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372" r:id="rId5"/>
    <p:sldId id="259" r:id="rId6"/>
    <p:sldId id="261" r:id="rId7"/>
    <p:sldId id="264" r:id="rId8"/>
    <p:sldId id="260" r:id="rId9"/>
    <p:sldId id="371" r:id="rId10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00C37C-9903-424D-7008-9458D0C9910D}" name="VANDERSTRAETEN Aubry" initials="VA" userId="S::aubry.vanderstraeten@spw.wallonie.be::9f3faaeb-b2ae-4397-908c-0e3cecdf7dc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929"/>
    <a:srgbClr val="0071B9"/>
    <a:srgbClr val="F9B000"/>
    <a:srgbClr val="A10E2F"/>
    <a:srgbClr val="002D59"/>
    <a:srgbClr val="89898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4B940B-B7EA-4D6E-A3C4-B140133D3687}" v="13" dt="2024-12-04T13:33:00.095"/>
    <p1510:client id="{99AE6FF0-29ED-49CE-AA2C-08679683C0E8}" v="7" dt="2024-12-04T13:39:19.1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SART Bénédicte" userId="S::benedicte.dusart@spw.wallonie.be::5bc1cd2e-59a7-4bdf-ab18-89fd98579c1d" providerId="AD" clId="Web-{99AE6FF0-29ED-49CE-AA2C-08679683C0E8}"/>
    <pc:docChg chg="modSld">
      <pc:chgData name="DUSART Bénédicte" userId="S::benedicte.dusart@spw.wallonie.be::5bc1cd2e-59a7-4bdf-ab18-89fd98579c1d" providerId="AD" clId="Web-{99AE6FF0-29ED-49CE-AA2C-08679683C0E8}" dt="2024-12-04T13:39:17.092" v="3"/>
      <pc:docMkLst>
        <pc:docMk/>
      </pc:docMkLst>
      <pc:sldChg chg="modSp">
        <pc:chgData name="DUSART Bénédicte" userId="S::benedicte.dusart@spw.wallonie.be::5bc1cd2e-59a7-4bdf-ab18-89fd98579c1d" providerId="AD" clId="Web-{99AE6FF0-29ED-49CE-AA2C-08679683C0E8}" dt="2024-12-04T13:39:17.092" v="3"/>
        <pc:sldMkLst>
          <pc:docMk/>
          <pc:sldMk cId="160853777" sldId="371"/>
        </pc:sldMkLst>
        <pc:graphicFrameChg chg="mod modGraphic">
          <ac:chgData name="DUSART Bénédicte" userId="S::benedicte.dusart@spw.wallonie.be::5bc1cd2e-59a7-4bdf-ab18-89fd98579c1d" providerId="AD" clId="Web-{99AE6FF0-29ED-49CE-AA2C-08679683C0E8}" dt="2024-12-04T13:39:17.092" v="3"/>
          <ac:graphicFrameMkLst>
            <pc:docMk/>
            <pc:sldMk cId="160853777" sldId="371"/>
            <ac:graphicFrameMk id="2" creationId="{2DEA7D01-9BD7-D776-E916-80B9DD5FA21E}"/>
          </ac:graphicFrameMkLst>
        </pc:graphicFrameChg>
      </pc:sldChg>
    </pc:docChg>
  </pc:docChgLst>
  <pc:docChgLst>
    <pc:chgData name="DUSART Bénédicte" userId="S::benedicte.dusart@spw.wallonie.be::5bc1cd2e-59a7-4bdf-ab18-89fd98579c1d" providerId="AD" clId="Web-{214B940B-B7EA-4D6E-A3C4-B140133D3687}"/>
    <pc:docChg chg="modSld">
      <pc:chgData name="DUSART Bénédicte" userId="S::benedicte.dusart@spw.wallonie.be::5bc1cd2e-59a7-4bdf-ab18-89fd98579c1d" providerId="AD" clId="Web-{214B940B-B7EA-4D6E-A3C4-B140133D3687}" dt="2024-12-04T13:33:00.095" v="12"/>
      <pc:docMkLst>
        <pc:docMk/>
      </pc:docMkLst>
      <pc:sldChg chg="modSp">
        <pc:chgData name="DUSART Bénédicte" userId="S::benedicte.dusart@spw.wallonie.be::5bc1cd2e-59a7-4bdf-ab18-89fd98579c1d" providerId="AD" clId="Web-{214B940B-B7EA-4D6E-A3C4-B140133D3687}" dt="2024-12-04T13:33:00.095" v="12"/>
        <pc:sldMkLst>
          <pc:docMk/>
          <pc:sldMk cId="160853777" sldId="371"/>
        </pc:sldMkLst>
        <pc:graphicFrameChg chg="mod modGraphic">
          <ac:chgData name="DUSART Bénédicte" userId="S::benedicte.dusart@spw.wallonie.be::5bc1cd2e-59a7-4bdf-ab18-89fd98579c1d" providerId="AD" clId="Web-{214B940B-B7EA-4D6E-A3C4-B140133D3687}" dt="2024-12-04T13:33:00.095" v="12"/>
          <ac:graphicFrameMkLst>
            <pc:docMk/>
            <pc:sldMk cId="160853777" sldId="371"/>
            <ac:graphicFrameMk id="2" creationId="{2DEA7D01-9BD7-D776-E916-80B9DD5FA21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3F811-F529-4AEA-B636-D713E7C2511A}" type="datetimeFigureOut">
              <a:rPr lang="fr-BE" smtClean="0"/>
              <a:t>04-12-24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49676-7FFD-4F3D-AB7C-A40CA179B97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099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/>
              <a:t>2 développements dans les </a:t>
            </a:r>
            <a:r>
              <a:rPr lang="fr-BE" err="1"/>
              <a:t>starting</a:t>
            </a:r>
            <a:r>
              <a:rPr lang="fr-BE"/>
              <a:t> block</a:t>
            </a:r>
          </a:p>
          <a:p>
            <a:r>
              <a:rPr lang="fr-BE"/>
              <a:t>Ministre Envi  accord de principe  amélioration des outils de gestions des risques ET le plus judicieux est de confier cela (développement et gestion) à </a:t>
            </a:r>
            <a:r>
              <a:rPr lang="fr-BE" err="1"/>
              <a:t>SPAQuE</a:t>
            </a:r>
            <a:r>
              <a:rPr lang="fr-BE"/>
              <a:t>, dans la continuité de S-RISK</a:t>
            </a:r>
          </a:p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49676-7FFD-4F3D-AB7C-A40CA179B970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741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/>
              <a:t>Fonctionnement identique mais c’est occasion de surmonter les limites actuelles et améliorer l’expérience utilisateur</a:t>
            </a:r>
          </a:p>
          <a:p>
            <a:endParaRPr lang="fr-BE"/>
          </a:p>
          <a:p>
            <a:r>
              <a:rPr lang="fr-BE"/>
              <a:t>Projet devrait durer entre 6 et 8 mois comprenant la consultation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49676-7FFD-4F3D-AB7C-A40CA179B970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0967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>
                <a:latin typeface="Century Gothic" panose="020B0502020202020204" pitchFamily="34" charset="0"/>
              </a:rPr>
              <a:t>approche flux qui intègre le transfert de flux massiques de polluants en zones non saturée et saturée </a:t>
            </a:r>
            <a:r>
              <a:rPr lang="fr-BE"/>
              <a:t>et tout en gardant lien avec les concentrations des normes du décret sols</a:t>
            </a:r>
          </a:p>
          <a:p>
            <a:r>
              <a:rPr lang="fr-BE"/>
              <a:t>Meilleur modèle existant : MISP – DOS , 72 paramètres , output .txt nécessitant post traitement</a:t>
            </a:r>
          </a:p>
          <a:p>
            <a:endParaRPr lang="fr-BE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>
                <a:latin typeface="Century Gothic" panose="020B0502020202020204" pitchFamily="34" charset="0"/>
              </a:rPr>
              <a:t>Actuellement, (i) l’approche est basée sur les concentrations et non les </a:t>
            </a:r>
            <a:r>
              <a:rPr lang="fr-BE">
                <a:solidFill>
                  <a:srgbClr val="7AB929"/>
                </a:solidFill>
                <a:latin typeface="Century Gothic" panose="020B0502020202020204" pitchFamily="34" charset="0"/>
              </a:rPr>
              <a:t>flux</a:t>
            </a:r>
            <a:r>
              <a:rPr lang="fr-BE">
                <a:latin typeface="Century Gothic" panose="020B0502020202020204" pitchFamily="34" charset="0"/>
              </a:rPr>
              <a:t> et (ii) il n’y a pas de continuité entre les outils pour le lessivage et la dispersion =&gt; problème de </a:t>
            </a:r>
            <a:r>
              <a:rPr lang="fr-BE">
                <a:solidFill>
                  <a:srgbClr val="7AB929"/>
                </a:solidFill>
                <a:latin typeface="Century Gothic" panose="020B0502020202020204" pitchFamily="34" charset="0"/>
              </a:rPr>
              <a:t>conservation de la masse des polluants</a:t>
            </a:r>
            <a:r>
              <a:rPr lang="fr-BE">
                <a:latin typeface="Century Gothic" panose="020B0502020202020204" pitchFamily="34" charset="0"/>
              </a:rPr>
              <a:t>.</a:t>
            </a:r>
          </a:p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49676-7FFD-4F3D-AB7C-A40CA179B970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11170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/>
              <a:t>Fusion : authentification + plate forme unique + </a:t>
            </a:r>
            <a:r>
              <a:rPr lang="fr-BE" err="1"/>
              <a:t>upload</a:t>
            </a:r>
            <a:r>
              <a:rPr lang="fr-BE"/>
              <a:t> de fichier </a:t>
            </a:r>
            <a:r>
              <a:rPr lang="fr-BE" err="1"/>
              <a:t>excel</a:t>
            </a:r>
            <a:r>
              <a:rPr lang="fr-BE"/>
              <a:t> des pollution (fourni par ESR)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49676-7FFD-4F3D-AB7C-A40CA179B970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02457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8000" cy="2173394"/>
          </a:xfrm>
          <a:prstGeom prst="rect">
            <a:avLst/>
          </a:prstGeom>
        </p:spPr>
      </p:pic>
      <p:sp>
        <p:nvSpPr>
          <p:cNvPr id="36" name="Rectangle 35"/>
          <p:cNvSpPr/>
          <p:nvPr userDrawn="1"/>
        </p:nvSpPr>
        <p:spPr>
          <a:xfrm>
            <a:off x="0" y="4248000"/>
            <a:ext cx="2160000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62364" y="2880000"/>
            <a:ext cx="7060578" cy="154440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rgbClr val="7AB929"/>
                </a:solidFill>
              </a:defRPr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422942" y="459551"/>
            <a:ext cx="721058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66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6621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2233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52046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007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54302" y="900113"/>
            <a:ext cx="3741498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3774102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8313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0053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5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61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23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950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54182" y="205979"/>
            <a:ext cx="786812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4182" y="1200150"/>
            <a:ext cx="7868120" cy="3227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248000"/>
            <a:ext cx="2160000" cy="911913"/>
          </a:xfrm>
          <a:prstGeom prst="rect">
            <a:avLst/>
          </a:prstGeom>
        </p:spPr>
      </p:pic>
      <p:sp>
        <p:nvSpPr>
          <p:cNvPr id="8" name="Espace réservé de la date 3"/>
          <p:cNvSpPr txBox="1">
            <a:spLocks/>
          </p:cNvSpPr>
          <p:nvPr userDrawn="1"/>
        </p:nvSpPr>
        <p:spPr>
          <a:xfrm>
            <a:off x="7128000" y="216000"/>
            <a:ext cx="1800000" cy="54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EB6A17-D7A4-3049-9C0B-80302430D2B0}" type="datetimeFigureOut">
              <a:rPr lang="fr-FR" sz="1200" smtClean="0">
                <a:solidFill>
                  <a:srgbClr val="898989"/>
                </a:solidFill>
              </a:rPr>
              <a:pPr/>
              <a:t>04/12/2024</a:t>
            </a:fld>
            <a:endParaRPr lang="fr-FR" sz="1200">
              <a:solidFill>
                <a:srgbClr val="898989"/>
              </a:solidFill>
            </a:endParaRPr>
          </a:p>
          <a:p>
            <a:fld id="{2E794143-8163-F543-A4DC-FC997488DC9F}" type="slidenum">
              <a:rPr lang="fr-FR" sz="1200" b="1" smtClean="0">
                <a:solidFill>
                  <a:srgbClr val="898989"/>
                </a:solidFill>
              </a:rPr>
              <a:pPr/>
              <a:t>‹#›</a:t>
            </a:fld>
            <a:endParaRPr lang="fr-FR" sz="1200" b="1">
              <a:solidFill>
                <a:srgbClr val="898989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7AB929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0" name="ZoneTexte 12"/>
          <p:cNvSpPr txBox="1">
            <a:spLocks noChangeArrowheads="1"/>
          </p:cNvSpPr>
          <p:nvPr userDrawn="1"/>
        </p:nvSpPr>
        <p:spPr bwMode="auto">
          <a:xfrm>
            <a:off x="0" y="4649500"/>
            <a:ext cx="806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b="1" spc="-50">
                <a:solidFill>
                  <a:srgbClr val="000000"/>
                </a:solidFill>
                <a:latin typeface="Arial" charset="0"/>
                <a:cs typeface="Arial" charset="0"/>
              </a:rPr>
              <a:t>Service public de Wallonie</a:t>
            </a:r>
            <a:r>
              <a:rPr lang="en-GB" sz="1200" b="1" kern="1200" spc="-5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100" b="1" kern="1200" spc="-5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|</a:t>
            </a:r>
            <a:r>
              <a:rPr lang="fr-FR" sz="1200" b="1" kern="1200" spc="-5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200" b="1" kern="1200" spc="-50">
                <a:solidFill>
                  <a:srgbClr val="7AB929"/>
                </a:solidFill>
                <a:effectLst/>
                <a:latin typeface="Arial"/>
                <a:ea typeface="ＭＳ Ｐゴシック" charset="0"/>
                <a:cs typeface="Arial"/>
              </a:rPr>
              <a:t>SPW </a:t>
            </a:r>
            <a:r>
              <a:rPr lang="fr-FR" sz="1200" b="1" spc="-50">
                <a:solidFill>
                  <a:srgbClr val="7AB929"/>
                </a:solidFill>
                <a:latin typeface="Arial"/>
                <a:cs typeface="Arial"/>
              </a:rPr>
              <a:t>Agriculture, Ressources naturelles et Environnement</a:t>
            </a:r>
          </a:p>
        </p:txBody>
      </p:sp>
    </p:spTree>
    <p:extLst>
      <p:ext uri="{BB962C8B-B14F-4D97-AF65-F5344CB8AC3E}">
        <p14:creationId xmlns:p14="http://schemas.microsoft.com/office/powerpoint/2010/main" val="234485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7AB92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5471EC4-45A1-52EE-8D70-8C70811F6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08260"/>
            <a:ext cx="2743200" cy="276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75E946-527F-4E47-9859-7A7D5E239E1C}" type="slidenum">
              <a:rPr lang="fr-BE" smtClean="0"/>
              <a:pPr/>
              <a:t>1</a:t>
            </a:fld>
            <a:endParaRPr lang="fr-BE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57901EA-0BA8-8144-A7FB-1EF939F04D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0" y="179578"/>
            <a:ext cx="2529914" cy="903284"/>
          </a:xfrm>
          <a:prstGeom prst="rect">
            <a:avLst/>
          </a:prstGeom>
        </p:spPr>
      </p:pic>
      <p:sp>
        <p:nvSpPr>
          <p:cNvPr id="7" name="Titre 16">
            <a:extLst>
              <a:ext uri="{FF2B5EF4-FFF2-40B4-BE49-F238E27FC236}">
                <a16:creationId xmlns:a16="http://schemas.microsoft.com/office/drawing/2014/main" id="{833383C8-28B0-867C-4430-3B557A106880}"/>
              </a:ext>
            </a:extLst>
          </p:cNvPr>
          <p:cNvSpPr txBox="1">
            <a:spLocks/>
          </p:cNvSpPr>
          <p:nvPr/>
        </p:nvSpPr>
        <p:spPr>
          <a:xfrm>
            <a:off x="1143000" y="1082862"/>
            <a:ext cx="6858000" cy="1333962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92D05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fr-BE" sz="2400" b="1">
                <a:cs typeface="Arial"/>
              </a:rPr>
              <a:t>Projets de développements informatiques :</a:t>
            </a:r>
            <a:br>
              <a:rPr lang="fr-BE" sz="2400" b="1">
                <a:cs typeface="Arial"/>
              </a:rPr>
            </a:br>
            <a:r>
              <a:rPr lang="fr-BE" sz="2400" b="1">
                <a:cs typeface="Arial"/>
              </a:rPr>
              <a:t>Evaluation Simplifiée des Risques (ESR) et</a:t>
            </a:r>
            <a:br>
              <a:rPr lang="fr-BE" sz="2400" b="1">
                <a:cs typeface="Arial"/>
              </a:rPr>
            </a:br>
            <a:r>
              <a:rPr lang="fr-BE" sz="2400" b="1">
                <a:cs typeface="Arial"/>
              </a:rPr>
              <a:t>Evaluation avancée des risques pour les eaux souterraines (ISOLT)</a:t>
            </a:r>
          </a:p>
        </p:txBody>
      </p:sp>
      <p:sp>
        <p:nvSpPr>
          <p:cNvPr id="8" name="Espace réservé du texte 18">
            <a:extLst>
              <a:ext uri="{FF2B5EF4-FFF2-40B4-BE49-F238E27FC236}">
                <a16:creationId xmlns:a16="http://schemas.microsoft.com/office/drawing/2014/main" id="{B6DEAC12-EC98-2070-21AE-5BC1DCA346AE}"/>
              </a:ext>
            </a:extLst>
          </p:cNvPr>
          <p:cNvSpPr txBox="1">
            <a:spLocks/>
          </p:cNvSpPr>
          <p:nvPr/>
        </p:nvSpPr>
        <p:spPr>
          <a:xfrm>
            <a:off x="1144560" y="2472841"/>
            <a:ext cx="6856441" cy="60699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BE" sz="2625" b="1">
                <a:solidFill>
                  <a:schemeClr val="accent1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Arial"/>
              </a:rPr>
              <a:t>Direction de l’Assainissement des Sols</a:t>
            </a:r>
            <a:endParaRPr lang="fr-FR" sz="2625" b="1">
              <a:solidFill>
                <a:schemeClr val="accent1">
                  <a:lumMod val="40000"/>
                  <a:lumOff val="6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fr-BE" sz="2100"/>
          </a:p>
        </p:txBody>
      </p:sp>
      <p:sp>
        <p:nvSpPr>
          <p:cNvPr id="9" name="Sous-titre 17">
            <a:extLst>
              <a:ext uri="{FF2B5EF4-FFF2-40B4-BE49-F238E27FC236}">
                <a16:creationId xmlns:a16="http://schemas.microsoft.com/office/drawing/2014/main" id="{820292B6-30E5-B817-B97F-F84D2038FFDF}"/>
              </a:ext>
            </a:extLst>
          </p:cNvPr>
          <p:cNvSpPr txBox="1">
            <a:spLocks/>
          </p:cNvSpPr>
          <p:nvPr/>
        </p:nvSpPr>
        <p:spPr>
          <a:xfrm>
            <a:off x="1143000" y="3284512"/>
            <a:ext cx="6858000" cy="36080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57200">
              <a:buNone/>
            </a:pPr>
            <a:r>
              <a:rPr lang="fr-BE" sz="1351">
                <a:cs typeface="Arial"/>
              </a:rPr>
              <a:t>Vanderstraeten Aubry</a:t>
            </a:r>
            <a:endParaRPr lang="fr-BE" sz="1351"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2C950C-7844-DDCB-1243-748E969A8CD5}"/>
              </a:ext>
            </a:extLst>
          </p:cNvPr>
          <p:cNvSpPr/>
          <p:nvPr/>
        </p:nvSpPr>
        <p:spPr>
          <a:xfrm>
            <a:off x="809045" y="3924370"/>
            <a:ext cx="75259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1200" i="1">
                <a:latin typeface="Century Gothic" panose="020B0502020202020204" pitchFamily="34" charset="0"/>
                <a:cs typeface="Arial" panose="020B0604020202020204" pitchFamily="34" charset="0"/>
              </a:rPr>
              <a:t>Formation continue experts sols – 05 et 12 décembre 2024</a:t>
            </a:r>
            <a:endParaRPr lang="fr-FR" sz="1200" i="1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8D9818-5179-CF19-A047-3C2481B67990}"/>
              </a:ext>
            </a:extLst>
          </p:cNvPr>
          <p:cNvSpPr/>
          <p:nvPr/>
        </p:nvSpPr>
        <p:spPr>
          <a:xfrm>
            <a:off x="809045" y="4257386"/>
            <a:ext cx="75259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1200" i="1">
                <a:latin typeface="Century Gothic" panose="020B0502020202020204" pitchFamily="34" charset="0"/>
                <a:cs typeface="Arial" panose="020B0604020202020204" pitchFamily="34" charset="0"/>
              </a:rPr>
              <a:t>Moulins de </a:t>
            </a:r>
            <a:r>
              <a:rPr lang="fr-BE" sz="1200" i="1" err="1">
                <a:latin typeface="Century Gothic" panose="020B0502020202020204" pitchFamily="34" charset="0"/>
                <a:cs typeface="Arial" panose="020B0604020202020204" pitchFamily="34" charset="0"/>
              </a:rPr>
              <a:t>Beez</a:t>
            </a:r>
            <a:endParaRPr lang="fr-FR" sz="1200" i="1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463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 : coins arrondis 65">
            <a:extLst>
              <a:ext uri="{FF2B5EF4-FFF2-40B4-BE49-F238E27FC236}">
                <a16:creationId xmlns:a16="http://schemas.microsoft.com/office/drawing/2014/main" id="{0D184C96-5663-E19C-20DD-456E881B9148}"/>
              </a:ext>
            </a:extLst>
          </p:cNvPr>
          <p:cNvSpPr/>
          <p:nvPr/>
        </p:nvSpPr>
        <p:spPr>
          <a:xfrm>
            <a:off x="1649437" y="548250"/>
            <a:ext cx="6002211" cy="781503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8" name="Flèche : droite 47">
            <a:extLst>
              <a:ext uri="{FF2B5EF4-FFF2-40B4-BE49-F238E27FC236}">
                <a16:creationId xmlns:a16="http://schemas.microsoft.com/office/drawing/2014/main" id="{ACDE85D3-ACEA-DCCC-AC7A-BF6776CCFC22}"/>
              </a:ext>
            </a:extLst>
          </p:cNvPr>
          <p:cNvSpPr/>
          <p:nvPr/>
        </p:nvSpPr>
        <p:spPr>
          <a:xfrm>
            <a:off x="4112223" y="767640"/>
            <a:ext cx="580870" cy="311643"/>
          </a:xfrm>
          <a:prstGeom prst="rightArrow">
            <a:avLst>
              <a:gd name="adj1" fmla="val 48817"/>
              <a:gd name="adj2" fmla="val 50000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B60CB08-31A7-EA82-4BDD-6B4CB8D4A2EA}"/>
              </a:ext>
            </a:extLst>
          </p:cNvPr>
          <p:cNvGrpSpPr/>
          <p:nvPr/>
        </p:nvGrpSpPr>
        <p:grpSpPr>
          <a:xfrm>
            <a:off x="1380509" y="1446205"/>
            <a:ext cx="2893050" cy="491906"/>
            <a:chOff x="-1904971" y="1445259"/>
            <a:chExt cx="2893050" cy="653553"/>
          </a:xfrm>
        </p:grpSpPr>
        <p:sp>
          <p:nvSpPr>
            <p:cNvPr id="34" name="Rectangle : coins arrondis 33">
              <a:extLst>
                <a:ext uri="{FF2B5EF4-FFF2-40B4-BE49-F238E27FC236}">
                  <a16:creationId xmlns:a16="http://schemas.microsoft.com/office/drawing/2014/main" id="{120DD66B-8E78-F3B8-CFE8-314374484CD4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5" name="Espace réservé du contenu 2">
              <a:extLst>
                <a:ext uri="{FF2B5EF4-FFF2-40B4-BE49-F238E27FC236}">
                  <a16:creationId xmlns:a16="http://schemas.microsoft.com/office/drawing/2014/main" id="{37E519E4-9E66-DCD6-F64B-FC0CBC88B8F0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1" y="1445259"/>
              <a:ext cx="2837780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Application web</a:t>
              </a:r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2071A0A4-4058-10D4-3675-158E57153BF7}"/>
              </a:ext>
            </a:extLst>
          </p:cNvPr>
          <p:cNvGrpSpPr/>
          <p:nvPr/>
        </p:nvGrpSpPr>
        <p:grpSpPr>
          <a:xfrm>
            <a:off x="5048237" y="1590960"/>
            <a:ext cx="2893050" cy="653553"/>
            <a:chOff x="3193366" y="957824"/>
            <a:chExt cx="2893050" cy="653553"/>
          </a:xfrm>
        </p:grpSpPr>
        <p:sp>
          <p:nvSpPr>
            <p:cNvPr id="37" name="Rectangle : coins arrondis 36">
              <a:extLst>
                <a:ext uri="{FF2B5EF4-FFF2-40B4-BE49-F238E27FC236}">
                  <a16:creationId xmlns:a16="http://schemas.microsoft.com/office/drawing/2014/main" id="{F1A4EEF4-C899-CFBC-1445-C5B4A0A7BE0A}"/>
                </a:ext>
              </a:extLst>
            </p:cNvPr>
            <p:cNvSpPr/>
            <p:nvPr/>
          </p:nvSpPr>
          <p:spPr>
            <a:xfrm>
              <a:off x="3193366" y="985960"/>
              <a:ext cx="2893050" cy="62541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8" name="Espace réservé du contenu 2">
              <a:extLst>
                <a:ext uri="{FF2B5EF4-FFF2-40B4-BE49-F238E27FC236}">
                  <a16:creationId xmlns:a16="http://schemas.microsoft.com/office/drawing/2014/main" id="{5381A16F-6978-3543-7B10-640F54EF1262}"/>
                </a:ext>
              </a:extLst>
            </p:cNvPr>
            <p:cNvSpPr txBox="1">
              <a:spLocks/>
            </p:cNvSpPr>
            <p:nvPr/>
          </p:nvSpPr>
          <p:spPr>
            <a:xfrm>
              <a:off x="3330400" y="957824"/>
              <a:ext cx="2609200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Pas de dépendance matérielle/logicielle</a:t>
              </a: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968DF983-161A-6023-DB08-86632FB14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295"/>
            <a:ext cx="8747760" cy="414111"/>
          </a:xfrm>
        </p:spPr>
        <p:txBody>
          <a:bodyPr>
            <a:noAutofit/>
          </a:bodyPr>
          <a:lstStyle/>
          <a:p>
            <a:pPr algn="ctr"/>
            <a:r>
              <a:rPr lang="fr-BE" sz="3600" b="0">
                <a:latin typeface="Century Gothic" panose="020B0502020202020204" pitchFamily="34" charset="0"/>
              </a:rPr>
              <a:t>ESR</a:t>
            </a:r>
          </a:p>
        </p:txBody>
      </p:sp>
      <p:sp>
        <p:nvSpPr>
          <p:cNvPr id="50" name="Espace réservé du contenu 2">
            <a:extLst>
              <a:ext uri="{FF2B5EF4-FFF2-40B4-BE49-F238E27FC236}">
                <a16:creationId xmlns:a16="http://schemas.microsoft.com/office/drawing/2014/main" id="{6CA9AC2C-4CDE-E84E-9213-674D5959A144}"/>
              </a:ext>
            </a:extLst>
          </p:cNvPr>
          <p:cNvSpPr txBox="1">
            <a:spLocks/>
          </p:cNvSpPr>
          <p:nvPr/>
        </p:nvSpPr>
        <p:spPr>
          <a:xfrm>
            <a:off x="1497993" y="548249"/>
            <a:ext cx="2547537" cy="723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BE" sz="2000"/>
              <a:t>Surmonter les limites techniques</a:t>
            </a:r>
          </a:p>
        </p:txBody>
      </p:sp>
      <p:sp>
        <p:nvSpPr>
          <p:cNvPr id="51" name="Espace réservé du contenu 2">
            <a:extLst>
              <a:ext uri="{FF2B5EF4-FFF2-40B4-BE49-F238E27FC236}">
                <a16:creationId xmlns:a16="http://schemas.microsoft.com/office/drawing/2014/main" id="{97941DBF-ACC6-7888-1FB0-504C12E0DE48}"/>
              </a:ext>
            </a:extLst>
          </p:cNvPr>
          <p:cNvSpPr txBox="1">
            <a:spLocks/>
          </p:cNvSpPr>
          <p:nvPr/>
        </p:nvSpPr>
        <p:spPr>
          <a:xfrm>
            <a:off x="4807440" y="548250"/>
            <a:ext cx="2788938" cy="7236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BE" sz="2000"/>
              <a:t>Améliorer l’expérience utilisateur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213991F3-F53C-274A-EC29-8D1A6627ECAC}"/>
              </a:ext>
            </a:extLst>
          </p:cNvPr>
          <p:cNvGrpSpPr/>
          <p:nvPr/>
        </p:nvGrpSpPr>
        <p:grpSpPr>
          <a:xfrm>
            <a:off x="1381213" y="1964002"/>
            <a:ext cx="2893051" cy="491906"/>
            <a:chOff x="-1904972" y="1445259"/>
            <a:chExt cx="2893051" cy="653553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FB12120C-593B-60AF-56A7-52925CA8C2B2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8" name="Espace réservé du contenu 2">
              <a:extLst>
                <a:ext uri="{FF2B5EF4-FFF2-40B4-BE49-F238E27FC236}">
                  <a16:creationId xmlns:a16="http://schemas.microsoft.com/office/drawing/2014/main" id="{56CC324D-8201-95A7-811F-340AC1B0EE70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2" y="1445259"/>
              <a:ext cx="2837781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Serveur de </a:t>
              </a:r>
              <a:r>
                <a:rPr lang="fr-BE" sz="2000" err="1"/>
                <a:t>SPAQuE</a:t>
              </a:r>
              <a:endParaRPr lang="fr-BE" sz="2000"/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63365303-3E08-AB8A-5165-2090CFF7E86D}"/>
              </a:ext>
            </a:extLst>
          </p:cNvPr>
          <p:cNvGrpSpPr/>
          <p:nvPr/>
        </p:nvGrpSpPr>
        <p:grpSpPr>
          <a:xfrm>
            <a:off x="1381213" y="2529712"/>
            <a:ext cx="2893051" cy="491906"/>
            <a:chOff x="-1904972" y="1445259"/>
            <a:chExt cx="2893051" cy="653553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8BC8057C-9052-BD45-82F1-DA78067CEB64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1" name="Espace réservé du contenu 2">
              <a:extLst>
                <a:ext uri="{FF2B5EF4-FFF2-40B4-BE49-F238E27FC236}">
                  <a16:creationId xmlns:a16="http://schemas.microsoft.com/office/drawing/2014/main" id="{95661F84-170B-760E-75A4-CFD9C2F1EE4C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2" y="1445259"/>
              <a:ext cx="2837781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Import data brutes labo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EB4E697E-A2B6-D0FB-1C5D-0477A1313762}"/>
              </a:ext>
            </a:extLst>
          </p:cNvPr>
          <p:cNvGrpSpPr/>
          <p:nvPr/>
        </p:nvGrpSpPr>
        <p:grpSpPr>
          <a:xfrm>
            <a:off x="1359176" y="3081998"/>
            <a:ext cx="2893051" cy="491906"/>
            <a:chOff x="-1904972" y="1445259"/>
            <a:chExt cx="2893051" cy="653553"/>
          </a:xfrm>
        </p:grpSpPr>
        <p:sp>
          <p:nvSpPr>
            <p:cNvPr id="14" name="Rectangle : coins arrondis 13">
              <a:extLst>
                <a:ext uri="{FF2B5EF4-FFF2-40B4-BE49-F238E27FC236}">
                  <a16:creationId xmlns:a16="http://schemas.microsoft.com/office/drawing/2014/main" id="{2E888CC1-AB43-C505-A546-0E916E39DF30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5" name="Espace réservé du contenu 2">
              <a:extLst>
                <a:ext uri="{FF2B5EF4-FFF2-40B4-BE49-F238E27FC236}">
                  <a16:creationId xmlns:a16="http://schemas.microsoft.com/office/drawing/2014/main" id="{711D9012-15B1-A89F-1F35-5002A2091626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2" y="1445259"/>
              <a:ext cx="2893050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Export data standardisé</a:t>
              </a:r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1628517C-7DF7-72C9-FD08-347006419F70}"/>
              </a:ext>
            </a:extLst>
          </p:cNvPr>
          <p:cNvGrpSpPr/>
          <p:nvPr/>
        </p:nvGrpSpPr>
        <p:grpSpPr>
          <a:xfrm>
            <a:off x="1381213" y="4057621"/>
            <a:ext cx="2893051" cy="491906"/>
            <a:chOff x="-1904972" y="1445259"/>
            <a:chExt cx="2893051" cy="653553"/>
          </a:xfrm>
        </p:grpSpPr>
        <p:sp>
          <p:nvSpPr>
            <p:cNvPr id="17" name="Rectangle : coins arrondis 16">
              <a:extLst>
                <a:ext uri="{FF2B5EF4-FFF2-40B4-BE49-F238E27FC236}">
                  <a16:creationId xmlns:a16="http://schemas.microsoft.com/office/drawing/2014/main" id="{78BDF06B-4EE2-2A7E-2792-6D8BD206876E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8" name="Espace réservé du contenu 2">
              <a:extLst>
                <a:ext uri="{FF2B5EF4-FFF2-40B4-BE49-F238E27FC236}">
                  <a16:creationId xmlns:a16="http://schemas.microsoft.com/office/drawing/2014/main" id="{05D3C4AE-8B5F-7D07-A630-8EBE837142A2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2" y="1445259"/>
              <a:ext cx="2893050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Maintenance</a:t>
              </a:r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D834BB95-C6F9-E50A-97A1-56169EF0A0F8}"/>
              </a:ext>
            </a:extLst>
          </p:cNvPr>
          <p:cNvGrpSpPr/>
          <p:nvPr/>
        </p:nvGrpSpPr>
        <p:grpSpPr>
          <a:xfrm>
            <a:off x="5048237" y="2520350"/>
            <a:ext cx="2893051" cy="491906"/>
            <a:chOff x="-1904972" y="1445259"/>
            <a:chExt cx="2893051" cy="653553"/>
          </a:xfrm>
        </p:grpSpPr>
        <p:sp>
          <p:nvSpPr>
            <p:cNvPr id="52" name="Rectangle : coins arrondis 51">
              <a:extLst>
                <a:ext uri="{FF2B5EF4-FFF2-40B4-BE49-F238E27FC236}">
                  <a16:creationId xmlns:a16="http://schemas.microsoft.com/office/drawing/2014/main" id="{496EEBC6-347E-CE4F-C139-7B590D5082E7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3" name="Espace réservé du contenu 2">
              <a:extLst>
                <a:ext uri="{FF2B5EF4-FFF2-40B4-BE49-F238E27FC236}">
                  <a16:creationId xmlns:a16="http://schemas.microsoft.com/office/drawing/2014/main" id="{4575166C-B571-BD76-D3EF-72FD1041EFF4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2" y="1445259"/>
              <a:ext cx="2837781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XML-SIKB</a:t>
              </a:r>
            </a:p>
          </p:txBody>
        </p:sp>
      </p:grp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F0F6857D-717F-AE6A-F23A-DF43D70979EB}"/>
              </a:ext>
            </a:extLst>
          </p:cNvPr>
          <p:cNvGrpSpPr/>
          <p:nvPr/>
        </p:nvGrpSpPr>
        <p:grpSpPr>
          <a:xfrm>
            <a:off x="5048238" y="3051867"/>
            <a:ext cx="2893051" cy="491906"/>
            <a:chOff x="-1904972" y="1445259"/>
            <a:chExt cx="2893051" cy="653553"/>
          </a:xfrm>
        </p:grpSpPr>
        <p:sp>
          <p:nvSpPr>
            <p:cNvPr id="55" name="Rectangle : coins arrondis 54">
              <a:extLst>
                <a:ext uri="{FF2B5EF4-FFF2-40B4-BE49-F238E27FC236}">
                  <a16:creationId xmlns:a16="http://schemas.microsoft.com/office/drawing/2014/main" id="{40FF76EA-7631-FCA1-CDB3-BB7E5D8FE2C4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6" name="Espace réservé du contenu 2">
              <a:extLst>
                <a:ext uri="{FF2B5EF4-FFF2-40B4-BE49-F238E27FC236}">
                  <a16:creationId xmlns:a16="http://schemas.microsoft.com/office/drawing/2014/main" id="{1827EA33-4D4E-9F9C-B8DC-71E725260CCD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2" y="1445259"/>
              <a:ext cx="2837781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Tableau des résultats</a:t>
              </a: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6DE7CCB8-A77D-FC06-8961-25AF626679BB}"/>
              </a:ext>
            </a:extLst>
          </p:cNvPr>
          <p:cNvGrpSpPr/>
          <p:nvPr/>
        </p:nvGrpSpPr>
        <p:grpSpPr>
          <a:xfrm>
            <a:off x="5039657" y="3529747"/>
            <a:ext cx="2893051" cy="491906"/>
            <a:chOff x="-1904972" y="1445259"/>
            <a:chExt cx="2893051" cy="653553"/>
          </a:xfrm>
        </p:grpSpPr>
        <p:sp>
          <p:nvSpPr>
            <p:cNvPr id="58" name="Rectangle : coins arrondis 57">
              <a:extLst>
                <a:ext uri="{FF2B5EF4-FFF2-40B4-BE49-F238E27FC236}">
                  <a16:creationId xmlns:a16="http://schemas.microsoft.com/office/drawing/2014/main" id="{F5D2306B-C7A9-255C-40E3-0ED513B42747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9" name="Espace réservé du contenu 2">
              <a:extLst>
                <a:ext uri="{FF2B5EF4-FFF2-40B4-BE49-F238E27FC236}">
                  <a16:creationId xmlns:a16="http://schemas.microsoft.com/office/drawing/2014/main" id="{6D050B9A-199B-E1F1-72B3-0DF3588146CF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2" y="1445259"/>
              <a:ext cx="2837781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Synthèse ESR</a:t>
              </a:r>
            </a:p>
          </p:txBody>
        </p:sp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DB3104B4-F21B-C330-0232-B3A65B4D260F}"/>
              </a:ext>
            </a:extLst>
          </p:cNvPr>
          <p:cNvGrpSpPr/>
          <p:nvPr/>
        </p:nvGrpSpPr>
        <p:grpSpPr>
          <a:xfrm>
            <a:off x="5048239" y="4072508"/>
            <a:ext cx="2893051" cy="491906"/>
            <a:chOff x="-1904972" y="1445259"/>
            <a:chExt cx="2893051" cy="653553"/>
          </a:xfrm>
        </p:grpSpPr>
        <p:sp>
          <p:nvSpPr>
            <p:cNvPr id="61" name="Rectangle : coins arrondis 60">
              <a:extLst>
                <a:ext uri="{FF2B5EF4-FFF2-40B4-BE49-F238E27FC236}">
                  <a16:creationId xmlns:a16="http://schemas.microsoft.com/office/drawing/2014/main" id="{91824ED9-ED71-654C-FCC7-C2022144F80A}"/>
                </a:ext>
              </a:extLst>
            </p:cNvPr>
            <p:cNvSpPr/>
            <p:nvPr/>
          </p:nvSpPr>
          <p:spPr>
            <a:xfrm>
              <a:off x="-1904971" y="1489039"/>
              <a:ext cx="2893050" cy="52711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2" name="Espace réservé du contenu 2">
              <a:extLst>
                <a:ext uri="{FF2B5EF4-FFF2-40B4-BE49-F238E27FC236}">
                  <a16:creationId xmlns:a16="http://schemas.microsoft.com/office/drawing/2014/main" id="{678AFEC5-133B-BF28-305F-AE01B80D87D9}"/>
                </a:ext>
              </a:extLst>
            </p:cNvPr>
            <p:cNvSpPr txBox="1">
              <a:spLocks/>
            </p:cNvSpPr>
            <p:nvPr/>
          </p:nvSpPr>
          <p:spPr>
            <a:xfrm>
              <a:off x="-1904972" y="1445259"/>
              <a:ext cx="2837781" cy="6535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4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BE" sz="2000"/>
                <a:t>Outil modifiable</a:t>
              </a:r>
            </a:p>
          </p:txBody>
        </p:sp>
      </p:grp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D7A6E6CC-757D-524D-1F6B-146361904129}"/>
              </a:ext>
            </a:extLst>
          </p:cNvPr>
          <p:cNvCxnSpPr>
            <a:stCxn id="34" idx="3"/>
            <a:endCxn id="37" idx="1"/>
          </p:cNvCxnSpPr>
          <p:nvPr/>
        </p:nvCxnSpPr>
        <p:spPr>
          <a:xfrm>
            <a:off x="4273559" y="1677526"/>
            <a:ext cx="774678" cy="254279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36F89B93-4C93-4978-C541-08C648026EF0}"/>
              </a:ext>
            </a:extLst>
          </p:cNvPr>
          <p:cNvCxnSpPr>
            <a:cxnSpLocks/>
            <a:stCxn id="7" idx="3"/>
            <a:endCxn id="37" idx="1"/>
          </p:cNvCxnSpPr>
          <p:nvPr/>
        </p:nvCxnSpPr>
        <p:spPr>
          <a:xfrm flipV="1">
            <a:off x="4274264" y="1931805"/>
            <a:ext cx="773973" cy="263518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03567E5B-81DF-CFED-5469-56F267EDB08C}"/>
              </a:ext>
            </a:extLst>
          </p:cNvPr>
          <p:cNvCxnSpPr>
            <a:cxnSpLocks/>
            <a:stCxn id="10" idx="3"/>
            <a:endCxn id="52" idx="1"/>
          </p:cNvCxnSpPr>
          <p:nvPr/>
        </p:nvCxnSpPr>
        <p:spPr>
          <a:xfrm flipV="1">
            <a:off x="4274264" y="2751671"/>
            <a:ext cx="773974" cy="9362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86EC8B4A-B65F-4B0A-0F4E-1E4EC808FDD8}"/>
              </a:ext>
            </a:extLst>
          </p:cNvPr>
          <p:cNvCxnSpPr>
            <a:cxnSpLocks/>
            <a:stCxn id="14" idx="3"/>
            <a:endCxn id="56" idx="1"/>
          </p:cNvCxnSpPr>
          <p:nvPr/>
        </p:nvCxnSpPr>
        <p:spPr>
          <a:xfrm flipV="1">
            <a:off x="4252227" y="3297820"/>
            <a:ext cx="796011" cy="15499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B9C68738-C77E-787C-5C8C-A77A792580B8}"/>
              </a:ext>
            </a:extLst>
          </p:cNvPr>
          <p:cNvCxnSpPr>
            <a:cxnSpLocks/>
            <a:stCxn id="14" idx="3"/>
            <a:endCxn id="59" idx="1"/>
          </p:cNvCxnSpPr>
          <p:nvPr/>
        </p:nvCxnSpPr>
        <p:spPr>
          <a:xfrm>
            <a:off x="4252227" y="3313319"/>
            <a:ext cx="787430" cy="462381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50534ACB-7602-741D-747D-45883286F8F3}"/>
              </a:ext>
            </a:extLst>
          </p:cNvPr>
          <p:cNvCxnSpPr>
            <a:cxnSpLocks/>
            <a:stCxn id="18" idx="3"/>
            <a:endCxn id="61" idx="1"/>
          </p:cNvCxnSpPr>
          <p:nvPr/>
        </p:nvCxnSpPr>
        <p:spPr>
          <a:xfrm>
            <a:off x="4274263" y="4303574"/>
            <a:ext cx="773977" cy="255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4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48" grpId="0" animBg="1"/>
      <p:bldP spid="50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273578-98F8-B11E-2676-15C2C3C36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5002"/>
            <a:ext cx="1828800" cy="1104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2000">
                <a:latin typeface="Century Gothic" panose="020B0502020202020204" pitchFamily="34" charset="0"/>
              </a:rPr>
              <a:t>2016-2017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97D4FFD-EB73-CEA7-4772-A150014BAF7A}"/>
              </a:ext>
            </a:extLst>
          </p:cNvPr>
          <p:cNvSpPr txBox="1">
            <a:spLocks/>
          </p:cNvSpPr>
          <p:nvPr/>
        </p:nvSpPr>
        <p:spPr>
          <a:xfrm>
            <a:off x="0" y="2764719"/>
            <a:ext cx="1879420" cy="98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fr-BE" sz="2000">
                <a:latin typeface="Century Gothic" panose="020B0502020202020204" pitchFamily="34" charset="0"/>
              </a:rPr>
              <a:t>2018-2019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FF32388-F276-04DE-F99C-A7222D3A28A3}"/>
              </a:ext>
            </a:extLst>
          </p:cNvPr>
          <p:cNvSpPr txBox="1">
            <a:spLocks/>
          </p:cNvSpPr>
          <p:nvPr/>
        </p:nvSpPr>
        <p:spPr>
          <a:xfrm>
            <a:off x="0" y="75295"/>
            <a:ext cx="8747760" cy="4141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7AB929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fr-BE" sz="3600" b="0">
                <a:latin typeface="Century Gothic" panose="020B0502020202020204" pitchFamily="34" charset="0"/>
              </a:rPr>
              <a:t>ISOLT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E28C1E2-8DAD-09AA-2241-0C3E92323CF5}"/>
              </a:ext>
            </a:extLst>
          </p:cNvPr>
          <p:cNvSpPr txBox="1"/>
          <p:nvPr/>
        </p:nvSpPr>
        <p:spPr>
          <a:xfrm>
            <a:off x="1371600" y="546551"/>
            <a:ext cx="7772400" cy="2100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>
                <a:latin typeface="Century Gothic" panose="020B0502020202020204" pitchFamily="34" charset="0"/>
              </a:rPr>
              <a:t>Convention </a:t>
            </a:r>
            <a:r>
              <a:rPr lang="fr-BE" sz="2000">
                <a:solidFill>
                  <a:srgbClr val="7AB929"/>
                </a:solidFill>
                <a:latin typeface="Century Gothic" panose="020B0502020202020204" pitchFamily="34" charset="0"/>
                <a:ea typeface="+mj-ea"/>
                <a:cs typeface="Arial"/>
              </a:rPr>
              <a:t>SERAN</a:t>
            </a:r>
          </a:p>
          <a:p>
            <a:endParaRPr lang="fr-BE" sz="1050">
              <a:latin typeface="Century Gothic" panose="020B0502020202020204" pitchFamily="34" charset="0"/>
            </a:endParaRPr>
          </a:p>
          <a:p>
            <a:r>
              <a:rPr lang="fr-BE" sz="2000">
                <a:latin typeface="Century Gothic" panose="020B0502020202020204" pitchFamily="34" charset="0"/>
              </a:rPr>
              <a:t>Etablissement des valeurs représentatives par type d’aquifère des </a:t>
            </a:r>
            <a:r>
              <a:rPr lang="fr-BE" sz="2000">
                <a:solidFill>
                  <a:srgbClr val="7AB929"/>
                </a:solidFill>
                <a:latin typeface="Century Gothic" panose="020B0502020202020204" pitchFamily="34" charset="0"/>
              </a:rPr>
              <a:t>paramètres hydrogéologiques </a:t>
            </a:r>
            <a:r>
              <a:rPr lang="fr-BE" sz="2000">
                <a:latin typeface="Century Gothic" panose="020B0502020202020204" pitchFamily="34" charset="0"/>
              </a:rPr>
              <a:t>intervenant dans l’Evaluation des risques pour les eaux souterraines en application du Décret du 5 décembre 2008 relatif à la Gestion des Sols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ABB5237-2FC7-26AF-386E-01DDB66C45AF}"/>
              </a:ext>
            </a:extLst>
          </p:cNvPr>
          <p:cNvSpPr txBox="1"/>
          <p:nvPr/>
        </p:nvSpPr>
        <p:spPr>
          <a:xfrm>
            <a:off x="1371600" y="2764719"/>
            <a:ext cx="7772400" cy="1792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>
                <a:latin typeface="Century Gothic" panose="020B0502020202020204" pitchFamily="34" charset="0"/>
              </a:rPr>
              <a:t>Convention </a:t>
            </a:r>
            <a:r>
              <a:rPr lang="fr-BE" sz="2000">
                <a:solidFill>
                  <a:srgbClr val="7AB929"/>
                </a:solidFill>
                <a:latin typeface="Century Gothic" panose="020B0502020202020204" pitchFamily="34" charset="0"/>
                <a:ea typeface="+mj-ea"/>
                <a:cs typeface="Arial"/>
              </a:rPr>
              <a:t>AMER-N</a:t>
            </a:r>
            <a:endParaRPr lang="fr-BE" sz="200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endParaRPr lang="fr-BE" sz="1050">
              <a:latin typeface="Century Gothic" panose="020B0502020202020204" pitchFamily="34" charset="0"/>
            </a:endParaRPr>
          </a:p>
          <a:p>
            <a:r>
              <a:rPr lang="fr-BE" sz="2000">
                <a:latin typeface="Century Gothic" panose="020B0502020202020204" pitchFamily="34" charset="0"/>
              </a:rPr>
              <a:t>Convention pour </a:t>
            </a:r>
            <a:r>
              <a:rPr lang="fr-BE" sz="2000">
                <a:solidFill>
                  <a:srgbClr val="7AB929"/>
                </a:solidFill>
                <a:latin typeface="Century Gothic" panose="020B0502020202020204" pitchFamily="34" charset="0"/>
              </a:rPr>
              <a:t>l’amélioration de la méthodologie </a:t>
            </a:r>
            <a:r>
              <a:rPr lang="fr-BE" sz="2000">
                <a:latin typeface="Century Gothic" panose="020B0502020202020204" pitchFamily="34" charset="0"/>
              </a:rPr>
              <a:t>des études simplifiées des risques (ESR) pour les eaux souterraines et à la </a:t>
            </a:r>
            <a:r>
              <a:rPr lang="fr-BE" sz="2000">
                <a:solidFill>
                  <a:srgbClr val="7AB929"/>
                </a:solidFill>
                <a:latin typeface="Century Gothic" panose="020B0502020202020204" pitchFamily="34" charset="0"/>
              </a:rPr>
              <a:t>réécriture du Guide </a:t>
            </a:r>
            <a:r>
              <a:rPr lang="fr-BE" sz="2000">
                <a:latin typeface="Century Gothic" panose="020B0502020202020204" pitchFamily="34" charset="0"/>
              </a:rPr>
              <a:t>de Référence pour l’Etude de Risques – partie C de Code Wallon de Bonne Pratique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1C31B4C-829A-52F1-326D-3F8737C31AFB}"/>
              </a:ext>
            </a:extLst>
          </p:cNvPr>
          <p:cNvSpPr txBox="1"/>
          <p:nvPr/>
        </p:nvSpPr>
        <p:spPr>
          <a:xfrm>
            <a:off x="1444924" y="3336909"/>
            <a:ext cx="7478640" cy="1188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B92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>
                <a:latin typeface="Century Gothic" panose="020B0502020202020204" pitchFamily="34" charset="0"/>
              </a:rPr>
              <a:t>Approche </a:t>
            </a:r>
            <a:r>
              <a:rPr lang="fr-BE">
                <a:solidFill>
                  <a:srgbClr val="7AB929"/>
                </a:solidFill>
                <a:latin typeface="Century Gothic" panose="020B0502020202020204" pitchFamily="34" charset="0"/>
              </a:rPr>
              <a:t>flux</a:t>
            </a:r>
            <a:r>
              <a:rPr lang="fr-BE">
                <a:latin typeface="Century Gothic" panose="020B0502020202020204" pitchFamily="34" charset="0"/>
              </a:rPr>
              <a:t> intégrant le transfert de flux massique de polluants en zones non saturées et saturées (continuité lessivage - dispersion =&gt; </a:t>
            </a:r>
            <a:r>
              <a:rPr lang="fr-BE">
                <a:solidFill>
                  <a:srgbClr val="7AB929"/>
                </a:solidFill>
                <a:latin typeface="Century Gothic" panose="020B0502020202020204" pitchFamily="34" charset="0"/>
              </a:rPr>
              <a:t>conservation de la masse des polluants</a:t>
            </a:r>
            <a:r>
              <a:rPr lang="fr-BE">
                <a:latin typeface="Century Gothic" panose="020B0502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99091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1" grpId="0"/>
      <p:bldP spid="12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273578-98F8-B11E-2676-15C2C3C36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882" y="594360"/>
            <a:ext cx="8353598" cy="4122420"/>
          </a:xfrm>
        </p:spPr>
        <p:txBody>
          <a:bodyPr>
            <a:normAutofit fontScale="70000" lnSpcReduction="20000"/>
          </a:bodyPr>
          <a:lstStyle/>
          <a:p>
            <a:r>
              <a:rPr lang="fr-BE" u="sng">
                <a:latin typeface="Century Gothic" panose="020B0502020202020204" pitchFamily="34" charset="0"/>
              </a:rPr>
              <a:t>Phase 1</a:t>
            </a:r>
            <a:r>
              <a:rPr lang="fr-BE">
                <a:latin typeface="Century Gothic" panose="020B0502020202020204" pitchFamily="34" charset="0"/>
              </a:rPr>
              <a:t> (2 ans)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latin typeface="Century Gothic" panose="020B0502020202020204" pitchFamily="34" charset="0"/>
              </a:rPr>
              <a:t>Veille scientifique et comité scientifique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solidFill>
                  <a:srgbClr val="7AB929"/>
                </a:solidFill>
                <a:latin typeface="Century Gothic" panose="020B0502020202020204" pitchFamily="34" charset="0"/>
              </a:rPr>
              <a:t>Développement</a:t>
            </a:r>
            <a:r>
              <a:rPr lang="fr-BE" sz="2300">
                <a:latin typeface="Century Gothic" panose="020B0502020202020204" pitchFamily="34" charset="0"/>
              </a:rPr>
              <a:t> de la méthodologie via l’utilisation des équations </a:t>
            </a:r>
            <a:r>
              <a:rPr lang="fr-BE" sz="2300">
                <a:solidFill>
                  <a:srgbClr val="7AB929"/>
                </a:solidFill>
                <a:latin typeface="Century Gothic" panose="020B0502020202020204" pitchFamily="34" charset="0"/>
              </a:rPr>
              <a:t>MISP</a:t>
            </a:r>
            <a:r>
              <a:rPr lang="fr-BE" sz="2300">
                <a:latin typeface="Century Gothic" panose="020B0502020202020204" pitchFamily="34" charset="0"/>
              </a:rPr>
              <a:t> (lessivage + dispersion) et/ou </a:t>
            </a:r>
            <a:r>
              <a:rPr lang="fr-BE" sz="2300">
                <a:solidFill>
                  <a:srgbClr val="7AB929"/>
                </a:solidFill>
                <a:latin typeface="Century Gothic" panose="020B0502020202020204" pitchFamily="34" charset="0"/>
              </a:rPr>
              <a:t>BIOSCREEN/BIOCHLOR </a:t>
            </a:r>
            <a:r>
              <a:rPr lang="fr-BE" sz="2300">
                <a:latin typeface="Century Gothic" panose="020B0502020202020204" pitchFamily="34" charset="0"/>
              </a:rPr>
              <a:t>(dispersion) (AMER-N) et des </a:t>
            </a:r>
            <a:r>
              <a:rPr lang="fr-BE" sz="2300">
                <a:solidFill>
                  <a:srgbClr val="7AB929"/>
                </a:solidFill>
                <a:latin typeface="Century Gothic" panose="020B0502020202020204" pitchFamily="34" charset="0"/>
              </a:rPr>
              <a:t>paramètres hydrogéologiques</a:t>
            </a:r>
            <a:r>
              <a:rPr lang="fr-BE" sz="2300">
                <a:latin typeface="Century Gothic" panose="020B0502020202020204" pitchFamily="34" charset="0"/>
              </a:rPr>
              <a:t> adaptés à la Wallonie (SERAN)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latin typeface="Century Gothic" panose="020B0502020202020204" pitchFamily="34" charset="0"/>
              </a:rPr>
              <a:t>Création de l’interface utilisateur - application </a:t>
            </a:r>
            <a:r>
              <a:rPr lang="fr-BE" sz="2300">
                <a:solidFill>
                  <a:srgbClr val="7AB929"/>
                </a:solidFill>
                <a:latin typeface="Century Gothic" panose="020B0502020202020204" pitchFamily="34" charset="0"/>
              </a:rPr>
              <a:t>web</a:t>
            </a:r>
            <a:r>
              <a:rPr lang="fr-BE" sz="2300">
                <a:latin typeface="Century Gothic" panose="020B0502020202020204" pitchFamily="34" charset="0"/>
              </a:rPr>
              <a:t>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latin typeface="Century Gothic" panose="020B0502020202020204" pitchFamily="34" charset="0"/>
              </a:rPr>
              <a:t>Rédaction manuel technique et mise à jour du GRER-C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latin typeface="Century Gothic" panose="020B0502020202020204" pitchFamily="34" charset="0"/>
              </a:rPr>
              <a:t>Tests internes + mise en production – </a:t>
            </a:r>
            <a:r>
              <a:rPr lang="fr-BE" sz="2300">
                <a:solidFill>
                  <a:srgbClr val="7AB929"/>
                </a:solidFill>
                <a:latin typeface="Century Gothic" panose="020B0502020202020204" pitchFamily="34" charset="0"/>
              </a:rPr>
              <a:t>licence utilisateur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latin typeface="Century Gothic" panose="020B0502020202020204" pitchFamily="34" charset="0"/>
              </a:rPr>
              <a:t>Consultation et formation ;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BE" sz="2100">
              <a:latin typeface="Century Gothic" panose="020B0502020202020204" pitchFamily="34" charset="0"/>
            </a:endParaRPr>
          </a:p>
          <a:p>
            <a:r>
              <a:rPr lang="fr-BE" u="sng">
                <a:latin typeface="Century Gothic" panose="020B0502020202020204" pitchFamily="34" charset="0"/>
              </a:rPr>
              <a:t>Phase 2</a:t>
            </a:r>
            <a:r>
              <a:rPr lang="fr-BE">
                <a:latin typeface="Century Gothic" panose="020B0502020202020204" pitchFamily="34" charset="0"/>
              </a:rPr>
              <a:t> (2 ans)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solidFill>
                  <a:srgbClr val="7AB929"/>
                </a:solidFill>
                <a:latin typeface="Century Gothic" panose="020B0502020202020204" pitchFamily="34" charset="0"/>
              </a:rPr>
              <a:t>Fusionner</a:t>
            </a:r>
            <a:r>
              <a:rPr lang="fr-BE" sz="2300">
                <a:latin typeface="Century Gothic" panose="020B0502020202020204" pitchFamily="34" charset="0"/>
              </a:rPr>
              <a:t> l’outil web sur la même plate-forme que S-RISK et ESR afin de rassembler tous les outils d’étude de risque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latin typeface="Century Gothic" panose="020B0502020202020204" pitchFamily="34" charset="0"/>
              </a:rPr>
              <a:t>Intégrations des </a:t>
            </a:r>
            <a:r>
              <a:rPr lang="fr-BE" sz="2300">
                <a:solidFill>
                  <a:srgbClr val="7AB929"/>
                </a:solidFill>
                <a:latin typeface="Century Gothic" panose="020B0502020202020204" pitchFamily="34" charset="0"/>
              </a:rPr>
              <a:t>améliorations</a:t>
            </a:r>
            <a:r>
              <a:rPr lang="fr-BE" sz="2300">
                <a:latin typeface="Century Gothic" panose="020B0502020202020204" pitchFamily="34" charset="0"/>
              </a:rPr>
              <a:t> + tests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300">
                <a:latin typeface="Century Gothic" panose="020B0502020202020204" pitchFamily="34" charset="0"/>
              </a:rPr>
              <a:t>Mise à jour manuel technique et du GRER-C. 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78CFA2A-DED5-EEBA-2EFB-80AF1ED1FD3C}"/>
              </a:ext>
            </a:extLst>
          </p:cNvPr>
          <p:cNvSpPr txBox="1">
            <a:spLocks/>
          </p:cNvSpPr>
          <p:nvPr/>
        </p:nvSpPr>
        <p:spPr>
          <a:xfrm>
            <a:off x="0" y="75295"/>
            <a:ext cx="8747760" cy="4141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7AB929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fr-BE" sz="3600" b="0">
                <a:latin typeface="Century Gothic" panose="020B0502020202020204" pitchFamily="34" charset="0"/>
              </a:rPr>
              <a:t>ISOLT</a:t>
            </a:r>
          </a:p>
        </p:txBody>
      </p:sp>
    </p:spTree>
    <p:extLst>
      <p:ext uri="{BB962C8B-B14F-4D97-AF65-F5344CB8AC3E}">
        <p14:creationId xmlns:p14="http://schemas.microsoft.com/office/powerpoint/2010/main" val="239646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273578-98F8-B11E-2676-15C2C3C36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200">
                <a:solidFill>
                  <a:srgbClr val="7AB929"/>
                </a:solidFill>
                <a:latin typeface="Century Gothic" panose="020B0502020202020204" pitchFamily="34" charset="0"/>
              </a:rPr>
              <a:t>Consultation</a:t>
            </a:r>
            <a:r>
              <a:rPr lang="fr-BE" sz="2200">
                <a:latin typeface="Century Gothic" panose="020B0502020202020204" pitchFamily="34" charset="0"/>
              </a:rPr>
              <a:t> une fois la première version finalisée</a:t>
            </a:r>
          </a:p>
          <a:p>
            <a:r>
              <a:rPr lang="fr-BE" sz="2200">
                <a:solidFill>
                  <a:srgbClr val="7AB929"/>
                </a:solidFill>
                <a:latin typeface="Century Gothic" panose="020B0502020202020204" pitchFamily="34" charset="0"/>
              </a:rPr>
              <a:t>Formation</a:t>
            </a:r>
            <a:r>
              <a:rPr lang="fr-BE" sz="2200">
                <a:latin typeface="Century Gothic" panose="020B0502020202020204" pitchFamily="34" charset="0"/>
              </a:rPr>
              <a:t> à destination des experts sols</a:t>
            </a:r>
          </a:p>
          <a:p>
            <a:r>
              <a:rPr lang="fr-BE" sz="2200">
                <a:solidFill>
                  <a:srgbClr val="7AB929"/>
                </a:solidFill>
                <a:latin typeface="Century Gothic" panose="020B0502020202020204" pitchFamily="34" charset="0"/>
              </a:rPr>
              <a:t>helpdesk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73F09CBB-E338-6CB8-3D15-A73FA13F5FB4}"/>
              </a:ext>
            </a:extLst>
          </p:cNvPr>
          <p:cNvSpPr txBox="1">
            <a:spLocks/>
          </p:cNvSpPr>
          <p:nvPr/>
        </p:nvSpPr>
        <p:spPr>
          <a:xfrm>
            <a:off x="0" y="75295"/>
            <a:ext cx="8747760" cy="4141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7AB929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fr-BE" sz="3600" b="0">
                <a:latin typeface="Century Gothic" panose="020B0502020202020204" pitchFamily="34" charset="0"/>
              </a:rPr>
              <a:t>ESR et ISOLT</a:t>
            </a:r>
          </a:p>
        </p:txBody>
      </p:sp>
    </p:spTree>
    <p:extLst>
      <p:ext uri="{BB962C8B-B14F-4D97-AF65-F5344CB8AC3E}">
        <p14:creationId xmlns:p14="http://schemas.microsoft.com/office/powerpoint/2010/main" val="405678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21F1457-22BE-4917-BF36-37726A834F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91" t="27601" r="2072" b="12222"/>
          <a:stretch/>
        </p:blipFill>
        <p:spPr>
          <a:xfrm>
            <a:off x="8296509" y="4617274"/>
            <a:ext cx="847492" cy="52622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78EC7EC-C1A9-440D-B70F-D7FF5E41C707}"/>
              </a:ext>
            </a:extLst>
          </p:cNvPr>
          <p:cNvSpPr/>
          <p:nvPr/>
        </p:nvSpPr>
        <p:spPr>
          <a:xfrm>
            <a:off x="2652595" y="418584"/>
            <a:ext cx="7951904" cy="559770"/>
          </a:xfrm>
          <a:prstGeom prst="rect">
            <a:avLst/>
          </a:prstGeom>
        </p:spPr>
        <p:txBody>
          <a:bodyPr wrap="square" lIns="51435" tIns="25718" rIns="51435" bIns="25718" anchor="t">
            <a:spAutoFit/>
          </a:bodyPr>
          <a:lstStyle/>
          <a:p>
            <a:pPr defTabSz="342901"/>
            <a:r>
              <a:rPr lang="fr-BE" sz="3300">
                <a:solidFill>
                  <a:srgbClr val="7AB929"/>
                </a:solidFill>
                <a:latin typeface="Century Gothic" panose="020B0502020202020204" pitchFamily="34" charset="0"/>
                <a:cs typeface="Arial"/>
              </a:rPr>
              <a:t>Merci pour votre attention ! 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2DEA7D01-9BD7-D776-E916-80B9DD5FA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897254"/>
              </p:ext>
            </p:extLst>
          </p:nvPr>
        </p:nvGraphicFramePr>
        <p:xfrm>
          <a:off x="440048" y="1034225"/>
          <a:ext cx="6386203" cy="3421777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47771">
                  <a:extLst>
                    <a:ext uri="{9D8B030D-6E8A-4147-A177-3AD203B41FA5}">
                      <a16:colId xmlns:a16="http://schemas.microsoft.com/office/drawing/2014/main" val="1201860147"/>
                    </a:ext>
                  </a:extLst>
                </a:gridCol>
                <a:gridCol w="2576052">
                  <a:extLst>
                    <a:ext uri="{9D8B030D-6E8A-4147-A177-3AD203B41FA5}">
                      <a16:colId xmlns:a16="http://schemas.microsoft.com/office/drawing/2014/main" val="3056763038"/>
                    </a:ext>
                  </a:extLst>
                </a:gridCol>
                <a:gridCol w="2862380">
                  <a:extLst>
                    <a:ext uri="{9D8B030D-6E8A-4147-A177-3AD203B41FA5}">
                      <a16:colId xmlns:a16="http://schemas.microsoft.com/office/drawing/2014/main" val="277384565"/>
                    </a:ext>
                  </a:extLst>
                </a:gridCol>
              </a:tblGrid>
              <a:tr h="342900">
                <a:tc gridSpan="3">
                  <a:txBody>
                    <a:bodyPr/>
                    <a:lstStyle/>
                    <a:p>
                      <a:pPr algn="ctr"/>
                      <a:r>
                        <a:rPr lang="fr-BE" sz="1800" b="1">
                          <a:latin typeface="Century Gothic" panose="020B0502020202020204" pitchFamily="34" charset="0"/>
                        </a:rPr>
                        <a:t>Programme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106883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9h00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Accueil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900" b="1"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0776895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9h30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Introduction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DAS – Bénédicte </a:t>
                      </a:r>
                      <a:r>
                        <a:rPr lang="fr-BE" sz="900" b="1" err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Dusart</a:t>
                      </a:r>
                      <a:endParaRPr lang="fr-BE" sz="900" b="1"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637202"/>
                  </a:ext>
                </a:extLst>
              </a:tr>
              <a:tr h="353427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9h45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Gaz du sol, air intérieur, air extérieur : quand ? pourquoi ? comment ?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ISSEP – Christelle Delobel / Christophe Lambert / Emilie </a:t>
                      </a:r>
                      <a:r>
                        <a:rPr lang="fr-BE" sz="900" b="1" err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Seleck</a:t>
                      </a:r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494094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11h00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Pause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900" b="1"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5183"/>
                  </a:ext>
                </a:extLst>
              </a:tr>
              <a:tr h="353427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11h20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Gaz du sol, air intérieur, air extérieur : quand ? pourquoi ? comment ?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ISSEP – Christelle Delobel / Christophe Lambert / Emilie </a:t>
                      </a:r>
                      <a:r>
                        <a:rPr lang="fr-BE" sz="900" b="1" err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Seleck</a:t>
                      </a:r>
                      <a:endParaRPr lang="fr-BE" sz="900" b="1"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8442198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12h30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Question/réponses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900" b="1"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749551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13h00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1200" b="1" i="0" u="none" strike="noStrike" noProof="0">
                          <a:solidFill>
                            <a:srgbClr val="000000"/>
                          </a:solidFill>
                          <a:latin typeface="Century Gothic"/>
                        </a:rPr>
                        <a:t>P</a:t>
                      </a:r>
                      <a:r>
                        <a:rPr lang="fr-BE" sz="900" b="1" kern="1200" noProof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ause repas/démonstration matériel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BE" sz="900" b="1" kern="1200" noProof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ISSeP-Cellule Qualité de l’air</a:t>
                      </a:r>
                      <a:endParaRPr lang="fr-FR" sz="900" b="1" kern="120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175248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14h00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Les PFAS, quoi de neuf ?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DAS – Thomas Lambrechts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165626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15h15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Pause + (Quizz ISSEP)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900" b="1"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90842"/>
                  </a:ext>
                </a:extLst>
              </a:tr>
              <a:tr h="353427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15h30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Les évolutions et perspectives – focus sur les nouveaux outils informatiques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DAS – Nicolas Boulanger / Bénédicte </a:t>
                      </a:r>
                      <a:r>
                        <a:rPr lang="fr-BE" sz="900" b="1" err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Dusart</a:t>
                      </a:r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/ Jérémy Jacques / Aubry Vanderstraeten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7308253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16h30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Conclusions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DAS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738253"/>
                  </a:ext>
                </a:extLst>
              </a:tr>
              <a:tr h="220892"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17h00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900" b="1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FIN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900" b="1"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381023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260F0F7B-904A-6093-7480-6E241B5413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377"/>
            <a:ext cx="2529914" cy="903284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DF283A87-A9BD-F3E0-0B1A-C7E7A499EE36}"/>
              </a:ext>
            </a:extLst>
          </p:cNvPr>
          <p:cNvSpPr/>
          <p:nvPr/>
        </p:nvSpPr>
        <p:spPr>
          <a:xfrm>
            <a:off x="7165316" y="1001915"/>
            <a:ext cx="1669211" cy="116456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350">
                <a:latin typeface="Century Gothic" panose="020B0502020202020204" pitchFamily="34" charset="0"/>
              </a:rPr>
              <a:t>Pour vos questions c’est par ici ! </a:t>
            </a:r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41F84143-4384-1BD9-6757-1BFE68B712C5}"/>
              </a:ext>
            </a:extLst>
          </p:cNvPr>
          <p:cNvSpPr/>
          <p:nvPr/>
        </p:nvSpPr>
        <p:spPr>
          <a:xfrm>
            <a:off x="7815531" y="2254939"/>
            <a:ext cx="368780" cy="559769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pic>
        <p:nvPicPr>
          <p:cNvPr id="10" name="Image 9" descr="Une image contenant motif, point&#10;&#10;Description générée automatiquement">
            <a:extLst>
              <a:ext uri="{FF2B5EF4-FFF2-40B4-BE49-F238E27FC236}">
                <a16:creationId xmlns:a16="http://schemas.microsoft.com/office/drawing/2014/main" id="{E6D7CB80-450A-B968-4F7A-834FB57222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344" y="2860785"/>
            <a:ext cx="1834926" cy="183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537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69cc2d-2a6f-4cb0-a557-0b5d5f8a5efa" xsi:nil="true"/>
    <lcf76f155ced4ddcb4097134ff3c332f xmlns="d672a81e-fae3-4387-9878-06f19f3af53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98555769AB92478237C291B009A8BE" ma:contentTypeVersion="11" ma:contentTypeDescription="Crée un document." ma:contentTypeScope="" ma:versionID="d3f9486b73f1fbcc578f782b69af7728">
  <xsd:schema xmlns:xsd="http://www.w3.org/2001/XMLSchema" xmlns:xs="http://www.w3.org/2001/XMLSchema" xmlns:p="http://schemas.microsoft.com/office/2006/metadata/properties" xmlns:ns2="d672a81e-fae3-4387-9878-06f19f3af537" xmlns:ns3="1269cc2d-2a6f-4cb0-a557-0b5d5f8a5efa" targetNamespace="http://schemas.microsoft.com/office/2006/metadata/properties" ma:root="true" ma:fieldsID="6e84171f95dec3407abebca3ba9223eb" ns2:_="" ns3:_="">
    <xsd:import namespace="d672a81e-fae3-4387-9878-06f19f3af537"/>
    <xsd:import namespace="1269cc2d-2a6f-4cb0-a557-0b5d5f8a5e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72a81e-fae3-4387-9878-06f19f3af5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cc4018d8-b214-4a48-af45-02710e18d6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69cc2d-2a6f-4cb0-a557-0b5d5f8a5ef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d3d2e86-b7c2-4265-b357-5ca8675d480c}" ma:internalName="TaxCatchAll" ma:showField="CatchAllData" ma:web="1269cc2d-2a6f-4cb0-a557-0b5d5f8a5e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485B4E-AA28-46CE-96F1-A6FA7FFBF520}">
  <ds:schemaRefs>
    <ds:schemaRef ds:uri="1269cc2d-2a6f-4cb0-a557-0b5d5f8a5efa"/>
    <ds:schemaRef ds:uri="d672a81e-fae3-4387-9878-06f19f3af537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467B0E8-6DED-4A57-8DE1-0CDF3335F226}">
  <ds:schemaRefs>
    <ds:schemaRef ds:uri="1269cc2d-2a6f-4cb0-a557-0b5d5f8a5efa"/>
    <ds:schemaRef ds:uri="d672a81e-fae3-4387-9878-06f19f3af53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C5443C6-3C70-42F2-8EF9-F377B4B539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6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Thème Office</vt:lpstr>
      <vt:lpstr>PowerPoint Presentation</vt:lpstr>
      <vt:lpstr>ESR</vt:lpstr>
      <vt:lpstr>PowerPoint Presentation</vt:lpstr>
      <vt:lpstr>PowerPoint Presentation</vt:lpstr>
      <vt:lpstr>PowerPoint Presentation</vt:lpstr>
      <vt:lpstr>PowerPoint Presentation</vt:lpstr>
    </vt:vector>
  </TitlesOfParts>
  <Company>Service public de Wallonie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Jean-Sébastien Cornélis</dc:creator>
  <cp:revision>1</cp:revision>
  <dcterms:created xsi:type="dcterms:W3CDTF">2017-06-20T09:48:45Z</dcterms:created>
  <dcterms:modified xsi:type="dcterms:W3CDTF">2024-12-04T13:39:47Z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7a477d1-147d-4e34-b5e3-7b26d2f44870_Enabled">
    <vt:lpwstr>true</vt:lpwstr>
  </property>
  <property fmtid="{D5CDD505-2E9C-101B-9397-08002B2CF9AE}" pid="3" name="MSIP_Label_97a477d1-147d-4e34-b5e3-7b26d2f44870_SetDate">
    <vt:lpwstr>2023-03-10T16:35:16Z</vt:lpwstr>
  </property>
  <property fmtid="{D5CDD505-2E9C-101B-9397-08002B2CF9AE}" pid="4" name="MSIP_Label_97a477d1-147d-4e34-b5e3-7b26d2f44870_Method">
    <vt:lpwstr>Standard</vt:lpwstr>
  </property>
  <property fmtid="{D5CDD505-2E9C-101B-9397-08002B2CF9AE}" pid="5" name="MSIP_Label_97a477d1-147d-4e34-b5e3-7b26d2f44870_Name">
    <vt:lpwstr>97a477d1-147d-4e34-b5e3-7b26d2f44870</vt:lpwstr>
  </property>
  <property fmtid="{D5CDD505-2E9C-101B-9397-08002B2CF9AE}" pid="6" name="MSIP_Label_97a477d1-147d-4e34-b5e3-7b26d2f44870_SiteId">
    <vt:lpwstr>1f816a84-7aa6-4a56-b22a-7b3452fa8681</vt:lpwstr>
  </property>
  <property fmtid="{D5CDD505-2E9C-101B-9397-08002B2CF9AE}" pid="7" name="MSIP_Label_97a477d1-147d-4e34-b5e3-7b26d2f44870_ActionId">
    <vt:lpwstr>53f8cd9e-7d81-46ca-9640-5f1720b8f592</vt:lpwstr>
  </property>
  <property fmtid="{D5CDD505-2E9C-101B-9397-08002B2CF9AE}" pid="8" name="MSIP_Label_97a477d1-147d-4e34-b5e3-7b26d2f44870_ContentBits">
    <vt:lpwstr>0</vt:lpwstr>
  </property>
  <property fmtid="{D5CDD505-2E9C-101B-9397-08002B2CF9AE}" pid="9" name="ContentTypeId">
    <vt:lpwstr>0x0101003098555769AB92478237C291B009A8BE</vt:lpwstr>
  </property>
  <property fmtid="{D5CDD505-2E9C-101B-9397-08002B2CF9AE}" pid="10" name="MediaServiceImageTags">
    <vt:lpwstr/>
  </property>
</Properties>
</file>