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72" r:id="rId5"/>
    <p:sldId id="374" r:id="rId6"/>
    <p:sldId id="375" r:id="rId7"/>
    <p:sldId id="376" r:id="rId8"/>
    <p:sldId id="380" r:id="rId9"/>
    <p:sldId id="377" r:id="rId10"/>
    <p:sldId id="379" r:id="rId11"/>
    <p:sldId id="378" r:id="rId12"/>
    <p:sldId id="3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F55C8-F17D-4B69-B5BA-105D484E4521}" v="15" dt="2024-12-04T13:32:00.756"/>
    <p1510:client id="{D1205C16-676A-4120-BABA-8BBFCD21F780}" v="7" dt="2024-12-04T11:20:19.372"/>
    <p1510:client id="{E428DD74-0219-410E-BF45-19F569685C99}" v="6" dt="2024-12-04T13:38:18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RT Bénédicte" userId="S::benedicte.dusart@spw.wallonie.be::5bc1cd2e-59a7-4bdf-ab18-89fd98579c1d" providerId="AD" clId="Web-{476F55C8-F17D-4B69-B5BA-105D484E4521}"/>
    <pc:docChg chg="modSld">
      <pc:chgData name="DUSART Bénédicte" userId="S::benedicte.dusart@spw.wallonie.be::5bc1cd2e-59a7-4bdf-ab18-89fd98579c1d" providerId="AD" clId="Web-{476F55C8-F17D-4B69-B5BA-105D484E4521}" dt="2024-12-04T13:32:00.756" v="14"/>
      <pc:docMkLst>
        <pc:docMk/>
      </pc:docMkLst>
      <pc:sldChg chg="modSp">
        <pc:chgData name="DUSART Bénédicte" userId="S::benedicte.dusart@spw.wallonie.be::5bc1cd2e-59a7-4bdf-ab18-89fd98579c1d" providerId="AD" clId="Web-{476F55C8-F17D-4B69-B5BA-105D484E4521}" dt="2024-12-04T13:32:00.756" v="14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476F55C8-F17D-4B69-B5BA-105D484E4521}" dt="2024-12-04T13:32:00.756" v="14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  <pc:docChgLst>
    <pc:chgData name="DUSART Bénédicte" userId="S::benedicte.dusart@spw.wallonie.be::5bc1cd2e-59a7-4bdf-ab18-89fd98579c1d" providerId="AD" clId="Web-{E428DD74-0219-410E-BF45-19F569685C99}"/>
    <pc:docChg chg="modSld">
      <pc:chgData name="DUSART Bénédicte" userId="S::benedicte.dusart@spw.wallonie.be::5bc1cd2e-59a7-4bdf-ab18-89fd98579c1d" providerId="AD" clId="Web-{E428DD74-0219-410E-BF45-19F569685C99}" dt="2024-12-04T13:38:16.444" v="2"/>
      <pc:docMkLst>
        <pc:docMk/>
      </pc:docMkLst>
      <pc:sldChg chg="modSp">
        <pc:chgData name="DUSART Bénédicte" userId="S::benedicte.dusart@spw.wallonie.be::5bc1cd2e-59a7-4bdf-ab18-89fd98579c1d" providerId="AD" clId="Web-{E428DD74-0219-410E-BF45-19F569685C99}" dt="2024-12-04T13:38:16.444" v="2"/>
        <pc:sldMkLst>
          <pc:docMk/>
          <pc:sldMk cId="160853777" sldId="371"/>
        </pc:sldMkLst>
        <pc:graphicFrameChg chg="mod modGraphic">
          <ac:chgData name="DUSART Bénédicte" userId="S::benedicte.dusart@spw.wallonie.be::5bc1cd2e-59a7-4bdf-ab18-89fd98579c1d" providerId="AD" clId="Web-{E428DD74-0219-410E-BF45-19F569685C99}" dt="2024-12-04T13:38:16.444" v="2"/>
          <ac:graphicFrameMkLst>
            <pc:docMk/>
            <pc:sldMk cId="160853777" sldId="371"/>
            <ac:graphicFrameMk id="2" creationId="{2DEA7D01-9BD7-D776-E916-80B9DD5FA21E}"/>
          </ac:graphicFrameMkLst>
        </pc:graphicFrameChg>
      </pc:sldChg>
    </pc:docChg>
  </pc:docChgLst>
  <pc:docChgLst>
    <pc:chgData name="DUSART Bénédicte" userId="5bc1cd2e-59a7-4bdf-ab18-89fd98579c1d" providerId="ADAL" clId="{D1205C16-676A-4120-BABA-8BBFCD21F780}"/>
    <pc:docChg chg="undo custSel addSld modSld">
      <pc:chgData name="DUSART Bénédicte" userId="5bc1cd2e-59a7-4bdf-ab18-89fd98579c1d" providerId="ADAL" clId="{D1205C16-676A-4120-BABA-8BBFCD21F780}" dt="2024-12-04T11:40:56.787" v="352" actId="20577"/>
      <pc:docMkLst>
        <pc:docMk/>
      </pc:docMkLst>
      <pc:sldChg chg="modSp mod">
        <pc:chgData name="DUSART Bénédicte" userId="5bc1cd2e-59a7-4bdf-ab18-89fd98579c1d" providerId="ADAL" clId="{D1205C16-676A-4120-BABA-8BBFCD21F780}" dt="2024-12-04T11:26:49.682" v="344" actId="27636"/>
        <pc:sldMkLst>
          <pc:docMk/>
          <pc:sldMk cId="630662600" sldId="374"/>
        </pc:sldMkLst>
        <pc:spChg chg="mod">
          <ac:chgData name="DUSART Bénédicte" userId="5bc1cd2e-59a7-4bdf-ab18-89fd98579c1d" providerId="ADAL" clId="{D1205C16-676A-4120-BABA-8BBFCD21F780}" dt="2024-12-04T11:26:34.400" v="340" actId="20577"/>
          <ac:spMkLst>
            <pc:docMk/>
            <pc:sldMk cId="630662600" sldId="374"/>
            <ac:spMk id="7" creationId="{92614431-F6D0-7389-84C2-24CDBAE46443}"/>
          </ac:spMkLst>
        </pc:spChg>
        <pc:spChg chg="mod">
          <ac:chgData name="DUSART Bénédicte" userId="5bc1cd2e-59a7-4bdf-ab18-89fd98579c1d" providerId="ADAL" clId="{D1205C16-676A-4120-BABA-8BBFCD21F780}" dt="2024-12-04T11:26:49.682" v="344" actId="27636"/>
          <ac:spMkLst>
            <pc:docMk/>
            <pc:sldMk cId="630662600" sldId="374"/>
            <ac:spMk id="9" creationId="{BFDD6A62-662F-1208-0FC0-2C21BE155B96}"/>
          </ac:spMkLst>
        </pc:spChg>
      </pc:sldChg>
      <pc:sldChg chg="delSp modSp mod">
        <pc:chgData name="DUSART Bénédicte" userId="5bc1cd2e-59a7-4bdf-ab18-89fd98579c1d" providerId="ADAL" clId="{D1205C16-676A-4120-BABA-8BBFCD21F780}" dt="2024-12-04T11:28:25.083" v="346" actId="1076"/>
        <pc:sldMkLst>
          <pc:docMk/>
          <pc:sldMk cId="365321584" sldId="375"/>
        </pc:sldMkLst>
        <pc:spChg chg="mod">
          <ac:chgData name="DUSART Bénédicte" userId="5bc1cd2e-59a7-4bdf-ab18-89fd98579c1d" providerId="ADAL" clId="{D1205C16-676A-4120-BABA-8BBFCD21F780}" dt="2024-12-04T11:28:25.083" v="346" actId="1076"/>
          <ac:spMkLst>
            <pc:docMk/>
            <pc:sldMk cId="365321584" sldId="375"/>
            <ac:spMk id="17" creationId="{6A60CCFC-DAD2-E7EB-B0CA-56B9623FE65E}"/>
          </ac:spMkLst>
        </pc:spChg>
        <pc:spChg chg="del">
          <ac:chgData name="DUSART Bénédicte" userId="5bc1cd2e-59a7-4bdf-ab18-89fd98579c1d" providerId="ADAL" clId="{D1205C16-676A-4120-BABA-8BBFCD21F780}" dt="2024-12-04T11:28:20.882" v="345" actId="478"/>
          <ac:spMkLst>
            <pc:docMk/>
            <pc:sldMk cId="365321584" sldId="375"/>
            <ac:spMk id="18" creationId="{650ADC5B-C680-30F4-0332-B5CA6291A9EE}"/>
          </ac:spMkLst>
        </pc:spChg>
      </pc:sldChg>
      <pc:sldChg chg="modSp mod">
        <pc:chgData name="DUSART Bénédicte" userId="5bc1cd2e-59a7-4bdf-ab18-89fd98579c1d" providerId="ADAL" clId="{D1205C16-676A-4120-BABA-8BBFCD21F780}" dt="2024-12-04T11:22:16.705" v="331" actId="113"/>
        <pc:sldMkLst>
          <pc:docMk/>
          <pc:sldMk cId="4080457794" sldId="376"/>
        </pc:sldMkLst>
        <pc:spChg chg="mod">
          <ac:chgData name="DUSART Bénédicte" userId="5bc1cd2e-59a7-4bdf-ab18-89fd98579c1d" providerId="ADAL" clId="{D1205C16-676A-4120-BABA-8BBFCD21F780}" dt="2024-12-04T11:22:16.705" v="331" actId="113"/>
          <ac:spMkLst>
            <pc:docMk/>
            <pc:sldMk cId="4080457794" sldId="376"/>
            <ac:spMk id="10" creationId="{FC5C7D3B-16F4-3D57-730D-2FCBA175E3E3}"/>
          </ac:spMkLst>
        </pc:spChg>
      </pc:sldChg>
      <pc:sldChg chg="modSp mod">
        <pc:chgData name="DUSART Bénédicte" userId="5bc1cd2e-59a7-4bdf-ab18-89fd98579c1d" providerId="ADAL" clId="{D1205C16-676A-4120-BABA-8BBFCD21F780}" dt="2024-12-04T11:20:19.372" v="238" actId="1076"/>
        <pc:sldMkLst>
          <pc:docMk/>
          <pc:sldMk cId="3265507238" sldId="377"/>
        </pc:sldMkLst>
        <pc:spChg chg="mod">
          <ac:chgData name="DUSART Bénédicte" userId="5bc1cd2e-59a7-4bdf-ab18-89fd98579c1d" providerId="ADAL" clId="{D1205C16-676A-4120-BABA-8BBFCD21F780}" dt="2024-12-04T11:20:18.016" v="237" actId="1076"/>
          <ac:spMkLst>
            <pc:docMk/>
            <pc:sldMk cId="3265507238" sldId="377"/>
            <ac:spMk id="10" creationId="{FC5C7D3B-16F4-3D57-730D-2FCBA175E3E3}"/>
          </ac:spMkLst>
        </pc:spChg>
        <pc:picChg chg="mod">
          <ac:chgData name="DUSART Bénédicte" userId="5bc1cd2e-59a7-4bdf-ab18-89fd98579c1d" providerId="ADAL" clId="{D1205C16-676A-4120-BABA-8BBFCD21F780}" dt="2024-12-04T11:20:19.372" v="238" actId="1076"/>
          <ac:picMkLst>
            <pc:docMk/>
            <pc:sldMk cId="3265507238" sldId="377"/>
            <ac:picMk id="2050" creationId="{36769848-5D5D-E891-B6F9-46F0E74296B8}"/>
          </ac:picMkLst>
        </pc:picChg>
      </pc:sldChg>
      <pc:sldChg chg="modSp mod">
        <pc:chgData name="DUSART Bénédicte" userId="5bc1cd2e-59a7-4bdf-ab18-89fd98579c1d" providerId="ADAL" clId="{D1205C16-676A-4120-BABA-8BBFCD21F780}" dt="2024-12-04T11:40:56.787" v="352" actId="20577"/>
        <pc:sldMkLst>
          <pc:docMk/>
          <pc:sldMk cId="2570013675" sldId="378"/>
        </pc:sldMkLst>
        <pc:spChg chg="mod">
          <ac:chgData name="DUSART Bénédicte" userId="5bc1cd2e-59a7-4bdf-ab18-89fd98579c1d" providerId="ADAL" clId="{D1205C16-676A-4120-BABA-8BBFCD21F780}" dt="2024-12-04T11:40:56.787" v="352" actId="20577"/>
          <ac:spMkLst>
            <pc:docMk/>
            <pc:sldMk cId="2570013675" sldId="378"/>
            <ac:spMk id="10" creationId="{FC5C7D3B-16F4-3D57-730D-2FCBA175E3E3}"/>
          </ac:spMkLst>
        </pc:spChg>
        <pc:picChg chg="mod">
          <ac:chgData name="DUSART Bénédicte" userId="5bc1cd2e-59a7-4bdf-ab18-89fd98579c1d" providerId="ADAL" clId="{D1205C16-676A-4120-BABA-8BBFCD21F780}" dt="2024-12-04T10:02:54.731" v="198" actId="1076"/>
          <ac:picMkLst>
            <pc:docMk/>
            <pc:sldMk cId="2570013675" sldId="378"/>
            <ac:picMk id="2" creationId="{70876C19-72E1-6252-B5DB-AA8273D63C61}"/>
          </ac:picMkLst>
        </pc:picChg>
      </pc:sldChg>
      <pc:sldChg chg="modSp mod">
        <pc:chgData name="DUSART Bénédicte" userId="5bc1cd2e-59a7-4bdf-ab18-89fd98579c1d" providerId="ADAL" clId="{D1205C16-676A-4120-BABA-8BBFCD21F780}" dt="2024-12-04T11:38:35.668" v="347" actId="20577"/>
        <pc:sldMkLst>
          <pc:docMk/>
          <pc:sldMk cId="1774536075" sldId="379"/>
        </pc:sldMkLst>
        <pc:spChg chg="mod">
          <ac:chgData name="DUSART Bénédicte" userId="5bc1cd2e-59a7-4bdf-ab18-89fd98579c1d" providerId="ADAL" clId="{D1205C16-676A-4120-BABA-8BBFCD21F780}" dt="2024-12-04T11:38:35.668" v="347" actId="20577"/>
          <ac:spMkLst>
            <pc:docMk/>
            <pc:sldMk cId="1774536075" sldId="379"/>
            <ac:spMk id="13" creationId="{233978D1-DD60-A0F6-1FA7-ACCD6C8C0854}"/>
          </ac:spMkLst>
        </pc:spChg>
      </pc:sldChg>
      <pc:sldChg chg="modSp add mod">
        <pc:chgData name="DUSART Bénédicte" userId="5bc1cd2e-59a7-4bdf-ab18-89fd98579c1d" providerId="ADAL" clId="{D1205C16-676A-4120-BABA-8BBFCD21F780}" dt="2024-12-04T10:07:48.314" v="204" actId="20577"/>
        <pc:sldMkLst>
          <pc:docMk/>
          <pc:sldMk cId="4243251457" sldId="380"/>
        </pc:sldMkLst>
        <pc:spChg chg="mod">
          <ac:chgData name="DUSART Bénédicte" userId="5bc1cd2e-59a7-4bdf-ab18-89fd98579c1d" providerId="ADAL" clId="{D1205C16-676A-4120-BABA-8BBFCD21F780}" dt="2024-12-04T10:07:48.314" v="204" actId="20577"/>
          <ac:spMkLst>
            <pc:docMk/>
            <pc:sldMk cId="4243251457" sldId="380"/>
            <ac:spMk id="10" creationId="{FC5C7D3B-16F4-3D57-730D-2FCBA175E3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04-12-24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04-12-24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04-12-24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cpedia.org/keyboard/a/administrations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svgsilh.com/fr/00bcd4/image/30343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471EC4-45A1-52EE-8D70-8C70811F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7901EA-0BA8-8144-A7FB-1EF939F0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" y="239437"/>
            <a:ext cx="3373218" cy="1204379"/>
          </a:xfrm>
          <a:prstGeom prst="rect">
            <a:avLst/>
          </a:prstGeom>
        </p:spPr>
      </p:pic>
      <p:sp>
        <p:nvSpPr>
          <p:cNvPr id="7" name="Titre 16">
            <a:extLst>
              <a:ext uri="{FF2B5EF4-FFF2-40B4-BE49-F238E27FC236}">
                <a16:creationId xmlns:a16="http://schemas.microsoft.com/office/drawing/2014/main" id="{833383C8-28B0-867C-4430-3B557A106880}"/>
              </a:ext>
            </a:extLst>
          </p:cNvPr>
          <p:cNvSpPr txBox="1">
            <a:spLocks/>
          </p:cNvSpPr>
          <p:nvPr/>
        </p:nvSpPr>
        <p:spPr>
          <a:xfrm>
            <a:off x="1524000" y="1443816"/>
            <a:ext cx="9144000" cy="174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8000">
                <a:latin typeface="Century Gothic"/>
              </a:rPr>
              <a:t> Evolutions et perspectives</a:t>
            </a:r>
            <a:endParaRPr lang="fr-BE" sz="5000" b="1">
              <a:cs typeface="Arial"/>
            </a:endParaRP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B6DEAC12-EC98-2070-21AE-5BC1DCA346AE}"/>
              </a:ext>
            </a:extLst>
          </p:cNvPr>
          <p:cNvSpPr txBox="1">
            <a:spLocks/>
          </p:cNvSpPr>
          <p:nvPr/>
        </p:nvSpPr>
        <p:spPr>
          <a:xfrm>
            <a:off x="1526079" y="3493152"/>
            <a:ext cx="9141921" cy="4810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801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Département du Sol et des Déchets - Direction de l’Assainissement des Sols  </a:t>
            </a:r>
            <a:endParaRPr lang="fr-FR" sz="1801" b="1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/>
          </a:p>
        </p:txBody>
      </p:sp>
      <p:sp>
        <p:nvSpPr>
          <p:cNvPr id="9" name="Sous-titre 17">
            <a:extLst>
              <a:ext uri="{FF2B5EF4-FFF2-40B4-BE49-F238E27FC236}">
                <a16:creationId xmlns:a16="http://schemas.microsoft.com/office/drawing/2014/main" id="{820292B6-30E5-B817-B97F-F84D2038FFDF}"/>
              </a:ext>
            </a:extLst>
          </p:cNvPr>
          <p:cNvSpPr txBox="1">
            <a:spLocks/>
          </p:cNvSpPr>
          <p:nvPr/>
        </p:nvSpPr>
        <p:spPr>
          <a:xfrm>
            <a:off x="1524000" y="4379349"/>
            <a:ext cx="9144000" cy="48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600">
              <a:buNone/>
            </a:pPr>
            <a:r>
              <a:rPr lang="fr-BE" sz="180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Bénédicte DUSART</a:t>
            </a:r>
            <a:endParaRPr lang="fr-BE" sz="180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C950C-7844-DDCB-1243-748E969A8CD5}"/>
              </a:ext>
            </a:extLst>
          </p:cNvPr>
          <p:cNvSpPr/>
          <p:nvPr/>
        </p:nvSpPr>
        <p:spPr>
          <a:xfrm>
            <a:off x="1078726" y="5552787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05 et 12 décembre 2024</a:t>
            </a:r>
            <a:endParaRPr lang="fr-FR" sz="16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D9818-5179-CF19-A047-3C2481B67990}"/>
              </a:ext>
            </a:extLst>
          </p:cNvPr>
          <p:cNvSpPr/>
          <p:nvPr/>
        </p:nvSpPr>
        <p:spPr>
          <a:xfrm>
            <a:off x="1078726" y="5996809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6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F41CF5-A5F9-A9D7-B370-53B7161BF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626" y="839787"/>
            <a:ext cx="6761348" cy="517842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400911" y="515245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Retour sur l’année 2024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2614431-F6D0-7389-84C2-24CDBAE46443}"/>
              </a:ext>
            </a:extLst>
          </p:cNvPr>
          <p:cNvSpPr txBox="1">
            <a:spLocks/>
          </p:cNvSpPr>
          <p:nvPr/>
        </p:nvSpPr>
        <p:spPr>
          <a:xfrm>
            <a:off x="540026" y="1754257"/>
            <a:ext cx="3438906" cy="1158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700"/>
              <a:t>Critères de pré-instruction</a:t>
            </a:r>
          </a:p>
          <a:p>
            <a:r>
              <a:rPr lang="fr-BE" sz="1700"/>
              <a:t>Critères de non-conformité</a:t>
            </a:r>
          </a:p>
          <a:p>
            <a:r>
              <a:rPr lang="fr-BE" sz="1700"/>
              <a:t>Eléments d’incomplétude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3CF1E1-12FF-FCD6-138B-E7B3BB9ADAFD}"/>
              </a:ext>
            </a:extLst>
          </p:cNvPr>
          <p:cNvSpPr/>
          <p:nvPr/>
        </p:nvSpPr>
        <p:spPr>
          <a:xfrm>
            <a:off x="9448800" y="2752625"/>
            <a:ext cx="1868557" cy="42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FDD6A62-662F-1208-0FC0-2C21BE155B96}"/>
              </a:ext>
            </a:extLst>
          </p:cNvPr>
          <p:cNvSpPr txBox="1">
            <a:spLocks/>
          </p:cNvSpPr>
          <p:nvPr/>
        </p:nvSpPr>
        <p:spPr>
          <a:xfrm>
            <a:off x="445989" y="2994561"/>
            <a:ext cx="3918852" cy="144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000"/>
          </a:p>
          <a:p>
            <a:pPr marL="0" indent="0">
              <a:buNone/>
            </a:pPr>
            <a:r>
              <a:rPr lang="fr-BE" sz="2000"/>
              <a:t>Prise en compte récurrence des incomplétudes dans l’évaluation des experts et l’envoi des avertissements </a:t>
            </a:r>
          </a:p>
          <a:p>
            <a:pPr marL="0" indent="0">
              <a:buNone/>
            </a:pPr>
            <a:endParaRPr lang="fr-BE" sz="17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184E9E-3BF1-38D9-5D00-EEAABF2DD2C1}"/>
              </a:ext>
            </a:extLst>
          </p:cNvPr>
          <p:cNvSpPr txBox="1"/>
          <p:nvPr/>
        </p:nvSpPr>
        <p:spPr>
          <a:xfrm>
            <a:off x="679030" y="4826320"/>
            <a:ext cx="273107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700">
                <a:latin typeface="Century Gothic" panose="020B0502020202020204" pitchFamily="34" charset="0"/>
              </a:rPr>
              <a:t>Rapport de base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264CB5C5-DAC2-32CA-71C6-708948152D99}"/>
              </a:ext>
            </a:extLst>
          </p:cNvPr>
          <p:cNvSpPr/>
          <p:nvPr/>
        </p:nvSpPr>
        <p:spPr>
          <a:xfrm>
            <a:off x="2088749" y="2888032"/>
            <a:ext cx="269456" cy="3539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A98C6-F27A-882C-D43B-1625359BAFDA}"/>
              </a:ext>
            </a:extLst>
          </p:cNvPr>
          <p:cNvSpPr/>
          <p:nvPr/>
        </p:nvSpPr>
        <p:spPr>
          <a:xfrm>
            <a:off x="9556661" y="4279366"/>
            <a:ext cx="1868557" cy="159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066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281641" y="475489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Retour sur l’année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7B4961-7DA7-6788-2EBA-1382C62306AD}"/>
              </a:ext>
            </a:extLst>
          </p:cNvPr>
          <p:cNvSpPr txBox="1"/>
          <p:nvPr/>
        </p:nvSpPr>
        <p:spPr>
          <a:xfrm>
            <a:off x="392368" y="2459553"/>
            <a:ext cx="4220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/>
              <a:t>Critères de reconnaissance </a:t>
            </a:r>
          </a:p>
          <a:p>
            <a:r>
              <a:rPr lang="fr-BE" sz="2400"/>
              <a:t>des formations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2DCCA88-A10B-67F3-23E1-12753EFF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58" y="1565129"/>
            <a:ext cx="7056732" cy="49305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60CCFC-DAD2-E7EB-B0CA-56B9623FE65E}"/>
              </a:ext>
            </a:extLst>
          </p:cNvPr>
          <p:cNvSpPr/>
          <p:nvPr/>
        </p:nvSpPr>
        <p:spPr>
          <a:xfrm>
            <a:off x="6729743" y="3604048"/>
            <a:ext cx="1868557" cy="199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2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281641" y="475489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Retour sur l’année 2024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CFDC5-68E3-7EA2-B20C-EA67372BD60E}"/>
              </a:ext>
            </a:extLst>
          </p:cNvPr>
          <p:cNvSpPr txBox="1">
            <a:spLocks/>
          </p:cNvSpPr>
          <p:nvPr/>
        </p:nvSpPr>
        <p:spPr>
          <a:xfrm>
            <a:off x="564445" y="4354311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/>
              <a:t>Les outils</a:t>
            </a:r>
          </a:p>
        </p:txBody>
      </p:sp>
      <p:pic>
        <p:nvPicPr>
          <p:cNvPr id="1026" name="Picture 2" descr="La Boite à Outils : la stratégie pour gagner un MAXIMUM de temps.">
            <a:extLst>
              <a:ext uri="{FF2B5EF4-FFF2-40B4-BE49-F238E27FC236}">
                <a16:creationId xmlns:a16="http://schemas.microsoft.com/office/drawing/2014/main" id="{AD4F521B-5C77-77A8-AE7C-CEBDD0C9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8" y="2219135"/>
            <a:ext cx="2871103" cy="20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5C7D3B-16F4-3D57-730D-2FCBA175E3E3}"/>
              </a:ext>
            </a:extLst>
          </p:cNvPr>
          <p:cNvSpPr txBox="1"/>
          <p:nvPr/>
        </p:nvSpPr>
        <p:spPr>
          <a:xfrm>
            <a:off x="4398144" y="475489"/>
            <a:ext cx="69381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 PNN : mise à jour + amélioration moteur de recherche</a:t>
            </a:r>
          </a:p>
          <a:p>
            <a:pPr algn="just"/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BE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-Risk © :</a:t>
            </a:r>
          </a:p>
          <a:p>
            <a:pPr marL="360363" indent="-360363" algn="just">
              <a:buFont typeface="Arial" panose="020B0604020202020204" pitchFamily="34" charset="0"/>
              <a:buChar char="•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du comité scientifique</a:t>
            </a:r>
            <a:r>
              <a:rPr lang="fr-BE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Intégration PCB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(</a:t>
            </a:r>
            <a:r>
              <a:rPr lang="fr-BE" sz="2800">
                <a:sym typeface="Wingdings" panose="05000000000000000000" pitchFamily="2" charset="2"/>
              </a:rPr>
              <a:t>fin déc.2024</a:t>
            </a: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fr-BE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8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ioscreen</a:t>
            </a:r>
            <a:r>
              <a:rPr lang="fr-B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nouvelle version </a:t>
            </a:r>
          </a:p>
          <a:p>
            <a:pPr algn="just"/>
            <a:endParaRPr lang="fr-BE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GRER A/B : consultation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Novum</a:t>
            </a:r>
            <a:r>
              <a:rPr lang="fr-B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8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</a:t>
            </a:r>
            <a:r>
              <a:rPr lang="fr-B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sole : enquête de satisfaction (</a:t>
            </a:r>
            <a:r>
              <a:rPr lang="fr-BE" sz="28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 en cours</a:t>
            </a:r>
            <a:r>
              <a:rPr lang="fr-B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fr-BE" sz="2800"/>
          </a:p>
        </p:txBody>
      </p:sp>
    </p:spTree>
    <p:extLst>
      <p:ext uri="{BB962C8B-B14F-4D97-AF65-F5344CB8AC3E}">
        <p14:creationId xmlns:p14="http://schemas.microsoft.com/office/powerpoint/2010/main" val="40804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281641" y="475489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Retour sur l’année 2024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CFDC5-68E3-7EA2-B20C-EA67372BD60E}"/>
              </a:ext>
            </a:extLst>
          </p:cNvPr>
          <p:cNvSpPr txBox="1">
            <a:spLocks/>
          </p:cNvSpPr>
          <p:nvPr/>
        </p:nvSpPr>
        <p:spPr>
          <a:xfrm>
            <a:off x="564445" y="4354311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/>
              <a:t>Les outils</a:t>
            </a:r>
          </a:p>
        </p:txBody>
      </p:sp>
      <p:pic>
        <p:nvPicPr>
          <p:cNvPr id="1026" name="Picture 2" descr="La Boite à Outils : la stratégie pour gagner un MAXIMUM de temps.">
            <a:extLst>
              <a:ext uri="{FF2B5EF4-FFF2-40B4-BE49-F238E27FC236}">
                <a16:creationId xmlns:a16="http://schemas.microsoft.com/office/drawing/2014/main" id="{AD4F521B-5C77-77A8-AE7C-CEBDD0C9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8" y="2219135"/>
            <a:ext cx="2871103" cy="20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5C7D3B-16F4-3D57-730D-2FCBA175E3E3}"/>
              </a:ext>
            </a:extLst>
          </p:cNvPr>
          <p:cNvSpPr txBox="1"/>
          <p:nvPr/>
        </p:nvSpPr>
        <p:spPr>
          <a:xfrm>
            <a:off x="4534293" y="366623"/>
            <a:ext cx="69381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600" b="1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rPr>
              <a:t>PFAS</a:t>
            </a:r>
          </a:p>
          <a:p>
            <a:pPr algn="just"/>
            <a:endParaRPr lang="fr-BE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Lignes directrices « PFAS » : mise à jour </a:t>
            </a:r>
            <a:r>
              <a:rPr lang="fr-BE" sz="2800">
                <a:sym typeface="Wingdings" panose="05000000000000000000" pitchFamily="2" charset="2"/>
              </a:rPr>
              <a:t>(fin déc.2024)</a:t>
            </a:r>
            <a:endParaRPr lang="fr-BE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BE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-Risk © </a:t>
            </a:r>
          </a:p>
          <a:p>
            <a:pPr marL="447675"/>
            <a:r>
              <a:rPr lang="fr-BE" sz="2800">
                <a:sym typeface="Wingdings" panose="05000000000000000000" pitchFamily="2" charset="2"/>
              </a:rPr>
              <a:t> PFOA, PFOS et PFDA</a:t>
            </a:r>
            <a:endParaRPr lang="fr-BE" sz="280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447675">
              <a:buFont typeface="Wingdings" panose="05000000000000000000" pitchFamily="2" charset="2"/>
              <a:buChar char="à"/>
            </a:pPr>
            <a:r>
              <a:rPr lang="fr-BE" sz="2800" err="1">
                <a:sym typeface="Wingdings" panose="05000000000000000000" pitchFamily="2" charset="2"/>
              </a:rPr>
              <a:t>PFHxS</a:t>
            </a:r>
            <a:r>
              <a:rPr lang="fr-BE" sz="2800">
                <a:sym typeface="Wingdings" panose="05000000000000000000" pitchFamily="2" charset="2"/>
              </a:rPr>
              <a:t> et PFNA à venir (fin déc.2024)</a:t>
            </a:r>
          </a:p>
          <a:p>
            <a:pPr marL="809625" indent="-361950">
              <a:buFont typeface="Wingdings" panose="05000000000000000000" pitchFamily="2" charset="2"/>
              <a:buChar char="à"/>
            </a:pPr>
            <a:r>
              <a:rPr lang="fr-BE" sz="2800">
                <a:sym typeface="Wingdings" panose="05000000000000000000" pitchFamily="2" charset="2"/>
              </a:rPr>
              <a:t>Fiches de substances (data </a:t>
            </a:r>
            <a:r>
              <a:rPr lang="fr-BE" sz="2800" err="1">
                <a:sym typeface="Wingdings" panose="05000000000000000000" pitchFamily="2" charset="2"/>
              </a:rPr>
              <a:t>sheets</a:t>
            </a:r>
            <a:r>
              <a:rPr lang="fr-BE" sz="2800">
                <a:sym typeface="Wingdings" panose="05000000000000000000" pitchFamily="2" charset="2"/>
              </a:rPr>
              <a:t>) disponibles sur le site web</a:t>
            </a:r>
          </a:p>
          <a:p>
            <a:pPr marL="720725" indent="-273050">
              <a:buFont typeface="Wingdings" panose="05000000000000000000" pitchFamily="2" charset="2"/>
              <a:buChar char="à"/>
            </a:pPr>
            <a:r>
              <a:rPr lang="fr-BE" sz="2800">
                <a:sym typeface="Wingdings" panose="05000000000000000000" pitchFamily="2" charset="2"/>
              </a:rPr>
              <a:t>Adaptation de certaines équations dans le modèle </a:t>
            </a:r>
            <a:endParaRPr lang="fr-BE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BE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5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281641" y="475489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Perspectives 2025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CFDC5-68E3-7EA2-B20C-EA67372BD60E}"/>
              </a:ext>
            </a:extLst>
          </p:cNvPr>
          <p:cNvSpPr txBox="1">
            <a:spLocks/>
          </p:cNvSpPr>
          <p:nvPr/>
        </p:nvSpPr>
        <p:spPr>
          <a:xfrm>
            <a:off x="564445" y="4354311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/>
              <a:t>Les outils</a:t>
            </a:r>
          </a:p>
        </p:txBody>
      </p:sp>
      <p:pic>
        <p:nvPicPr>
          <p:cNvPr id="1026" name="Picture 2" descr="La Boite à Outils : la stratégie pour gagner un MAXIMUM de temps.">
            <a:extLst>
              <a:ext uri="{FF2B5EF4-FFF2-40B4-BE49-F238E27FC236}">
                <a16:creationId xmlns:a16="http://schemas.microsoft.com/office/drawing/2014/main" id="{AD4F521B-5C77-77A8-AE7C-CEBDD0C9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8" y="2219135"/>
            <a:ext cx="2871103" cy="20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5C7D3B-16F4-3D57-730D-2FCBA175E3E3}"/>
              </a:ext>
            </a:extLst>
          </p:cNvPr>
          <p:cNvSpPr txBox="1"/>
          <p:nvPr/>
        </p:nvSpPr>
        <p:spPr>
          <a:xfrm>
            <a:off x="4689427" y="482913"/>
            <a:ext cx="69381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CWBP 06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IQSW ( grand public)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BE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-Risk © : intégration PNN récurrent et adaptation PNN déjà encodés</a:t>
            </a:r>
          </a:p>
          <a:p>
            <a:pPr algn="just"/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 site internet =&gt; </a:t>
            </a:r>
          </a:p>
          <a:p>
            <a:pPr algn="just"/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Portail environnement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SOLUCE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 outil ESR </a:t>
            </a:r>
          </a:p>
          <a:p>
            <a:pPr algn="just"/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ite Officiel de la Mairie de Ruy-Montceau - Le plan de la commune">
            <a:extLst>
              <a:ext uri="{FF2B5EF4-FFF2-40B4-BE49-F238E27FC236}">
                <a16:creationId xmlns:a16="http://schemas.microsoft.com/office/drawing/2014/main" id="{36769848-5D5D-E891-B6F9-46F0E742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53" y="4872305"/>
            <a:ext cx="1390967" cy="12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0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281641" y="171572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Perspectives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5C7D3B-16F4-3D57-730D-2FCBA175E3E3}"/>
              </a:ext>
            </a:extLst>
          </p:cNvPr>
          <p:cNvSpPr txBox="1"/>
          <p:nvPr/>
        </p:nvSpPr>
        <p:spPr>
          <a:xfrm>
            <a:off x="281641" y="1234830"/>
            <a:ext cx="6938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Transposition directive IED/IPPC – harmonisation avec décret sols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Entrée en vigueur modification du décret «  permis environnement » ????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AC12DDA8-566F-18BB-7605-303EE6BCF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8620" y="718315"/>
            <a:ext cx="2889702" cy="24969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33978D1-DD60-A0F6-1FA7-ACCD6C8C0854}"/>
              </a:ext>
            </a:extLst>
          </p:cNvPr>
          <p:cNvSpPr txBox="1"/>
          <p:nvPr/>
        </p:nvSpPr>
        <p:spPr>
          <a:xfrm>
            <a:off x="2115359" y="4411255"/>
            <a:ext cx="8088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Échanges administration / expert – « vie ma vie »  </a:t>
            </a:r>
          </a:p>
          <a:p>
            <a:endParaRPr lang="fr-BE"/>
          </a:p>
        </p:txBody>
      </p:sp>
      <p:pic>
        <p:nvPicPr>
          <p:cNvPr id="15" name="Image 14" descr="Une image contenant texte, capture d’écran, clavier, calculatrice">
            <a:extLst>
              <a:ext uri="{FF2B5EF4-FFF2-40B4-BE49-F238E27FC236}">
                <a16:creationId xmlns:a16="http://schemas.microsoft.com/office/drawing/2014/main" id="{ADFAE9C4-DE64-7CAC-276C-04C993EAA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6745" y="4091963"/>
            <a:ext cx="1673968" cy="111597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094F34B-6FF9-9441-028D-BB953471A759}"/>
              </a:ext>
            </a:extLst>
          </p:cNvPr>
          <p:cNvSpPr txBox="1"/>
          <p:nvPr/>
        </p:nvSpPr>
        <p:spPr>
          <a:xfrm>
            <a:off x="952500" y="7043112"/>
            <a:ext cx="232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hlinkClick r:id="rId6" tooltip="https://www.picpedia.org/keyboard/a/administrations.html"/>
              </a:rPr>
              <a:t>Cette photo</a:t>
            </a:r>
            <a:r>
              <a:rPr lang="fr-BE" sz="900"/>
              <a:t> par Auteur inconnu est soumise à la licence </a:t>
            </a:r>
            <a:r>
              <a:rPr lang="fr-BE" sz="900">
                <a:hlinkClick r:id="rId7" tooltip="https://creativecommons.org/licenses/by-sa/3.0/"/>
              </a:rPr>
              <a:t>CC BY-SA</a:t>
            </a:r>
            <a:endParaRPr lang="fr-BE" sz="900"/>
          </a:p>
        </p:txBody>
      </p:sp>
      <p:pic>
        <p:nvPicPr>
          <p:cNvPr id="3074" name="Picture 2" descr="Pictogramme Construction Bonhomme PNG pour téléchargement gratuit">
            <a:extLst>
              <a:ext uri="{FF2B5EF4-FFF2-40B4-BE49-F238E27FC236}">
                <a16:creationId xmlns:a16="http://schemas.microsoft.com/office/drawing/2014/main" id="{299A0F94-B220-10D9-9557-3BACE2FF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671" y="364272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3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EE91D3-7776-0918-032D-031199F3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CB98CED-C938-D549-C024-261948368F63}"/>
              </a:ext>
            </a:extLst>
          </p:cNvPr>
          <p:cNvSpPr txBox="1">
            <a:spLocks/>
          </p:cNvSpPr>
          <p:nvPr/>
        </p:nvSpPr>
        <p:spPr>
          <a:xfrm>
            <a:off x="281641" y="475489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sz="2800"/>
              <a:t>Perspectives </a:t>
            </a:r>
          </a:p>
          <a:p>
            <a:r>
              <a:rPr lang="fr-BE" sz="2800"/>
              <a:t>au-delà de 2025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CFDC5-68E3-7EA2-B20C-EA67372BD60E}"/>
              </a:ext>
            </a:extLst>
          </p:cNvPr>
          <p:cNvSpPr txBox="1">
            <a:spLocks/>
          </p:cNvSpPr>
          <p:nvPr/>
        </p:nvSpPr>
        <p:spPr>
          <a:xfrm>
            <a:off x="564445" y="4354311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BE" b="1"/>
              <a:t>Les outils</a:t>
            </a:r>
          </a:p>
        </p:txBody>
      </p:sp>
      <p:pic>
        <p:nvPicPr>
          <p:cNvPr id="1026" name="Picture 2" descr="La Boite à Outils : la stratégie pour gagner un MAXIMUM de temps.">
            <a:extLst>
              <a:ext uri="{FF2B5EF4-FFF2-40B4-BE49-F238E27FC236}">
                <a16:creationId xmlns:a16="http://schemas.microsoft.com/office/drawing/2014/main" id="{AD4F521B-5C77-77A8-AE7C-CEBDD0C9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8" y="2219135"/>
            <a:ext cx="2871103" cy="20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5C7D3B-16F4-3D57-730D-2FCBA175E3E3}"/>
              </a:ext>
            </a:extLst>
          </p:cNvPr>
          <p:cNvSpPr txBox="1"/>
          <p:nvPr/>
        </p:nvSpPr>
        <p:spPr>
          <a:xfrm>
            <a:off x="4826524" y="944166"/>
            <a:ext cx="6938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IQSW (pro)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BE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-Risk © : </a:t>
            </a:r>
            <a:r>
              <a:rPr lang="fr-BE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Révision modèle volatilisation </a:t>
            </a:r>
          </a:p>
          <a:p>
            <a:pPr algn="just"/>
            <a:endParaRPr lang="fr-BE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Polluants émergents : recommandations</a:t>
            </a:r>
            <a:endParaRPr lang="fr-BE" sz="28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Opérateurs pour les analyses des gaz du sol et d’air intérieur/extérieur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B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 outil ESR -ESO</a:t>
            </a:r>
          </a:p>
          <a:p>
            <a:pPr algn="just"/>
            <a:endParaRPr lang="fr-BE" sz="2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ite Officiel de la Mairie de Ruy-Montceau - Le plan de la commune">
            <a:extLst>
              <a:ext uri="{FF2B5EF4-FFF2-40B4-BE49-F238E27FC236}">
                <a16:creationId xmlns:a16="http://schemas.microsoft.com/office/drawing/2014/main" id="{70876C19-72E1-6252-B5DB-AA8273D6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97" y="5369247"/>
            <a:ext cx="1390967" cy="12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1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3536793" y="558112"/>
            <a:ext cx="10602539" cy="746358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defTabSz="457201"/>
            <a:r>
              <a:rPr lang="fr-BE" sz="440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66331"/>
              </p:ext>
            </p:extLst>
          </p:nvPr>
        </p:nvGraphicFramePr>
        <p:xfrm>
          <a:off x="586730" y="1699259"/>
          <a:ext cx="8514937" cy="4460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63694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3434736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3816507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92696">
                <a:tc gridSpan="3">
                  <a:txBody>
                    <a:bodyPr/>
                    <a:lstStyle/>
                    <a:p>
                      <a:pPr algn="ctr"/>
                      <a:r>
                        <a:rPr lang="fr-BE" sz="2000" b="1">
                          <a:latin typeface="Century Gothic" panose="020B0502020202020204" pitchFamily="34" charset="0"/>
                        </a:rPr>
                        <a:t>Programme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Seleck</a:t>
                      </a: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Seleck</a:t>
                      </a:r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1100" b="1" kern="1200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Pause repas/démonstration matériel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100" b="1" kern="1200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ISSeP-Cellule Qualité de l’air</a:t>
                      </a:r>
                      <a:endParaRPr lang="fr-FR" sz="1100" b="1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471236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11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94522"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1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85"/>
            <a:ext cx="3373218" cy="120437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9478341" y="1304470"/>
            <a:ext cx="2225615" cy="1552754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10345295" y="2857224"/>
            <a:ext cx="491706" cy="746358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AF85FC6F-BF77-A72E-F9A5-BE5A00686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95522" y="3801343"/>
            <a:ext cx="2429385" cy="2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11" ma:contentTypeDescription="Crée un document." ma:contentTypeScope="" ma:versionID="d3f9486b73f1fbcc578f782b69af7728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6e84171f95dec3407abebca3ba9223eb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74D19-1FB2-44FB-90B5-E242FA7DDE12}">
  <ds:schemaRefs>
    <ds:schemaRef ds:uri="1269cc2d-2a6f-4cb0-a557-0b5d5f8a5efa"/>
    <ds:schemaRef ds:uri="d672a81e-fae3-4387-9878-06f19f3af5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40748E-14BA-48AA-A59B-A04F2AC76FB7}">
  <ds:schemaRefs>
    <ds:schemaRef ds:uri="1269cc2d-2a6f-4cb0-a557-0b5d5f8a5efa"/>
    <ds:schemaRef ds:uri="d672a81e-fae3-4387-9878-06f19f3af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F28203-880C-4938-A71C-CFF759EDEE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revision>1</cp:revision>
  <dcterms:created xsi:type="dcterms:W3CDTF">2023-05-24T13:40:52Z</dcterms:created>
  <dcterms:modified xsi:type="dcterms:W3CDTF">2024-12-04T13:38:55Z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MediaServiceImageTags">
    <vt:lpwstr/>
  </property>
</Properties>
</file>