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3"/>
  </p:notesMasterIdLst>
  <p:handoutMasterIdLst>
    <p:handoutMasterId r:id="rId64"/>
  </p:handoutMasterIdLst>
  <p:sldIdLst>
    <p:sldId id="379" r:id="rId2"/>
    <p:sldId id="1963" r:id="rId3"/>
    <p:sldId id="1949" r:id="rId4"/>
    <p:sldId id="1951" r:id="rId5"/>
    <p:sldId id="1966" r:id="rId6"/>
    <p:sldId id="1964" r:id="rId7"/>
    <p:sldId id="1965" r:id="rId8"/>
    <p:sldId id="1967" r:id="rId9"/>
    <p:sldId id="1968" r:id="rId10"/>
    <p:sldId id="1969" r:id="rId11"/>
    <p:sldId id="1970" r:id="rId12"/>
    <p:sldId id="1971" r:id="rId13"/>
    <p:sldId id="2024" r:id="rId14"/>
    <p:sldId id="2026" r:id="rId15"/>
    <p:sldId id="1972" r:id="rId16"/>
    <p:sldId id="1973" r:id="rId17"/>
    <p:sldId id="1974" r:id="rId18"/>
    <p:sldId id="1975" r:id="rId19"/>
    <p:sldId id="1976" r:id="rId20"/>
    <p:sldId id="2011" r:id="rId21"/>
    <p:sldId id="2033" r:id="rId22"/>
    <p:sldId id="2027" r:id="rId23"/>
    <p:sldId id="1991" r:id="rId24"/>
    <p:sldId id="1978" r:id="rId25"/>
    <p:sldId id="1979" r:id="rId26"/>
    <p:sldId id="1977" r:id="rId27"/>
    <p:sldId id="1992" r:id="rId28"/>
    <p:sldId id="1985" r:id="rId29"/>
    <p:sldId id="1983" r:id="rId30"/>
    <p:sldId id="1984" r:id="rId31"/>
    <p:sldId id="1986" r:id="rId32"/>
    <p:sldId id="1980" r:id="rId33"/>
    <p:sldId id="1987" r:id="rId34"/>
    <p:sldId id="2012" r:id="rId35"/>
    <p:sldId id="2029" r:id="rId36"/>
    <p:sldId id="1982" r:id="rId37"/>
    <p:sldId id="1988" r:id="rId38"/>
    <p:sldId id="1990" r:id="rId39"/>
    <p:sldId id="2036" r:id="rId40"/>
    <p:sldId id="1993" r:id="rId41"/>
    <p:sldId id="1994" r:id="rId42"/>
    <p:sldId id="1995" r:id="rId43"/>
    <p:sldId id="2030" r:id="rId44"/>
    <p:sldId id="1996" r:id="rId45"/>
    <p:sldId id="2000" r:id="rId46"/>
    <p:sldId id="2013" r:id="rId47"/>
    <p:sldId id="2015" r:id="rId48"/>
    <p:sldId id="1997" r:id="rId49"/>
    <p:sldId id="2001" r:id="rId50"/>
    <p:sldId id="1998" r:id="rId51"/>
    <p:sldId id="2042" r:id="rId52"/>
    <p:sldId id="2002" r:id="rId53"/>
    <p:sldId id="2003" r:id="rId54"/>
    <p:sldId id="2004" r:id="rId55"/>
    <p:sldId id="2005" r:id="rId56"/>
    <p:sldId id="2006" r:id="rId57"/>
    <p:sldId id="2028" r:id="rId58"/>
    <p:sldId id="2031" r:id="rId59"/>
    <p:sldId id="2040" r:id="rId60"/>
    <p:sldId id="2041" r:id="rId61"/>
    <p:sldId id="1476" r:id="rId6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a:srgbClr val="0066FF"/>
    <a:srgbClr val="3399FF"/>
    <a:srgbClr val="FFF6E7"/>
    <a:srgbClr val="006600"/>
    <a:srgbClr val="FF9966"/>
    <a:srgbClr val="0000FF"/>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9975" autoAdjust="0"/>
  </p:normalViewPr>
  <p:slideViewPr>
    <p:cSldViewPr>
      <p:cViewPr varScale="1">
        <p:scale>
          <a:sx n="67" d="100"/>
          <a:sy n="67"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3"/>
            <a:ext cx="2945862" cy="497333"/>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defRPr sz="1200">
                <a:cs typeface="+mn-cs"/>
              </a:defRPr>
            </a:lvl1pPr>
          </a:lstStyle>
          <a:p>
            <a:pPr>
              <a:defRPr/>
            </a:pPr>
            <a:endParaRPr lang="fr-FR" altLang="fr-FR"/>
          </a:p>
        </p:txBody>
      </p:sp>
      <p:sp>
        <p:nvSpPr>
          <p:cNvPr id="197635" name="Rectangle 3"/>
          <p:cNvSpPr>
            <a:spLocks noGrp="1" noChangeArrowheads="1"/>
          </p:cNvSpPr>
          <p:nvPr>
            <p:ph type="dt" sz="quarter" idx="1"/>
          </p:nvPr>
        </p:nvSpPr>
        <p:spPr bwMode="auto">
          <a:xfrm>
            <a:off x="3850295" y="3"/>
            <a:ext cx="2945862" cy="497333"/>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lgn="r">
              <a:defRPr sz="1200">
                <a:cs typeface="+mn-cs"/>
              </a:defRPr>
            </a:lvl1pPr>
          </a:lstStyle>
          <a:p>
            <a:pPr>
              <a:defRPr/>
            </a:pPr>
            <a:endParaRPr lang="fr-FR" altLang="fr-FR"/>
          </a:p>
        </p:txBody>
      </p:sp>
      <p:sp>
        <p:nvSpPr>
          <p:cNvPr id="197636" name="Rectangle 4"/>
          <p:cNvSpPr>
            <a:spLocks noGrp="1" noChangeArrowheads="1"/>
          </p:cNvSpPr>
          <p:nvPr>
            <p:ph type="ftr" sz="quarter" idx="2"/>
          </p:nvPr>
        </p:nvSpPr>
        <p:spPr bwMode="auto">
          <a:xfrm>
            <a:off x="0" y="9427767"/>
            <a:ext cx="2945862" cy="497333"/>
          </a:xfrm>
          <a:prstGeom prst="rect">
            <a:avLst/>
          </a:prstGeom>
          <a:noFill/>
          <a:ln>
            <a:noFill/>
          </a:ln>
          <a:effectLst/>
          <a:extLst/>
        </p:spPr>
        <p:txBody>
          <a:bodyPr vert="horz" wrap="square" lIns="91400" tIns="45702" rIns="91400" bIns="45702" numCol="1" anchor="b" anchorCtr="0" compatLnSpc="1">
            <a:prstTxWarp prst="textNoShape">
              <a:avLst/>
            </a:prstTxWarp>
          </a:bodyPr>
          <a:lstStyle>
            <a:lvl1pPr>
              <a:defRPr sz="1200">
                <a:cs typeface="+mn-cs"/>
              </a:defRPr>
            </a:lvl1pPr>
          </a:lstStyle>
          <a:p>
            <a:pPr>
              <a:defRPr/>
            </a:pPr>
            <a:endParaRPr lang="fr-FR" altLang="fr-FR"/>
          </a:p>
        </p:txBody>
      </p:sp>
      <p:sp>
        <p:nvSpPr>
          <p:cNvPr id="197637" name="Rectangle 5"/>
          <p:cNvSpPr>
            <a:spLocks noGrp="1" noChangeArrowheads="1"/>
          </p:cNvSpPr>
          <p:nvPr>
            <p:ph type="sldNum" sz="quarter" idx="3"/>
          </p:nvPr>
        </p:nvSpPr>
        <p:spPr bwMode="auto">
          <a:xfrm>
            <a:off x="3850295" y="9427767"/>
            <a:ext cx="2945862" cy="497333"/>
          </a:xfrm>
          <a:prstGeom prst="rect">
            <a:avLst/>
          </a:prstGeom>
          <a:noFill/>
          <a:ln>
            <a:noFill/>
          </a:ln>
          <a:effectLst/>
          <a:extLst/>
        </p:spPr>
        <p:txBody>
          <a:bodyPr vert="horz" wrap="square" lIns="91400" tIns="45702" rIns="91400" bIns="45702" numCol="1" anchor="b" anchorCtr="0" compatLnSpc="1">
            <a:prstTxWarp prst="textNoShape">
              <a:avLst/>
            </a:prstTxWarp>
          </a:bodyPr>
          <a:lstStyle>
            <a:lvl1pPr algn="r">
              <a:defRPr sz="1200">
                <a:cs typeface="+mn-cs"/>
              </a:defRPr>
            </a:lvl1pPr>
          </a:lstStyle>
          <a:p>
            <a:pPr>
              <a:defRPr/>
            </a:pPr>
            <a:fld id="{37F8AF7C-4BAD-4A3D-A6B4-4D498A9421F6}" type="slidenum">
              <a:rPr lang="fr-FR" altLang="fr-FR"/>
              <a:pPr>
                <a:defRPr/>
              </a:pPr>
              <a:t>‹N°›</a:t>
            </a:fld>
            <a:endParaRPr lang="fr-FR" altLang="fr-FR"/>
          </a:p>
        </p:txBody>
      </p:sp>
    </p:spTree>
    <p:extLst>
      <p:ext uri="{BB962C8B-B14F-4D97-AF65-F5344CB8AC3E}">
        <p14:creationId xmlns:p14="http://schemas.microsoft.com/office/powerpoint/2010/main" val="387331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3"/>
            <a:ext cx="2945862" cy="497333"/>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defRPr sz="1200">
                <a:cs typeface="+mn-cs"/>
              </a:defRPr>
            </a:lvl1pPr>
          </a:lstStyle>
          <a:p>
            <a:pPr>
              <a:defRPr/>
            </a:pPr>
            <a:endParaRPr lang="fr-FR" altLang="fr-FR"/>
          </a:p>
        </p:txBody>
      </p:sp>
      <p:sp>
        <p:nvSpPr>
          <p:cNvPr id="89091" name="Rectangle 3"/>
          <p:cNvSpPr>
            <a:spLocks noGrp="1" noChangeArrowheads="1"/>
          </p:cNvSpPr>
          <p:nvPr>
            <p:ph type="dt" idx="1"/>
          </p:nvPr>
        </p:nvSpPr>
        <p:spPr bwMode="auto">
          <a:xfrm>
            <a:off x="3850295" y="3"/>
            <a:ext cx="2945862" cy="497333"/>
          </a:xfrm>
          <a:prstGeom prst="rect">
            <a:avLst/>
          </a:prstGeom>
          <a:noFill/>
          <a:ln>
            <a:noFill/>
          </a:ln>
          <a:effectLst/>
          <a:extLst/>
        </p:spPr>
        <p:txBody>
          <a:bodyPr vert="horz" wrap="square" lIns="91400" tIns="45702" rIns="91400" bIns="45702" numCol="1" anchor="t" anchorCtr="0" compatLnSpc="1">
            <a:prstTxWarp prst="textNoShape">
              <a:avLst/>
            </a:prstTxWarp>
          </a:bodyPr>
          <a:lstStyle>
            <a:lvl1pPr algn="r">
              <a:defRPr sz="1200">
                <a:cs typeface="+mn-cs"/>
              </a:defRPr>
            </a:lvl1pPr>
          </a:lstStyle>
          <a:p>
            <a:pPr>
              <a:defRPr/>
            </a:pPr>
            <a:endParaRPr lang="fr-FR" altLang="fr-FR"/>
          </a:p>
        </p:txBody>
      </p:sp>
      <p:sp>
        <p:nvSpPr>
          <p:cNvPr id="40964" name="Rectangle 4"/>
          <p:cNvSpPr>
            <a:spLocks noGrp="1" noRot="1" noChangeAspect="1" noChangeArrowheads="1" noTextEdit="1"/>
          </p:cNvSpPr>
          <p:nvPr>
            <p:ph type="sldImg" idx="2"/>
          </p:nvPr>
        </p:nvSpPr>
        <p:spPr bwMode="auto">
          <a:xfrm>
            <a:off x="915988" y="741363"/>
            <a:ext cx="4965700"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679464" y="4716196"/>
            <a:ext cx="5438748" cy="4466755"/>
          </a:xfrm>
          <a:prstGeom prst="rect">
            <a:avLst/>
          </a:prstGeom>
          <a:noFill/>
          <a:ln>
            <a:noFill/>
          </a:ln>
          <a:effectLst/>
          <a:extLst/>
        </p:spPr>
        <p:txBody>
          <a:bodyPr vert="horz" wrap="square" lIns="91400" tIns="45702" rIns="91400" bIns="45702"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89094" name="Rectangle 6"/>
          <p:cNvSpPr>
            <a:spLocks noGrp="1" noChangeArrowheads="1"/>
          </p:cNvSpPr>
          <p:nvPr>
            <p:ph type="ftr" sz="quarter" idx="4"/>
          </p:nvPr>
        </p:nvSpPr>
        <p:spPr bwMode="auto">
          <a:xfrm>
            <a:off x="0" y="9427767"/>
            <a:ext cx="2945862" cy="497333"/>
          </a:xfrm>
          <a:prstGeom prst="rect">
            <a:avLst/>
          </a:prstGeom>
          <a:noFill/>
          <a:ln>
            <a:noFill/>
          </a:ln>
          <a:effectLst/>
          <a:extLst/>
        </p:spPr>
        <p:txBody>
          <a:bodyPr vert="horz" wrap="square" lIns="91400" tIns="45702" rIns="91400" bIns="45702" numCol="1" anchor="b" anchorCtr="0" compatLnSpc="1">
            <a:prstTxWarp prst="textNoShape">
              <a:avLst/>
            </a:prstTxWarp>
          </a:bodyPr>
          <a:lstStyle>
            <a:lvl1pPr>
              <a:defRPr sz="1200">
                <a:cs typeface="+mn-cs"/>
              </a:defRPr>
            </a:lvl1pPr>
          </a:lstStyle>
          <a:p>
            <a:pPr>
              <a:defRPr/>
            </a:pPr>
            <a:endParaRPr lang="fr-FR" altLang="fr-FR"/>
          </a:p>
        </p:txBody>
      </p:sp>
      <p:sp>
        <p:nvSpPr>
          <p:cNvPr id="89095" name="Rectangle 7"/>
          <p:cNvSpPr>
            <a:spLocks noGrp="1" noChangeArrowheads="1"/>
          </p:cNvSpPr>
          <p:nvPr>
            <p:ph type="sldNum" sz="quarter" idx="5"/>
          </p:nvPr>
        </p:nvSpPr>
        <p:spPr bwMode="auto">
          <a:xfrm>
            <a:off x="3850295" y="9427767"/>
            <a:ext cx="2945862" cy="497333"/>
          </a:xfrm>
          <a:prstGeom prst="rect">
            <a:avLst/>
          </a:prstGeom>
          <a:noFill/>
          <a:ln>
            <a:noFill/>
          </a:ln>
          <a:effectLst/>
          <a:extLst/>
        </p:spPr>
        <p:txBody>
          <a:bodyPr vert="horz" wrap="square" lIns="91400" tIns="45702" rIns="91400" bIns="45702" numCol="1" anchor="b" anchorCtr="0" compatLnSpc="1">
            <a:prstTxWarp prst="textNoShape">
              <a:avLst/>
            </a:prstTxWarp>
          </a:bodyPr>
          <a:lstStyle>
            <a:lvl1pPr algn="r">
              <a:defRPr sz="1200">
                <a:cs typeface="+mn-cs"/>
              </a:defRPr>
            </a:lvl1pPr>
          </a:lstStyle>
          <a:p>
            <a:pPr>
              <a:defRPr/>
            </a:pPr>
            <a:fld id="{7B9C01E3-685F-4237-B252-AA065AD0B752}" type="slidenum">
              <a:rPr lang="fr-FR" altLang="fr-FR"/>
              <a:pPr>
                <a:defRPr/>
              </a:pPr>
              <a:t>‹N°›</a:t>
            </a:fld>
            <a:endParaRPr lang="fr-FR" altLang="fr-FR"/>
          </a:p>
        </p:txBody>
      </p:sp>
    </p:spTree>
    <p:extLst>
      <p:ext uri="{BB962C8B-B14F-4D97-AF65-F5344CB8AC3E}">
        <p14:creationId xmlns:p14="http://schemas.microsoft.com/office/powerpoint/2010/main" val="74906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SOCR</a:t>
            </a:r>
          </a:p>
          <a:p>
            <a:r>
              <a:rPr lang="fr-FR" altLang="fr-FR" dirty="0" smtClean="0"/>
              <a:t>Applicable </a:t>
            </a:r>
            <a:r>
              <a:rPr lang="fr-FR" altLang="fr-FR" dirty="0" smtClean="0"/>
              <a:t>à partir du 1</a:t>
            </a:r>
            <a:r>
              <a:rPr lang="fr-FR" altLang="fr-FR" baseline="30000" dirty="0" smtClean="0"/>
              <a:t>er</a:t>
            </a:r>
            <a:r>
              <a:rPr lang="fr-FR" altLang="fr-FR" dirty="0" smtClean="0"/>
              <a:t> février 2023.</a:t>
            </a:r>
          </a:p>
          <a:p>
            <a:endParaRPr lang="fr-FR" altLang="fr-FR"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CHL</a:t>
            </a:r>
          </a:p>
          <a:p>
            <a:r>
              <a:rPr lang="en-US" dirty="0" smtClean="0"/>
              <a:t>FAQ S-Risk :</a:t>
            </a:r>
          </a:p>
          <a:p>
            <a:r>
              <a:rPr lang="en-US" dirty="0" smtClean="0"/>
              <a:t>Several </a:t>
            </a:r>
            <a:r>
              <a:rPr lang="en-US" dirty="0" smtClean="0"/>
              <a:t>approaches could be used to assess this situation as correctly as possible:</a:t>
            </a:r>
          </a:p>
          <a:p>
            <a:r>
              <a:rPr lang="en-US" dirty="0" smtClean="0"/>
              <a:t>-</a:t>
            </a:r>
            <a:r>
              <a:rPr lang="en-US" baseline="0" dirty="0" smtClean="0"/>
              <a:t> </a:t>
            </a:r>
            <a:r>
              <a:rPr lang="en-US" dirty="0" smtClean="0"/>
              <a:t>As </a:t>
            </a:r>
            <a:r>
              <a:rPr lang="en-US" dirty="0" smtClean="0"/>
              <a:t>a worst case, first fill in the basement air concentration as if it was the indoor air concentration.</a:t>
            </a:r>
          </a:p>
          <a:p>
            <a:r>
              <a:rPr lang="en-US" dirty="0" smtClean="0"/>
              <a:t>- Assume </a:t>
            </a:r>
            <a:r>
              <a:rPr lang="en-US" dirty="0" smtClean="0"/>
              <a:t>a building with a crawl space ("crawlspace" option on the "Indoor" tab) and set the floor quality parameter </a:t>
            </a:r>
            <a:r>
              <a:rPr lang="en-US" i="1" dirty="0" err="1" smtClean="0"/>
              <a:t>fof</a:t>
            </a:r>
            <a:r>
              <a:rPr lang="en-US" i="1" dirty="0" smtClean="0"/>
              <a:t> </a:t>
            </a:r>
            <a:r>
              <a:rPr lang="en-US" dirty="0" smtClean="0"/>
              <a:t>(fraction of openings in the floor between crawl space and indoor air) at bad (1×10-4) or very bad quality (2×10-4</a:t>
            </a:r>
            <a:r>
              <a:rPr lang="en-US" dirty="0" smtClean="0"/>
              <a:t>) </a:t>
            </a:r>
            <a:r>
              <a:rPr lang="en-US" sz="1200" kern="1200" dirty="0" smtClean="0">
                <a:solidFill>
                  <a:schemeClr val="tx1"/>
                </a:solidFill>
                <a:effectLst/>
                <a:latin typeface="Calibri" pitchFamily="34" charset="0"/>
                <a:ea typeface="+mn-ea"/>
                <a:cs typeface="+mn-cs"/>
              </a:rPr>
              <a:t>(taking into account that in reality there is often little dilution between basement and indoor air)</a:t>
            </a:r>
            <a:r>
              <a:rPr lang="en-US" dirty="0" smtClean="0"/>
              <a:t>. </a:t>
            </a:r>
            <a:r>
              <a:rPr lang="en-US" dirty="0" smtClean="0"/>
              <a:t>Proposed parameter values according to floor quality are given in the TGD. Then, fill in the basement air concentration as a crawl space concentration in the "Concentrations" tab.</a:t>
            </a:r>
          </a:p>
          <a:p>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10</a:t>
            </a:fld>
            <a:endParaRPr lang="fr-FR" altLang="fr-FR"/>
          </a:p>
        </p:txBody>
      </p:sp>
    </p:spTree>
    <p:extLst>
      <p:ext uri="{BB962C8B-B14F-4D97-AF65-F5344CB8AC3E}">
        <p14:creationId xmlns:p14="http://schemas.microsoft.com/office/powerpoint/2010/main" val="410126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SOCR</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11</a:t>
            </a:fld>
            <a:endParaRPr lang="fr-FR" altLang="fr-FR"/>
          </a:p>
        </p:txBody>
      </p:sp>
    </p:spTree>
    <p:extLst>
      <p:ext uri="{BB962C8B-B14F-4D97-AF65-F5344CB8AC3E}">
        <p14:creationId xmlns:p14="http://schemas.microsoft.com/office/powerpoint/2010/main" val="67555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SOCR</a:t>
            </a:r>
          </a:p>
          <a:p>
            <a:r>
              <a:rPr lang="fr-FR" dirty="0" smtClean="0"/>
              <a:t>Non, les</a:t>
            </a:r>
            <a:r>
              <a:rPr lang="fr-FR" baseline="0" dirty="0" smtClean="0"/>
              <a:t> critères de décision qui permettent de conclure à la présence ou non d’une MG s’établissent dans le GRER. La VTR doit être comparée à une dose d’exposition et non à une concentration mesurée dans un compartiment. La dose d’exposition prend en compte des facteurs supplémentaires en terme notamment de durée et fréquence d’exposition. La menace grave s’établit sur l’ensemble des voies d’exposition.</a:t>
            </a:r>
          </a:p>
          <a:p>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solidFill>
                  <a:schemeClr val="bg2"/>
                </a:solidFill>
              </a:rPr>
              <a:t>Non, la VTR même exprimée en concentration (mg/m³) n’est pas une valeur signal de menace grave.  Cette dernière s’établit selon le GRER. </a:t>
            </a:r>
            <a:endParaRPr lang="fr-BE" sz="1200" dirty="0" smtClean="0">
              <a:solidFill>
                <a:schemeClr val="bg2"/>
              </a:solidFill>
            </a:endParaRPr>
          </a:p>
          <a:p>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12</a:t>
            </a:fld>
            <a:endParaRPr lang="fr-FR" altLang="fr-FR"/>
          </a:p>
        </p:txBody>
      </p:sp>
    </p:spTree>
    <p:extLst>
      <p:ext uri="{BB962C8B-B14F-4D97-AF65-F5344CB8AC3E}">
        <p14:creationId xmlns:p14="http://schemas.microsoft.com/office/powerpoint/2010/main" val="231460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SOCR</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13</a:t>
            </a:fld>
            <a:endParaRPr lang="fr-FR" altLang="fr-FR"/>
          </a:p>
        </p:txBody>
      </p:sp>
    </p:spTree>
    <p:extLst>
      <p:ext uri="{BB962C8B-B14F-4D97-AF65-F5344CB8AC3E}">
        <p14:creationId xmlns:p14="http://schemas.microsoft.com/office/powerpoint/2010/main" val="130317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SOCR</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14</a:t>
            </a:fld>
            <a:endParaRPr lang="fr-FR" altLang="fr-FR"/>
          </a:p>
        </p:txBody>
      </p:sp>
    </p:spTree>
    <p:extLst>
      <p:ext uri="{BB962C8B-B14F-4D97-AF65-F5344CB8AC3E}">
        <p14:creationId xmlns:p14="http://schemas.microsoft.com/office/powerpoint/2010/main" val="104311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17</a:t>
            </a:fld>
            <a:endParaRPr lang="fr-FR" altLang="fr-FR"/>
          </a:p>
        </p:txBody>
      </p:sp>
    </p:spTree>
    <p:extLst>
      <p:ext uri="{BB962C8B-B14F-4D97-AF65-F5344CB8AC3E}">
        <p14:creationId xmlns:p14="http://schemas.microsoft.com/office/powerpoint/2010/main" val="752248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dirty="0" smtClean="0">
                <a:solidFill>
                  <a:schemeClr val="tx1"/>
                </a:solidFill>
                <a:effectLst/>
                <a:latin typeface="Calibri" pitchFamily="34" charset="0"/>
                <a:ea typeface="+mn-ea"/>
                <a:cs typeface="+mn-cs"/>
              </a:rPr>
              <a:t>rajouter un slide avec un tableau reprenant des exemples de techniques de mesures actives / passives </a:t>
            </a:r>
            <a:endParaRPr lang="fr-BE" sz="1200" b="1" kern="1200" dirty="0" smtClean="0">
              <a:solidFill>
                <a:schemeClr val="tx1"/>
              </a:solidFill>
              <a:effectLst/>
              <a:latin typeface="Calibri" pitchFamily="34" charset="0"/>
              <a:ea typeface="+mn-ea"/>
              <a:cs typeface="+mn-cs"/>
            </a:endParaRPr>
          </a:p>
          <a:p>
            <a:r>
              <a:rPr lang="fr-FR" sz="1200" b="1" kern="1200" dirty="0" smtClean="0">
                <a:solidFill>
                  <a:schemeClr val="tx1"/>
                </a:solidFill>
                <a:effectLst/>
                <a:latin typeface="Calibri" pitchFamily="34" charset="0"/>
                <a:ea typeface="+mn-ea"/>
                <a:cs typeface="+mn-cs"/>
              </a:rPr>
              <a:t>+ rajouter info : « en quoi une méthode passive peut être utile alors que non recommandée dans GRER » à en donnant des exemples concrets (par exemple site chimique complexe : 1</a:t>
            </a:r>
            <a:r>
              <a:rPr lang="fr-FR" sz="1200" b="1" kern="1200" baseline="30000" dirty="0" smtClean="0">
                <a:solidFill>
                  <a:schemeClr val="tx1"/>
                </a:solidFill>
                <a:effectLst/>
                <a:latin typeface="Calibri" pitchFamily="34" charset="0"/>
                <a:ea typeface="+mn-ea"/>
                <a:cs typeface="+mn-cs"/>
              </a:rPr>
              <a:t>e</a:t>
            </a:r>
            <a:r>
              <a:rPr lang="fr-FR" sz="1200" b="1" kern="1200" dirty="0" smtClean="0">
                <a:solidFill>
                  <a:schemeClr val="tx1"/>
                </a:solidFill>
                <a:effectLst/>
                <a:latin typeface="Calibri" pitchFamily="34" charset="0"/>
                <a:ea typeface="+mn-ea"/>
                <a:cs typeface="+mn-cs"/>
              </a:rPr>
              <a:t> campagne mesures passives pour dimensionner les campagnes ultérieures en mesure active)</a:t>
            </a:r>
            <a:endParaRPr lang="fr-BE" sz="1200" b="1" kern="1200" dirty="0">
              <a:solidFill>
                <a:schemeClr val="tx1"/>
              </a:solidFill>
              <a:effectLst/>
              <a:latin typeface="Calibri"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18</a:t>
            </a:fld>
            <a:endParaRPr lang="fr-FR" altLang="fr-FR"/>
          </a:p>
        </p:txBody>
      </p:sp>
    </p:spTree>
    <p:extLst>
      <p:ext uri="{BB962C8B-B14F-4D97-AF65-F5344CB8AC3E}">
        <p14:creationId xmlns:p14="http://schemas.microsoft.com/office/powerpoint/2010/main" val="194124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20</a:t>
            </a:fld>
            <a:endParaRPr lang="fr-FR" altLang="fr-FR"/>
          </a:p>
        </p:txBody>
      </p:sp>
    </p:spTree>
    <p:extLst>
      <p:ext uri="{BB962C8B-B14F-4D97-AF65-F5344CB8AC3E}">
        <p14:creationId xmlns:p14="http://schemas.microsoft.com/office/powerpoint/2010/main" val="199490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21</a:t>
            </a:fld>
            <a:endParaRPr lang="fr-FR" altLang="fr-FR"/>
          </a:p>
        </p:txBody>
      </p:sp>
    </p:spTree>
    <p:extLst>
      <p:ext uri="{BB962C8B-B14F-4D97-AF65-F5344CB8AC3E}">
        <p14:creationId xmlns:p14="http://schemas.microsoft.com/office/powerpoint/2010/main" val="129202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22</a:t>
            </a:fld>
            <a:endParaRPr lang="fr-FR" altLang="fr-FR"/>
          </a:p>
        </p:txBody>
      </p:sp>
    </p:spTree>
    <p:extLst>
      <p:ext uri="{BB962C8B-B14F-4D97-AF65-F5344CB8AC3E}">
        <p14:creationId xmlns:p14="http://schemas.microsoft.com/office/powerpoint/2010/main" val="243495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SOCR</a:t>
            </a:r>
            <a:endParaRPr lang="fr-FR" dirty="0" smtClean="0"/>
          </a:p>
          <a:p>
            <a:r>
              <a:rPr lang="fr-FR" dirty="0" smtClean="0"/>
              <a:t>Quiz 1 sur les modifications apportées au GRER v.5</a:t>
            </a:r>
          </a:p>
          <a:p>
            <a:r>
              <a:rPr lang="fr-FR" dirty="0" err="1" smtClean="0"/>
              <a:t>Crière</a:t>
            </a:r>
            <a:r>
              <a:rPr lang="fr-FR" dirty="0" smtClean="0"/>
              <a:t> Additionnel relatif à la menace grave et à la nécessité d’assainir </a:t>
            </a:r>
            <a:r>
              <a:rPr lang="fr-FR" dirty="0" err="1" smtClean="0"/>
              <a:t>conc</a:t>
            </a:r>
            <a:r>
              <a:rPr lang="fr-FR" dirty="0" smtClean="0"/>
              <a:t>. en HP…</a:t>
            </a:r>
          </a:p>
          <a:p>
            <a:r>
              <a:rPr lang="fr-FR" dirty="0" smtClean="0"/>
              <a:t>Screening analytique et analyse quantitative</a:t>
            </a:r>
            <a:endParaRPr lang="fr-BE" dirty="0" smtClean="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2</a:t>
            </a:fld>
            <a:endParaRPr lang="fr-FR" altLang="fr-FR"/>
          </a:p>
        </p:txBody>
      </p:sp>
    </p:spTree>
    <p:extLst>
      <p:ext uri="{BB962C8B-B14F-4D97-AF65-F5344CB8AC3E}">
        <p14:creationId xmlns:p14="http://schemas.microsoft.com/office/powerpoint/2010/main" val="2420349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Ca risque de mener à beaucoup de discussion</a:t>
            </a:r>
            <a:r>
              <a:rPr lang="fr-FR" baseline="0" dirty="0" smtClean="0"/>
              <a:t> si on répond « ça se discute »… non?</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33</a:t>
            </a:fld>
            <a:endParaRPr lang="fr-FR" altLang="fr-FR"/>
          </a:p>
        </p:txBody>
      </p:sp>
    </p:spTree>
    <p:extLst>
      <p:ext uri="{BB962C8B-B14F-4D97-AF65-F5344CB8AC3E}">
        <p14:creationId xmlns:p14="http://schemas.microsoft.com/office/powerpoint/2010/main" val="113709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 de la slide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34</a:t>
            </a:fld>
            <a:endParaRPr lang="fr-FR" altLang="fr-FR"/>
          </a:p>
        </p:txBody>
      </p:sp>
    </p:spTree>
    <p:extLst>
      <p:ext uri="{BB962C8B-B14F-4D97-AF65-F5344CB8AC3E}">
        <p14:creationId xmlns:p14="http://schemas.microsoft.com/office/powerpoint/2010/main" val="288275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 de la slide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35</a:t>
            </a:fld>
            <a:endParaRPr lang="fr-FR" altLang="fr-FR"/>
          </a:p>
        </p:txBody>
      </p:sp>
    </p:spTree>
    <p:extLst>
      <p:ext uri="{BB962C8B-B14F-4D97-AF65-F5344CB8AC3E}">
        <p14:creationId xmlns:p14="http://schemas.microsoft.com/office/powerpoint/2010/main" val="3547473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Préciser</a:t>
            </a:r>
            <a:r>
              <a:rPr lang="fr-FR" baseline="0" dirty="0" smtClean="0"/>
              <a:t> oralement: </a:t>
            </a:r>
            <a:r>
              <a:rPr lang="fr-FR" sz="1200" kern="1200" dirty="0" smtClean="0">
                <a:solidFill>
                  <a:schemeClr val="tx1"/>
                </a:solidFill>
                <a:effectLst/>
                <a:latin typeface="Calibri" pitchFamily="34" charset="0"/>
                <a:ea typeface="+mn-ea"/>
                <a:cs typeface="+mn-cs"/>
              </a:rPr>
              <a:t>Air ambiant : l’air ambiant est une notion qui englobe l’air intérieur et/ou l’air extérieur à considérer en regard de la situation étudiée.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38</a:t>
            </a:fld>
            <a:endParaRPr lang="fr-FR" altLang="fr-FR"/>
          </a:p>
        </p:txBody>
      </p:sp>
    </p:spTree>
    <p:extLst>
      <p:ext uri="{BB962C8B-B14F-4D97-AF65-F5344CB8AC3E}">
        <p14:creationId xmlns:p14="http://schemas.microsoft.com/office/powerpoint/2010/main" val="2526622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Préciser</a:t>
            </a:r>
            <a:r>
              <a:rPr lang="fr-FR" baseline="0" dirty="0" smtClean="0"/>
              <a:t> oralement: </a:t>
            </a:r>
            <a:r>
              <a:rPr lang="fr-FR" sz="1200" kern="1200" dirty="0" smtClean="0">
                <a:solidFill>
                  <a:schemeClr val="tx1"/>
                </a:solidFill>
                <a:effectLst/>
                <a:latin typeface="Calibri" pitchFamily="34" charset="0"/>
                <a:ea typeface="+mn-ea"/>
                <a:cs typeface="+mn-cs"/>
              </a:rPr>
              <a:t>Air ambiant : l’air ambiant est une notion qui englobe l’air intérieur et/ou l’air extérieur à considérer en regard de la situation étudiée.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39</a:t>
            </a:fld>
            <a:endParaRPr lang="fr-FR" altLang="fr-FR"/>
          </a:p>
        </p:txBody>
      </p:sp>
    </p:spTree>
    <p:extLst>
      <p:ext uri="{BB962C8B-B14F-4D97-AF65-F5344CB8AC3E}">
        <p14:creationId xmlns:p14="http://schemas.microsoft.com/office/powerpoint/2010/main" val="283296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Ajouter</a:t>
            </a:r>
          </a:p>
          <a:p>
            <a:r>
              <a:rPr lang="fr-FR" dirty="0" smtClean="0"/>
              <a:t>Exemple à mettre à</a:t>
            </a:r>
            <a:r>
              <a:rPr lang="fr-FR" baseline="0" dirty="0" smtClean="0"/>
              <a:t> jour avec un remblai MO 5% et 35% (</a:t>
            </a:r>
            <a:r>
              <a:rPr lang="fr-FR" baseline="0" dirty="0" err="1" smtClean="0"/>
              <a:t>std</a:t>
            </a:r>
            <a:r>
              <a:rPr lang="fr-FR" baseline="0" dirty="0" smtClean="0"/>
              <a:t>: 7,1%) données réelles mesurées sur des sites de </a:t>
            </a:r>
            <a:r>
              <a:rPr lang="fr-FR" baseline="0" dirty="0" err="1" smtClean="0"/>
              <a:t>SPAQuE</a:t>
            </a:r>
            <a:endParaRPr lang="fr-FR" baseline="0" dirty="0" smtClean="0"/>
          </a:p>
          <a:p>
            <a:pPr lvl="2"/>
            <a:r>
              <a:rPr lang="fr-FR" dirty="0" err="1" smtClean="0"/>
              <a:t>BaP</a:t>
            </a:r>
            <a:r>
              <a:rPr lang="fr-FR" dirty="0" smtClean="0"/>
              <a:t>: 16,5mg/kg</a:t>
            </a:r>
            <a:r>
              <a:rPr lang="fr-FR" baseline="-25000" dirty="0" smtClean="0"/>
              <a:t>m.s.</a:t>
            </a:r>
            <a:r>
              <a:rPr lang="fr-FR" dirty="0" smtClean="0"/>
              <a:t> </a:t>
            </a:r>
          </a:p>
          <a:p>
            <a:pPr lvl="2"/>
            <a:r>
              <a:rPr lang="fr-FR" dirty="0" smtClean="0"/>
              <a:t>Dichlorométhane: 1,0mg/kg</a:t>
            </a:r>
            <a:r>
              <a:rPr lang="fr-FR" baseline="-25000" dirty="0" smtClean="0"/>
              <a:t>m.s.</a:t>
            </a:r>
            <a:r>
              <a:rPr lang="fr-FR" dirty="0" smtClean="0"/>
              <a:t> </a:t>
            </a:r>
          </a:p>
          <a:p>
            <a:pPr lvl="2"/>
            <a:r>
              <a:rPr lang="fr-FR" dirty="0" err="1" smtClean="0"/>
              <a:t>Ethylbenzène</a:t>
            </a:r>
            <a:r>
              <a:rPr lang="fr-FR" dirty="0" smtClean="0"/>
              <a:t>: 0,5mg/kg</a:t>
            </a:r>
            <a:r>
              <a:rPr lang="fr-FR" baseline="-25000" dirty="0" smtClean="0"/>
              <a:t>m.s.</a:t>
            </a:r>
            <a:r>
              <a:rPr lang="fr-FR" dirty="0" smtClean="0"/>
              <a:t> </a:t>
            </a:r>
          </a:p>
          <a:p>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46</a:t>
            </a:fld>
            <a:endParaRPr lang="fr-FR" altLang="fr-FR"/>
          </a:p>
        </p:txBody>
      </p:sp>
    </p:spTree>
    <p:extLst>
      <p:ext uri="{BB962C8B-B14F-4D97-AF65-F5344CB8AC3E}">
        <p14:creationId xmlns:p14="http://schemas.microsoft.com/office/powerpoint/2010/main" val="1445796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a:t>
            </a:r>
          </a:p>
          <a:p>
            <a:r>
              <a:rPr lang="fr-FR" dirty="0" err="1" smtClean="0"/>
              <a:t>Kd</a:t>
            </a:r>
            <a:r>
              <a:rPr lang="fr-FR" dirty="0" smtClean="0"/>
              <a:t> donne le rapport entre la phase solide du sol et la phase</a:t>
            </a:r>
            <a:r>
              <a:rPr lang="fr-FR" baseline="0" dirty="0" smtClean="0"/>
              <a:t> aqueuse du sol.</a:t>
            </a:r>
          </a:p>
          <a:p>
            <a:r>
              <a:rPr lang="fr-FR" baseline="0" dirty="0" err="1" smtClean="0"/>
              <a:t>Kd</a:t>
            </a:r>
            <a:r>
              <a:rPr lang="fr-FR" baseline="0" dirty="0" smtClean="0"/>
              <a:t>: </a:t>
            </a:r>
            <a:r>
              <a:rPr lang="fr-BE" sz="1200" kern="1200" dirty="0" smtClean="0">
                <a:solidFill>
                  <a:schemeClr val="tx1"/>
                </a:solidFill>
                <a:effectLst/>
                <a:latin typeface="Calibri" pitchFamily="34" charset="0"/>
                <a:ea typeface="+mn-ea"/>
                <a:cs typeface="+mn-cs"/>
              </a:rPr>
              <a:t>Rapport entre </a:t>
            </a:r>
            <a:r>
              <a:rPr lang="fr-BE" dirty="0" smtClean="0">
                <a:effectLst/>
              </a:rPr>
              <a:t>la concentration d'une substance dans un substrat solide (sol, sédiment </a:t>
            </a:r>
            <a:r>
              <a:rPr lang="fr-BE" sz="1200" kern="1200" dirty="0" smtClean="0">
                <a:solidFill>
                  <a:schemeClr val="tx1"/>
                </a:solidFill>
                <a:effectLst/>
                <a:latin typeface="Calibri" pitchFamily="34" charset="0"/>
                <a:ea typeface="+mn-ea"/>
                <a:cs typeface="+mn-cs"/>
              </a:rPr>
              <a:t>...) et </a:t>
            </a:r>
            <a:r>
              <a:rPr lang="fr-BE" dirty="0" smtClean="0">
                <a:effectLst/>
              </a:rPr>
              <a:t>sa concentration résiduelle dans la phase aqueuse.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47</a:t>
            </a:fld>
            <a:endParaRPr lang="fr-FR" altLang="fr-FR"/>
          </a:p>
        </p:txBody>
      </p:sp>
    </p:spTree>
    <p:extLst>
      <p:ext uri="{BB962C8B-B14F-4D97-AF65-F5344CB8AC3E}">
        <p14:creationId xmlns:p14="http://schemas.microsoft.com/office/powerpoint/2010/main" val="314088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 composite?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49</a:t>
            </a:fld>
            <a:endParaRPr lang="fr-FR" altLang="fr-FR"/>
          </a:p>
        </p:txBody>
      </p:sp>
    </p:spTree>
    <p:extLst>
      <p:ext uri="{BB962C8B-B14F-4D97-AF65-F5344CB8AC3E}">
        <p14:creationId xmlns:p14="http://schemas.microsoft.com/office/powerpoint/2010/main" val="105706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1" kern="1200" dirty="0" smtClean="0">
                <a:solidFill>
                  <a:schemeClr val="tx1"/>
                </a:solidFill>
                <a:effectLst/>
                <a:latin typeface="Calibri" pitchFamily="34" charset="0"/>
                <a:ea typeface="+mn-ea"/>
                <a:cs typeface="+mn-cs"/>
              </a:rPr>
              <a:t>Concentrations représentatives dans le sol – cas des pollutions présentes partiellement en zone saturée </a:t>
            </a:r>
            <a:endParaRPr lang="fr-BE" sz="1200" kern="1200" dirty="0" smtClean="0">
              <a:solidFill>
                <a:schemeClr val="tx1"/>
              </a:solidFill>
              <a:effectLst/>
              <a:latin typeface="Calibri" pitchFamily="34" charset="0"/>
              <a:ea typeface="+mn-ea"/>
              <a:cs typeface="+mn-cs"/>
            </a:endParaRPr>
          </a:p>
          <a:p>
            <a:r>
              <a:rPr lang="fr-BE" sz="1200" kern="1200" dirty="0" smtClean="0">
                <a:solidFill>
                  <a:schemeClr val="tx1"/>
                </a:solidFill>
                <a:effectLst/>
                <a:latin typeface="Calibri" pitchFamily="34" charset="0"/>
                <a:ea typeface="+mn-ea"/>
                <a:cs typeface="+mn-cs"/>
              </a:rPr>
              <a:t>L’expert doit juger de la profondeur pertinente à retenir pour la zone non saturée tenant compte des fluctuations éventuelles du niveau de la nappe. </a:t>
            </a:r>
          </a:p>
          <a:p>
            <a:r>
              <a:rPr lang="fr-BE" sz="1200" kern="1200" dirty="0" smtClean="0">
                <a:solidFill>
                  <a:schemeClr val="tx1"/>
                </a:solidFill>
                <a:effectLst/>
                <a:latin typeface="Calibri" pitchFamily="34" charset="0"/>
                <a:ea typeface="+mn-ea"/>
                <a:cs typeface="+mn-cs"/>
              </a:rPr>
              <a:t>En cas de pollution présente partiellement en zone saturée du sol, Une attention particulière sera apportée à la zone de battement de la nappe qui peut contenir les concentrations les plus importantes en polluants dans le sol (zone d’accumulation des polluants à l’interface sol-eau). </a:t>
            </a:r>
            <a:r>
              <a:rPr lang="fr-BE" sz="1200" b="1" kern="1200" dirty="0" smtClean="0">
                <a:solidFill>
                  <a:schemeClr val="tx1"/>
                </a:solidFill>
                <a:effectLst/>
                <a:latin typeface="Calibri" pitchFamily="34" charset="0"/>
                <a:ea typeface="+mn-ea"/>
                <a:cs typeface="+mn-cs"/>
              </a:rPr>
              <a:t>Ces concentrations sont à prendre en compte lors de l’établissement des concentrations représentatives</a:t>
            </a:r>
            <a:r>
              <a:rPr lang="fr-BE" sz="1200" kern="1200" dirty="0" smtClean="0">
                <a:solidFill>
                  <a:schemeClr val="tx1"/>
                </a:solidFill>
                <a:effectLst/>
                <a:latin typeface="Calibri" pitchFamily="34" charset="0"/>
                <a:ea typeface="+mn-ea"/>
                <a:cs typeface="+mn-cs"/>
              </a:rPr>
              <a:t>.</a:t>
            </a:r>
          </a:p>
          <a:p>
            <a:r>
              <a:rPr lang="fr-BE" sz="1200" kern="1200" dirty="0" smtClean="0">
                <a:solidFill>
                  <a:schemeClr val="tx1"/>
                </a:solidFill>
                <a:effectLst/>
                <a:latin typeface="Calibri" pitchFamily="34" charset="0"/>
                <a:ea typeface="+mn-ea"/>
                <a:cs typeface="+mn-cs"/>
              </a:rPr>
              <a:t>En ce qui concerne les concentrations de sol mesurées dans la zone saturée du sol, l’expert doit juger de la pertinence de reprendre ces analyses pour la détermination des concentrations représentatives, en fonction du type de pollution et de la nature des polluants.</a:t>
            </a:r>
          </a:p>
          <a:p>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53</a:t>
            </a:fld>
            <a:endParaRPr lang="fr-FR" altLang="fr-FR"/>
          </a:p>
        </p:txBody>
      </p:sp>
    </p:spTree>
    <p:extLst>
      <p:ext uri="{BB962C8B-B14F-4D97-AF65-F5344CB8AC3E}">
        <p14:creationId xmlns:p14="http://schemas.microsoft.com/office/powerpoint/2010/main" val="3237047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smtClean="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54</a:t>
            </a:fld>
            <a:endParaRPr lang="fr-FR" altLang="fr-FR"/>
          </a:p>
        </p:txBody>
      </p:sp>
    </p:spTree>
    <p:extLst>
      <p:ext uri="{BB962C8B-B14F-4D97-AF65-F5344CB8AC3E}">
        <p14:creationId xmlns:p14="http://schemas.microsoft.com/office/powerpoint/2010/main" val="59799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SOCR</a:t>
            </a:r>
            <a:endParaRPr lang="fr-BE" dirty="0" smtClean="0"/>
          </a:p>
          <a:p>
            <a:r>
              <a:rPr lang="fr-BE" dirty="0" smtClean="0"/>
              <a:t>Conseil</a:t>
            </a:r>
            <a:r>
              <a:rPr lang="fr-BE" dirty="0" smtClean="0"/>
              <a:t>: ne pas se </a:t>
            </a:r>
            <a:r>
              <a:rPr lang="fr-BE" dirty="0" err="1" smtClean="0"/>
              <a:t>logger</a:t>
            </a:r>
            <a:r>
              <a:rPr lang="fr-BE" dirty="0" smtClean="0"/>
              <a:t> avec son nom mais utiliser</a:t>
            </a:r>
            <a:r>
              <a:rPr lang="fr-BE" baseline="0" dirty="0" smtClean="0"/>
              <a:t> une lettre pour être anonyme</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3</a:t>
            </a:fld>
            <a:endParaRPr lang="fr-FR" altLang="fr-FR"/>
          </a:p>
        </p:txBody>
      </p:sp>
    </p:spTree>
    <p:extLst>
      <p:ext uri="{BB962C8B-B14F-4D97-AF65-F5344CB8AC3E}">
        <p14:creationId xmlns:p14="http://schemas.microsoft.com/office/powerpoint/2010/main" val="1019129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a contamination is present in both soil and groundwater, both concentrations can be entered simultaneously in S-Risk. S-Risk will first calculate the outdoor and indoor air concentrations separately for each soil layer and for the groundwater layer. Afterwards, the maximum of these calculated outdoor air concentrations and of each indoor air concentration (if the scenario requires such) is taken forward to the exposure assessment and risk characterization step. So, the soil layer-specific concentrations resulting from volatilization are not summed together, nor are the concentrations resulting from volatilization from soil and groundwater. Instead, it is the maximum contributing layer that determines the final exposure &amp; risk.</a:t>
            </a:r>
          </a:p>
          <a:p>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55</a:t>
            </a:fld>
            <a:endParaRPr lang="fr-FR" altLang="fr-FR"/>
          </a:p>
        </p:txBody>
      </p:sp>
    </p:spTree>
    <p:extLst>
      <p:ext uri="{BB962C8B-B14F-4D97-AF65-F5344CB8AC3E}">
        <p14:creationId xmlns:p14="http://schemas.microsoft.com/office/powerpoint/2010/main" val="1333667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smtClean="0"/>
          </a:p>
        </p:txBody>
      </p:sp>
      <p:sp>
        <p:nvSpPr>
          <p:cNvPr id="4" name="Espace réservé du numéro de diapositive 3"/>
          <p:cNvSpPr>
            <a:spLocks noGrp="1"/>
          </p:cNvSpPr>
          <p:nvPr>
            <p:ph type="sldNum" sz="quarter" idx="5"/>
          </p:nvPr>
        </p:nvSpPr>
        <p:spPr/>
        <p:txBody>
          <a:bodyPr/>
          <a:lstStyle/>
          <a:p>
            <a:pPr>
              <a:defRPr/>
            </a:pPr>
            <a:fld id="{1727E8E8-9A14-4E0D-AAE3-EF772D4950CC}" type="slidenum">
              <a:rPr lang="fr-FR" altLang="fr-FR" smtClean="0"/>
              <a:pPr>
                <a:defRPr/>
              </a:pPr>
              <a:t>61</a:t>
            </a:fld>
            <a:endParaRPr lang="fr-FR" altLang="fr-FR"/>
          </a:p>
        </p:txBody>
      </p:sp>
    </p:spTree>
    <p:extLst>
      <p:ext uri="{BB962C8B-B14F-4D97-AF65-F5344CB8AC3E}">
        <p14:creationId xmlns:p14="http://schemas.microsoft.com/office/powerpoint/2010/main" val="111662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smtClean="0"/>
              <a:t>SOCR</a:t>
            </a:r>
          </a:p>
          <a:p>
            <a:r>
              <a:rPr lang="fr-FR" dirty="0" smtClean="0"/>
              <a:t>Pollution en polluant volatil sous la cave.</a:t>
            </a:r>
          </a:p>
          <a:p>
            <a:r>
              <a:rPr lang="fr-FR" dirty="0" smtClean="0"/>
              <a:t>3 campagnes d’analyse annuelle ont été réalisées</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4</a:t>
            </a:fld>
            <a:endParaRPr lang="fr-FR" altLang="fr-FR"/>
          </a:p>
        </p:txBody>
      </p:sp>
    </p:spTree>
    <p:extLst>
      <p:ext uri="{BB962C8B-B14F-4D97-AF65-F5344CB8AC3E}">
        <p14:creationId xmlns:p14="http://schemas.microsoft.com/office/powerpoint/2010/main" val="280333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smtClean="0"/>
              <a:t>SOCR</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5</a:t>
            </a:fld>
            <a:endParaRPr lang="fr-FR" altLang="fr-FR"/>
          </a:p>
        </p:txBody>
      </p:sp>
    </p:spTree>
    <p:extLst>
      <p:ext uri="{BB962C8B-B14F-4D97-AF65-F5344CB8AC3E}">
        <p14:creationId xmlns:p14="http://schemas.microsoft.com/office/powerpoint/2010/main" val="383247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smtClean="0"/>
              <a:t>SOCR</a:t>
            </a:r>
            <a:endParaRPr lang="fr-FR" dirty="0" smtClean="0"/>
          </a:p>
          <a:p>
            <a:r>
              <a:rPr lang="fr-FR" dirty="0" smtClean="0"/>
              <a:t>p</a:t>
            </a:r>
            <a:r>
              <a:rPr lang="fr-FR" dirty="0" smtClean="0"/>
              <a:t>. 44: concentrations à prendre en compte dans l’air du sol, air intérieur ou air</a:t>
            </a:r>
            <a:r>
              <a:rPr lang="fr-FR" baseline="0" dirty="0" smtClean="0"/>
              <a:t> extérieur. Cette section reprend les principes de base de l’utilisation de mesures d’air dans le cadre des EDR-SH, le domaine </a:t>
            </a:r>
            <a:r>
              <a:rPr lang="fr-FR" baseline="0" dirty="0" smtClean="0"/>
              <a:t>d’application</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6</a:t>
            </a:fld>
            <a:endParaRPr lang="fr-FR" altLang="fr-FR"/>
          </a:p>
        </p:txBody>
      </p:sp>
    </p:spTree>
    <p:extLst>
      <p:ext uri="{BB962C8B-B14F-4D97-AF65-F5344CB8AC3E}">
        <p14:creationId xmlns:p14="http://schemas.microsoft.com/office/powerpoint/2010/main" val="12973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CHL</a:t>
            </a:r>
          </a:p>
          <a:p>
            <a:r>
              <a:rPr lang="fr-FR" dirty="0" smtClean="0"/>
              <a:t>Xxx </a:t>
            </a:r>
            <a:r>
              <a:rPr lang="fr-FR" dirty="0" smtClean="0"/>
              <a:t>Modification choix n°2 = mise en évidence: réalisation de 2 simulations.</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7</a:t>
            </a:fld>
            <a:endParaRPr lang="fr-FR" altLang="fr-FR"/>
          </a:p>
        </p:txBody>
      </p:sp>
    </p:spTree>
    <p:extLst>
      <p:ext uri="{BB962C8B-B14F-4D97-AF65-F5344CB8AC3E}">
        <p14:creationId xmlns:p14="http://schemas.microsoft.com/office/powerpoint/2010/main" val="236250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CHL</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8</a:t>
            </a:fld>
            <a:endParaRPr lang="fr-FR" altLang="fr-FR"/>
          </a:p>
        </p:txBody>
      </p:sp>
    </p:spTree>
    <p:extLst>
      <p:ext uri="{BB962C8B-B14F-4D97-AF65-F5344CB8AC3E}">
        <p14:creationId xmlns:p14="http://schemas.microsoft.com/office/powerpoint/2010/main" val="186035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CHL</a:t>
            </a:r>
          </a:p>
          <a:p>
            <a:r>
              <a:rPr lang="fr-FR" dirty="0" smtClean="0"/>
              <a:t>Annexe </a:t>
            </a:r>
            <a:r>
              <a:rPr lang="fr-FR" dirty="0" smtClean="0"/>
              <a:t>B6 du GRER B: protocole d’échantillonnage de</a:t>
            </a:r>
            <a:r>
              <a:rPr lang="fr-FR" baseline="0" dirty="0" smtClean="0"/>
              <a:t> l’air dans le cadre des ER liés à inhalation: prélèvements et analyses – directives générales</a:t>
            </a: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Et </a:t>
            </a:r>
            <a:r>
              <a:rPr lang="fr-FR" baseline="0" dirty="0" smtClean="0"/>
              <a:t>donc la concentration encodée dans l’air du sol n’est pas utilisée dans le modèle.</a:t>
            </a:r>
            <a:endParaRPr lang="fr-BE" dirty="0" smtClean="0"/>
          </a:p>
          <a:p>
            <a:r>
              <a:rPr lang="fr-FR" sz="1200" kern="1200" dirty="0" smtClean="0">
                <a:solidFill>
                  <a:schemeClr val="tx1"/>
                </a:solidFill>
                <a:effectLst/>
                <a:latin typeface="Calibri" pitchFamily="34" charset="0"/>
                <a:ea typeface="+mn-ea"/>
                <a:cs typeface="+mn-cs"/>
              </a:rPr>
              <a:t>Si mesure d’air du sol = mesure indirecte, pourquoi alors doit on analyser l’air du sol si on dispose de mesures d’air ambiant (question potentielle des experts) ?</a:t>
            </a:r>
            <a:r>
              <a:rPr lang="fr-FR" baseline="0" dirty="0" smtClean="0"/>
              <a:t> </a:t>
            </a:r>
          </a:p>
          <a:p>
            <a:r>
              <a:rPr lang="fr-FR" baseline="0" dirty="0" smtClean="0"/>
              <a:t>=&gt; Car mesure air du sol si représentative sera plus proche de la réalité que </a:t>
            </a:r>
            <a:r>
              <a:rPr lang="fr-FR" baseline="0" dirty="0" err="1" smtClean="0"/>
              <a:t>conc</a:t>
            </a:r>
            <a:r>
              <a:rPr lang="fr-FR" baseline="0" dirty="0" smtClean="0"/>
              <a:t>. dans air du sol estimée par le modèle. La mesure d’air intérieur peut également être influencée par des sources de pollution intérieure. Utiliser une </a:t>
            </a:r>
            <a:r>
              <a:rPr lang="fr-FR" baseline="0" dirty="0" err="1" smtClean="0"/>
              <a:t>conc</a:t>
            </a:r>
            <a:r>
              <a:rPr lang="fr-FR" baseline="0" dirty="0" smtClean="0"/>
              <a:t>. mesurée dans l’air du sol permet d’estimer une concentration dans l’air intérieur liée à une pollution uniquement du sol.</a:t>
            </a:r>
            <a:endParaRPr lang="fr-BE" dirty="0"/>
          </a:p>
        </p:txBody>
      </p:sp>
      <p:sp>
        <p:nvSpPr>
          <p:cNvPr id="4" name="Espace réservé du numéro de diapositive 3"/>
          <p:cNvSpPr>
            <a:spLocks noGrp="1"/>
          </p:cNvSpPr>
          <p:nvPr>
            <p:ph type="sldNum" sz="quarter" idx="10"/>
          </p:nvPr>
        </p:nvSpPr>
        <p:spPr/>
        <p:txBody>
          <a:bodyPr/>
          <a:lstStyle/>
          <a:p>
            <a:pPr>
              <a:defRPr/>
            </a:pPr>
            <a:fld id="{7B9C01E3-685F-4237-B252-AA065AD0B752}" type="slidenum">
              <a:rPr lang="fr-FR" altLang="fr-FR" smtClean="0"/>
              <a:pPr>
                <a:defRPr/>
              </a:pPr>
              <a:t>9</a:t>
            </a:fld>
            <a:endParaRPr lang="fr-FR" altLang="fr-FR"/>
          </a:p>
        </p:txBody>
      </p:sp>
    </p:spTree>
    <p:extLst>
      <p:ext uri="{BB962C8B-B14F-4D97-AF65-F5344CB8AC3E}">
        <p14:creationId xmlns:p14="http://schemas.microsoft.com/office/powerpoint/2010/main" val="359934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fr-BE" altLang="fr-FR" smtClean="0">
                <a:cs typeface="+mn-cs"/>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fr-BE" altLang="fr-FR" smtClean="0">
                <a:cs typeface="+mn-cs"/>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fr-BE" altLang="fr-FR" smtClean="0">
                <a:cs typeface="+mn-cs"/>
              </a:endParaRPr>
            </a:p>
          </p:txBody>
        </p:sp>
      </p:grpSp>
      <p:sp>
        <p:nvSpPr>
          <p:cNvPr id="9318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fr-FR" altLang="fr-FR" noProof="0" smtClean="0"/>
              <a:t>Cliquez pour modifier le style du titre</a:t>
            </a:r>
          </a:p>
        </p:txBody>
      </p:sp>
      <p:sp>
        <p:nvSpPr>
          <p:cNvPr id="931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fr-FR" altLang="fr-FR" noProof="0" smtClean="0"/>
              <a:t>Cliquez pour modifier le style des sous-titres du masque</a:t>
            </a:r>
          </a:p>
        </p:txBody>
      </p:sp>
      <p:sp>
        <p:nvSpPr>
          <p:cNvPr id="8" name="Rectangle 5"/>
          <p:cNvSpPr>
            <a:spLocks noGrp="1" noChangeArrowheads="1"/>
          </p:cNvSpPr>
          <p:nvPr>
            <p:ph type="ftr" sz="quarter" idx="10"/>
          </p:nvPr>
        </p:nvSpPr>
        <p:spPr>
          <a:xfrm>
            <a:off x="971550" y="6248400"/>
            <a:ext cx="6480175" cy="457200"/>
          </a:xfrm>
        </p:spPr>
        <p:txBody>
          <a:bodyPr/>
          <a:lstStyle>
            <a:lvl1pPr>
              <a:defRPr/>
            </a:lvl1pPr>
          </a:lstStyle>
          <a:p>
            <a:pPr>
              <a:defRPr/>
            </a:pPr>
            <a:r>
              <a:rPr lang="fr-BE" altLang="fr-FR" smtClean="0"/>
              <a:t>Moulins de Beez – 22 et 29 Septembre 2022</a:t>
            </a:r>
            <a:endParaRPr lang="fr-FR" altLang="fr-FR"/>
          </a:p>
        </p:txBody>
      </p:sp>
      <p:sp>
        <p:nvSpPr>
          <p:cNvPr id="9" name="Rectangle 6"/>
          <p:cNvSpPr>
            <a:spLocks noGrp="1" noChangeArrowheads="1"/>
          </p:cNvSpPr>
          <p:nvPr>
            <p:ph type="sldNum" sz="quarter" idx="11"/>
          </p:nvPr>
        </p:nvSpPr>
        <p:spPr>
          <a:xfrm>
            <a:off x="7885113" y="6248400"/>
            <a:ext cx="801687" cy="457200"/>
          </a:xfrm>
        </p:spPr>
        <p:txBody>
          <a:bodyPr/>
          <a:lstStyle>
            <a:lvl1pPr>
              <a:defRPr/>
            </a:lvl1pPr>
          </a:lstStyle>
          <a:p>
            <a:pPr>
              <a:defRPr/>
            </a:pPr>
            <a:fld id="{A35393EF-AE66-411F-88E9-54ED3BC38EEC}" type="slidenum">
              <a:rPr lang="fr-FR" altLang="fr-FR"/>
              <a:pPr>
                <a:defRPr/>
              </a:pPr>
              <a:t>‹N°›</a:t>
            </a:fld>
            <a:endParaRPr lang="fr-FR" altLang="fr-FR"/>
          </a:p>
        </p:txBody>
      </p:sp>
    </p:spTree>
    <p:extLst>
      <p:ext uri="{BB962C8B-B14F-4D97-AF65-F5344CB8AC3E}">
        <p14:creationId xmlns:p14="http://schemas.microsoft.com/office/powerpoint/2010/main" val="177393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5" name="Rectangle 6"/>
          <p:cNvSpPr>
            <a:spLocks noGrp="1" noChangeArrowheads="1"/>
          </p:cNvSpPr>
          <p:nvPr>
            <p:ph type="sldNum" sz="quarter" idx="11"/>
          </p:nvPr>
        </p:nvSpPr>
        <p:spPr>
          <a:ln/>
        </p:spPr>
        <p:txBody>
          <a:bodyPr/>
          <a:lstStyle>
            <a:lvl1pPr>
              <a:defRPr/>
            </a:lvl1pPr>
          </a:lstStyle>
          <a:p>
            <a:pPr>
              <a:defRPr/>
            </a:pPr>
            <a:fld id="{78DB4D2A-7161-4DD9-8126-8F8CA7DEC1FB}" type="slidenum">
              <a:rPr lang="fr-FR" altLang="fr-FR"/>
              <a:pPr>
                <a:defRPr/>
              </a:pPr>
              <a:t>‹N°›</a:t>
            </a:fld>
            <a:endParaRPr lang="fr-FR" altLang="fr-FR"/>
          </a:p>
        </p:txBody>
      </p:sp>
    </p:spTree>
    <p:extLst>
      <p:ext uri="{BB962C8B-B14F-4D97-AF65-F5344CB8AC3E}">
        <p14:creationId xmlns:p14="http://schemas.microsoft.com/office/powerpoint/2010/main" val="41263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5" name="Rectangle 6"/>
          <p:cNvSpPr>
            <a:spLocks noGrp="1" noChangeArrowheads="1"/>
          </p:cNvSpPr>
          <p:nvPr>
            <p:ph type="sldNum" sz="quarter" idx="11"/>
          </p:nvPr>
        </p:nvSpPr>
        <p:spPr>
          <a:ln/>
        </p:spPr>
        <p:txBody>
          <a:bodyPr/>
          <a:lstStyle>
            <a:lvl1pPr>
              <a:defRPr/>
            </a:lvl1pPr>
          </a:lstStyle>
          <a:p>
            <a:pPr>
              <a:defRPr/>
            </a:pPr>
            <a:fld id="{E74F0A5C-759D-4155-B6DF-F3C3CC53ED2F}" type="slidenum">
              <a:rPr lang="fr-FR" altLang="fr-FR"/>
              <a:pPr>
                <a:defRPr/>
              </a:pPr>
              <a:t>‹N°›</a:t>
            </a:fld>
            <a:endParaRPr lang="fr-FR" altLang="fr-FR"/>
          </a:p>
        </p:txBody>
      </p:sp>
    </p:spTree>
    <p:extLst>
      <p:ext uri="{BB962C8B-B14F-4D97-AF65-F5344CB8AC3E}">
        <p14:creationId xmlns:p14="http://schemas.microsoft.com/office/powerpoint/2010/main" val="144725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648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6" name="Rectangle 6"/>
          <p:cNvSpPr>
            <a:spLocks noGrp="1" noChangeArrowheads="1"/>
          </p:cNvSpPr>
          <p:nvPr>
            <p:ph type="sldNum" sz="quarter" idx="11"/>
          </p:nvPr>
        </p:nvSpPr>
        <p:spPr>
          <a:ln/>
        </p:spPr>
        <p:txBody>
          <a:bodyPr/>
          <a:lstStyle>
            <a:lvl1pPr>
              <a:defRPr/>
            </a:lvl1pPr>
          </a:lstStyle>
          <a:p>
            <a:pPr>
              <a:defRPr/>
            </a:pPr>
            <a:fld id="{D937A90D-334A-4E52-9560-33C127055BBE}" type="slidenum">
              <a:rPr lang="fr-FR" altLang="fr-FR"/>
              <a:pPr>
                <a:defRPr/>
              </a:pPr>
              <a:t>‹N°›</a:t>
            </a:fld>
            <a:endParaRPr lang="fr-FR" altLang="fr-FR"/>
          </a:p>
        </p:txBody>
      </p:sp>
    </p:spTree>
    <p:extLst>
      <p:ext uri="{BB962C8B-B14F-4D97-AF65-F5344CB8AC3E}">
        <p14:creationId xmlns:p14="http://schemas.microsoft.com/office/powerpoint/2010/main" val="236228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BE"/>
          </a:p>
        </p:txBody>
      </p:sp>
      <p:sp>
        <p:nvSpPr>
          <p:cNvPr id="3" name="Espace réservé du tableau 2"/>
          <p:cNvSpPr>
            <a:spLocks noGrp="1"/>
          </p:cNvSpPr>
          <p:nvPr>
            <p:ph type="tbl" idx="1"/>
          </p:nvPr>
        </p:nvSpPr>
        <p:spPr>
          <a:xfrm>
            <a:off x="457200" y="1600200"/>
            <a:ext cx="8229600" cy="4530725"/>
          </a:xfrm>
        </p:spPr>
        <p:txBody>
          <a:bodyPr/>
          <a:lstStyle/>
          <a:p>
            <a:pPr lvl="0"/>
            <a:endParaRPr lang="fr-BE"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5" name="Rectangle 6"/>
          <p:cNvSpPr>
            <a:spLocks noGrp="1" noChangeArrowheads="1"/>
          </p:cNvSpPr>
          <p:nvPr>
            <p:ph type="sldNum" sz="quarter" idx="11"/>
          </p:nvPr>
        </p:nvSpPr>
        <p:spPr>
          <a:ln/>
        </p:spPr>
        <p:txBody>
          <a:bodyPr/>
          <a:lstStyle>
            <a:lvl1pPr>
              <a:defRPr/>
            </a:lvl1pPr>
          </a:lstStyle>
          <a:p>
            <a:pPr>
              <a:defRPr/>
            </a:pPr>
            <a:fld id="{95FE9570-7237-42F2-95CC-82FB6F7E3A6A}" type="slidenum">
              <a:rPr lang="fr-FR" altLang="fr-FR"/>
              <a:pPr>
                <a:defRPr/>
              </a:pPr>
              <a:t>‹N°›</a:t>
            </a:fld>
            <a:endParaRPr lang="fr-FR" altLang="fr-FR"/>
          </a:p>
        </p:txBody>
      </p:sp>
    </p:spTree>
    <p:extLst>
      <p:ext uri="{BB962C8B-B14F-4D97-AF65-F5344CB8AC3E}">
        <p14:creationId xmlns:p14="http://schemas.microsoft.com/office/powerpoint/2010/main" val="151503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8229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3941763"/>
            <a:ext cx="8229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6" name="Rectangle 6"/>
          <p:cNvSpPr>
            <a:spLocks noGrp="1" noChangeArrowheads="1"/>
          </p:cNvSpPr>
          <p:nvPr>
            <p:ph type="sldNum" sz="quarter" idx="11"/>
          </p:nvPr>
        </p:nvSpPr>
        <p:spPr>
          <a:ln/>
        </p:spPr>
        <p:txBody>
          <a:bodyPr/>
          <a:lstStyle>
            <a:lvl1pPr>
              <a:defRPr/>
            </a:lvl1pPr>
          </a:lstStyle>
          <a:p>
            <a:pPr>
              <a:defRPr/>
            </a:pPr>
            <a:fld id="{3675EB28-4784-48DD-A937-BD6C8BAF6D94}" type="slidenum">
              <a:rPr lang="fr-FR" altLang="fr-FR"/>
              <a:pPr>
                <a:defRPr/>
              </a:pPr>
              <a:t>‹N°›</a:t>
            </a:fld>
            <a:endParaRPr lang="fr-FR" altLang="fr-FR"/>
          </a:p>
        </p:txBody>
      </p:sp>
    </p:spTree>
    <p:extLst>
      <p:ext uri="{BB962C8B-B14F-4D97-AF65-F5344CB8AC3E}">
        <p14:creationId xmlns:p14="http://schemas.microsoft.com/office/powerpoint/2010/main" val="116050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6" name="Rectangle 6"/>
          <p:cNvSpPr>
            <a:spLocks noGrp="1" noChangeArrowheads="1"/>
          </p:cNvSpPr>
          <p:nvPr>
            <p:ph type="sldNum" sz="quarter" idx="11"/>
          </p:nvPr>
        </p:nvSpPr>
        <p:spPr>
          <a:ln/>
        </p:spPr>
        <p:txBody>
          <a:bodyPr/>
          <a:lstStyle>
            <a:lvl1pPr>
              <a:defRPr/>
            </a:lvl1pPr>
          </a:lstStyle>
          <a:p>
            <a:pPr>
              <a:defRPr/>
            </a:pPr>
            <a:fld id="{A7F4194F-4AC9-4C9C-AA69-2CC94AE1F0D8}" type="slidenum">
              <a:rPr lang="fr-FR" altLang="fr-FR"/>
              <a:pPr>
                <a:defRPr/>
              </a:pPr>
              <a:t>‹N°›</a:t>
            </a:fld>
            <a:endParaRPr lang="fr-FR" altLang="fr-FR"/>
          </a:p>
        </p:txBody>
      </p:sp>
    </p:spTree>
    <p:extLst>
      <p:ext uri="{BB962C8B-B14F-4D97-AF65-F5344CB8AC3E}">
        <p14:creationId xmlns:p14="http://schemas.microsoft.com/office/powerpoint/2010/main" val="3010723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7" name="Rectangle 6"/>
          <p:cNvSpPr>
            <a:spLocks noGrp="1" noChangeArrowheads="1"/>
          </p:cNvSpPr>
          <p:nvPr>
            <p:ph type="sldNum" sz="quarter" idx="11"/>
          </p:nvPr>
        </p:nvSpPr>
        <p:spPr>
          <a:ln/>
        </p:spPr>
        <p:txBody>
          <a:bodyPr/>
          <a:lstStyle>
            <a:lvl1pPr>
              <a:defRPr/>
            </a:lvl1pPr>
          </a:lstStyle>
          <a:p>
            <a:pPr>
              <a:defRPr/>
            </a:pPr>
            <a:fld id="{27939C56-DAC0-4763-AF35-D87327E8321D}" type="slidenum">
              <a:rPr lang="fr-FR" altLang="fr-FR"/>
              <a:pPr>
                <a:defRPr/>
              </a:pPr>
              <a:t>‹N°›</a:t>
            </a:fld>
            <a:endParaRPr lang="fr-FR" altLang="fr-FR"/>
          </a:p>
        </p:txBody>
      </p:sp>
    </p:spTree>
    <p:extLst>
      <p:ext uri="{BB962C8B-B14F-4D97-AF65-F5344CB8AC3E}">
        <p14:creationId xmlns:p14="http://schemas.microsoft.com/office/powerpoint/2010/main" val="29287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5" name="Rectangle 6"/>
          <p:cNvSpPr>
            <a:spLocks noGrp="1" noChangeArrowheads="1"/>
          </p:cNvSpPr>
          <p:nvPr>
            <p:ph type="sldNum" sz="quarter" idx="11"/>
          </p:nvPr>
        </p:nvSpPr>
        <p:spPr>
          <a:ln/>
        </p:spPr>
        <p:txBody>
          <a:bodyPr/>
          <a:lstStyle>
            <a:lvl1pPr>
              <a:defRPr/>
            </a:lvl1pPr>
          </a:lstStyle>
          <a:p>
            <a:pPr>
              <a:defRPr/>
            </a:pPr>
            <a:fld id="{92E4ECB2-F3F4-4C62-9724-412DCB86CDCB}" type="slidenum">
              <a:rPr lang="fr-FR" altLang="fr-FR"/>
              <a:pPr>
                <a:defRPr/>
              </a:pPr>
              <a:t>‹N°›</a:t>
            </a:fld>
            <a:endParaRPr lang="fr-FR" altLang="fr-FR"/>
          </a:p>
        </p:txBody>
      </p:sp>
    </p:spTree>
    <p:extLst>
      <p:ext uri="{BB962C8B-B14F-4D97-AF65-F5344CB8AC3E}">
        <p14:creationId xmlns:p14="http://schemas.microsoft.com/office/powerpoint/2010/main" val="28919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5" name="Rectangle 6"/>
          <p:cNvSpPr>
            <a:spLocks noGrp="1" noChangeArrowheads="1"/>
          </p:cNvSpPr>
          <p:nvPr>
            <p:ph type="sldNum" sz="quarter" idx="11"/>
          </p:nvPr>
        </p:nvSpPr>
        <p:spPr>
          <a:ln/>
        </p:spPr>
        <p:txBody>
          <a:bodyPr/>
          <a:lstStyle>
            <a:lvl1pPr>
              <a:defRPr/>
            </a:lvl1pPr>
          </a:lstStyle>
          <a:p>
            <a:pPr>
              <a:defRPr/>
            </a:pPr>
            <a:fld id="{6E584571-25CE-44A6-A33E-FED1B373E737}" type="slidenum">
              <a:rPr lang="fr-FR" altLang="fr-FR"/>
              <a:pPr>
                <a:defRPr/>
              </a:pPr>
              <a:t>‹N°›</a:t>
            </a:fld>
            <a:endParaRPr lang="fr-FR" altLang="fr-FR"/>
          </a:p>
        </p:txBody>
      </p:sp>
    </p:spTree>
    <p:extLst>
      <p:ext uri="{BB962C8B-B14F-4D97-AF65-F5344CB8AC3E}">
        <p14:creationId xmlns:p14="http://schemas.microsoft.com/office/powerpoint/2010/main" val="115101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6" name="Rectangle 6"/>
          <p:cNvSpPr>
            <a:spLocks noGrp="1" noChangeArrowheads="1"/>
          </p:cNvSpPr>
          <p:nvPr>
            <p:ph type="sldNum" sz="quarter" idx="11"/>
          </p:nvPr>
        </p:nvSpPr>
        <p:spPr>
          <a:ln/>
        </p:spPr>
        <p:txBody>
          <a:bodyPr/>
          <a:lstStyle>
            <a:lvl1pPr>
              <a:defRPr/>
            </a:lvl1pPr>
          </a:lstStyle>
          <a:p>
            <a:pPr>
              <a:defRPr/>
            </a:pPr>
            <a:fld id="{7FC17157-6190-41AC-A54C-9373C02CBA73}" type="slidenum">
              <a:rPr lang="fr-FR" altLang="fr-FR"/>
              <a:pPr>
                <a:defRPr/>
              </a:pPr>
              <a:t>‹N°›</a:t>
            </a:fld>
            <a:endParaRPr lang="fr-FR" altLang="fr-FR"/>
          </a:p>
        </p:txBody>
      </p:sp>
    </p:spTree>
    <p:extLst>
      <p:ext uri="{BB962C8B-B14F-4D97-AF65-F5344CB8AC3E}">
        <p14:creationId xmlns:p14="http://schemas.microsoft.com/office/powerpoint/2010/main" val="84175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8" name="Rectangle 6"/>
          <p:cNvSpPr>
            <a:spLocks noGrp="1" noChangeArrowheads="1"/>
          </p:cNvSpPr>
          <p:nvPr>
            <p:ph type="sldNum" sz="quarter" idx="11"/>
          </p:nvPr>
        </p:nvSpPr>
        <p:spPr>
          <a:ln/>
        </p:spPr>
        <p:txBody>
          <a:bodyPr/>
          <a:lstStyle>
            <a:lvl1pPr>
              <a:defRPr/>
            </a:lvl1pPr>
          </a:lstStyle>
          <a:p>
            <a:pPr>
              <a:defRPr/>
            </a:pPr>
            <a:fld id="{F433D7E6-9B77-4AAC-9A42-75E3555FB44C}" type="slidenum">
              <a:rPr lang="fr-FR" altLang="fr-FR"/>
              <a:pPr>
                <a:defRPr/>
              </a:pPr>
              <a:t>‹N°›</a:t>
            </a:fld>
            <a:endParaRPr lang="fr-FR" altLang="fr-FR"/>
          </a:p>
        </p:txBody>
      </p:sp>
    </p:spTree>
    <p:extLst>
      <p:ext uri="{BB962C8B-B14F-4D97-AF65-F5344CB8AC3E}">
        <p14:creationId xmlns:p14="http://schemas.microsoft.com/office/powerpoint/2010/main" val="319094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4" name="Rectangle 6"/>
          <p:cNvSpPr>
            <a:spLocks noGrp="1" noChangeArrowheads="1"/>
          </p:cNvSpPr>
          <p:nvPr>
            <p:ph type="sldNum" sz="quarter" idx="11"/>
          </p:nvPr>
        </p:nvSpPr>
        <p:spPr>
          <a:ln/>
        </p:spPr>
        <p:txBody>
          <a:bodyPr/>
          <a:lstStyle>
            <a:lvl1pPr>
              <a:defRPr/>
            </a:lvl1pPr>
          </a:lstStyle>
          <a:p>
            <a:pPr>
              <a:defRPr/>
            </a:pPr>
            <a:fld id="{33622CEC-89EB-4CDD-83D6-B30CD000123C}" type="slidenum">
              <a:rPr lang="fr-FR" altLang="fr-FR"/>
              <a:pPr>
                <a:defRPr/>
              </a:pPr>
              <a:t>‹N°›</a:t>
            </a:fld>
            <a:endParaRPr lang="fr-FR" altLang="fr-FR"/>
          </a:p>
        </p:txBody>
      </p:sp>
    </p:spTree>
    <p:extLst>
      <p:ext uri="{BB962C8B-B14F-4D97-AF65-F5344CB8AC3E}">
        <p14:creationId xmlns:p14="http://schemas.microsoft.com/office/powerpoint/2010/main" val="274989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3" name="Rectangle 6"/>
          <p:cNvSpPr>
            <a:spLocks noGrp="1" noChangeArrowheads="1"/>
          </p:cNvSpPr>
          <p:nvPr>
            <p:ph type="sldNum" sz="quarter" idx="11"/>
          </p:nvPr>
        </p:nvSpPr>
        <p:spPr>
          <a:ln/>
        </p:spPr>
        <p:txBody>
          <a:bodyPr/>
          <a:lstStyle>
            <a:lvl1pPr>
              <a:defRPr/>
            </a:lvl1pPr>
          </a:lstStyle>
          <a:p>
            <a:pPr>
              <a:defRPr/>
            </a:pPr>
            <a:fld id="{A359A606-F7F0-41BF-A4A3-FAE67AA1CB1A}" type="slidenum">
              <a:rPr lang="fr-FR" altLang="fr-FR"/>
              <a:pPr>
                <a:defRPr/>
              </a:pPr>
              <a:t>‹N°›</a:t>
            </a:fld>
            <a:endParaRPr lang="fr-FR" altLang="fr-FR"/>
          </a:p>
        </p:txBody>
      </p:sp>
    </p:spTree>
    <p:extLst>
      <p:ext uri="{BB962C8B-B14F-4D97-AF65-F5344CB8AC3E}">
        <p14:creationId xmlns:p14="http://schemas.microsoft.com/office/powerpoint/2010/main" val="204467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6" name="Rectangle 6"/>
          <p:cNvSpPr>
            <a:spLocks noGrp="1" noChangeArrowheads="1"/>
          </p:cNvSpPr>
          <p:nvPr>
            <p:ph type="sldNum" sz="quarter" idx="11"/>
          </p:nvPr>
        </p:nvSpPr>
        <p:spPr>
          <a:ln/>
        </p:spPr>
        <p:txBody>
          <a:bodyPr/>
          <a:lstStyle>
            <a:lvl1pPr>
              <a:defRPr/>
            </a:lvl1pPr>
          </a:lstStyle>
          <a:p>
            <a:pPr>
              <a:defRPr/>
            </a:pPr>
            <a:fld id="{1C02E7EB-B61A-47A3-BB61-D76BBF275CE5}" type="slidenum">
              <a:rPr lang="fr-FR" altLang="fr-FR"/>
              <a:pPr>
                <a:defRPr/>
              </a:pPr>
              <a:t>‹N°›</a:t>
            </a:fld>
            <a:endParaRPr lang="fr-FR" altLang="fr-FR"/>
          </a:p>
        </p:txBody>
      </p:sp>
    </p:spTree>
    <p:extLst>
      <p:ext uri="{BB962C8B-B14F-4D97-AF65-F5344CB8AC3E}">
        <p14:creationId xmlns:p14="http://schemas.microsoft.com/office/powerpoint/2010/main" val="211015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BE" altLang="fr-FR" smtClean="0"/>
              <a:t>Moulins de Beez – 22 et 29 Septembre 2022</a:t>
            </a:r>
            <a:endParaRPr lang="fr-FR" altLang="fr-FR"/>
          </a:p>
        </p:txBody>
      </p:sp>
      <p:sp>
        <p:nvSpPr>
          <p:cNvPr id="6" name="Rectangle 6"/>
          <p:cNvSpPr>
            <a:spLocks noGrp="1" noChangeArrowheads="1"/>
          </p:cNvSpPr>
          <p:nvPr>
            <p:ph type="sldNum" sz="quarter" idx="11"/>
          </p:nvPr>
        </p:nvSpPr>
        <p:spPr>
          <a:ln/>
        </p:spPr>
        <p:txBody>
          <a:bodyPr/>
          <a:lstStyle>
            <a:lvl1pPr>
              <a:defRPr/>
            </a:lvl1pPr>
          </a:lstStyle>
          <a:p>
            <a:pPr>
              <a:defRPr/>
            </a:pPr>
            <a:fld id="{DC104E3B-1F0E-404D-B0B0-1C2F7F8ED39B}" type="slidenum">
              <a:rPr lang="fr-FR" altLang="fr-FR"/>
              <a:pPr>
                <a:defRPr/>
              </a:pPr>
              <a:t>‹N°›</a:t>
            </a:fld>
            <a:endParaRPr lang="fr-FR" altLang="fr-FR"/>
          </a:p>
        </p:txBody>
      </p:sp>
    </p:spTree>
    <p:extLst>
      <p:ext uri="{BB962C8B-B14F-4D97-AF65-F5344CB8AC3E}">
        <p14:creationId xmlns:p14="http://schemas.microsoft.com/office/powerpoint/2010/main" val="355507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92165" name="Rectangle 5"/>
          <p:cNvSpPr>
            <a:spLocks noGrp="1" noChangeArrowheads="1"/>
          </p:cNvSpPr>
          <p:nvPr>
            <p:ph type="ftr" sz="quarter" idx="3"/>
          </p:nvPr>
        </p:nvSpPr>
        <p:spPr bwMode="auto">
          <a:xfrm>
            <a:off x="1187450" y="6248400"/>
            <a:ext cx="6121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pPr>
              <a:defRPr/>
            </a:pPr>
            <a:r>
              <a:rPr lang="fr-BE" altLang="fr-FR" smtClean="0"/>
              <a:t>Moulins de Beez – 22 et 29 Septembre 2022</a:t>
            </a:r>
            <a:endParaRPr lang="fr-FR" altLang="fr-FR"/>
          </a:p>
        </p:txBody>
      </p:sp>
      <p:sp>
        <p:nvSpPr>
          <p:cNvPr id="92166" name="Rectangle 6"/>
          <p:cNvSpPr>
            <a:spLocks noGrp="1" noChangeArrowheads="1"/>
          </p:cNvSpPr>
          <p:nvPr>
            <p:ph type="sldNum" sz="quarter" idx="4"/>
          </p:nvPr>
        </p:nvSpPr>
        <p:spPr bwMode="auto">
          <a:xfrm>
            <a:off x="7740650" y="6248400"/>
            <a:ext cx="94615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bg2"/>
                </a:solidFill>
                <a:cs typeface="+mn-cs"/>
              </a:defRPr>
            </a:lvl1pPr>
          </a:lstStyle>
          <a:p>
            <a:pPr>
              <a:defRPr/>
            </a:pPr>
            <a:fld id="{F6991ACD-5E43-4A20-81EB-7D1E9FA44C8A}" type="slidenum">
              <a:rPr lang="fr-FR" altLang="fr-FR"/>
              <a:pPr>
                <a:defRPr/>
              </a:pPr>
              <a:t>‹N°›</a:t>
            </a:fld>
            <a:endParaRPr lang="fr-FR" altLang="fr-FR"/>
          </a:p>
        </p:txBody>
      </p:sp>
      <p:sp>
        <p:nvSpPr>
          <p:cNvPr id="1030" name="Rectangle 7"/>
          <p:cNvSpPr>
            <a:spLocks noChangeArrowheads="1"/>
          </p:cNvSpPr>
          <p:nvPr/>
        </p:nvSpPr>
        <p:spPr bwMode="auto">
          <a:xfrm>
            <a:off x="0" y="0"/>
            <a:ext cx="228600" cy="2286000"/>
          </a:xfrm>
          <a:prstGeom prst="rect">
            <a:avLst/>
          </a:prstGeom>
          <a:solidFill>
            <a:schemeClr val="bg2"/>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fr-FR" altLang="fr-FR" sz="2400" smtClean="0">
              <a:latin typeface="Times New Roman" pitchFamily="18" charset="0"/>
              <a:cs typeface="+mn-cs"/>
            </a:endParaRPr>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032" name="Rectangle 9"/>
          <p:cNvSpPr>
            <a:spLocks noChangeArrowheads="1"/>
          </p:cNvSpPr>
          <p:nvPr/>
        </p:nvSpPr>
        <p:spPr bwMode="auto">
          <a:xfrm>
            <a:off x="0" y="2286000"/>
            <a:ext cx="228600" cy="2286000"/>
          </a:xfrm>
          <a:prstGeom prst="rect">
            <a:avLst/>
          </a:prstGeom>
          <a:solidFill>
            <a:schemeClr val="accent2"/>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fr-FR" altLang="fr-FR" sz="2400" smtClean="0">
              <a:latin typeface="Times New Roman" pitchFamily="18" charset="0"/>
              <a:cs typeface="+mn-cs"/>
            </a:endParaRPr>
          </a:p>
        </p:txBody>
      </p:sp>
      <p:sp>
        <p:nvSpPr>
          <p:cNvPr id="1033" name="Rectangle 10"/>
          <p:cNvSpPr>
            <a:spLocks noChangeArrowheads="1"/>
          </p:cNvSpPr>
          <p:nvPr/>
        </p:nvSpPr>
        <p:spPr bwMode="auto">
          <a:xfrm>
            <a:off x="0" y="4572000"/>
            <a:ext cx="228600" cy="2286000"/>
          </a:xfrm>
          <a:prstGeom prst="rect">
            <a:avLst/>
          </a:prstGeom>
          <a:solidFill>
            <a:schemeClr val="tx2"/>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fr-FR" altLang="fr-FR" sz="2400" smtClean="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765"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2"/>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bg2"/>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mentimeter.com/" TargetMode="External"/><Relationship Id="rId7"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4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736"/>
            <a:ext cx="7772400" cy="1760314"/>
          </a:xfrm>
        </p:spPr>
        <p:txBody>
          <a:bodyPr/>
          <a:lstStyle/>
          <a:p>
            <a:pPr eaLnBrk="1" hangingPunct="1"/>
            <a:r>
              <a:rPr lang="fr-BE" altLang="fr-FR" sz="4400" b="1" dirty="0" smtClean="0"/>
              <a:t>Formation continue experts sols CWBP v.05</a:t>
            </a:r>
            <a:endParaRPr lang="fr-FR" altLang="fr-FR" sz="4400" b="1" dirty="0" smtClean="0">
              <a:solidFill>
                <a:schemeClr val="tx1"/>
              </a:solidFill>
            </a:endParaRPr>
          </a:p>
        </p:txBody>
      </p:sp>
      <p:sp>
        <p:nvSpPr>
          <p:cNvPr id="8" name="Espace réservé du pied de page 7"/>
          <p:cNvSpPr>
            <a:spLocks noGrp="1"/>
          </p:cNvSpPr>
          <p:nvPr>
            <p:ph type="ftr" sz="quarter" idx="10"/>
          </p:nvPr>
        </p:nvSpPr>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7" name="Espace réservé du numéro de diapositive 6"/>
          <p:cNvSpPr>
            <a:spLocks noGrp="1"/>
          </p:cNvSpPr>
          <p:nvPr>
            <p:ph type="sldNum" sz="quarter" idx="11"/>
          </p:nvPr>
        </p:nvSpPr>
        <p:spPr/>
        <p:txBody>
          <a:bodyPr/>
          <a:lstStyle/>
          <a:p>
            <a:pPr>
              <a:defRPr/>
            </a:pPr>
            <a:fld id="{A35393EF-AE66-411F-88E9-54ED3BC38EEC}" type="slidenum">
              <a:rPr lang="fr-FR" altLang="fr-FR" smtClean="0"/>
              <a:pPr>
                <a:defRPr/>
              </a:pPr>
              <a:t>1</a:t>
            </a:fld>
            <a:endParaRPr lang="fr-FR" altLang="fr-FR"/>
          </a:p>
        </p:txBody>
      </p:sp>
      <p:sp>
        <p:nvSpPr>
          <p:cNvPr id="4" name="Rectangle 2"/>
          <p:cNvSpPr txBox="1">
            <a:spLocks noChangeArrowheads="1"/>
          </p:cNvSpPr>
          <p:nvPr/>
        </p:nvSpPr>
        <p:spPr bwMode="auto">
          <a:xfrm>
            <a:off x="683568" y="4005064"/>
            <a:ext cx="77724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58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eaLnBrk="1" hangingPunct="1"/>
            <a:endParaRPr lang="fr-BE" sz="3800" b="1" dirty="0" smtClean="0"/>
          </a:p>
          <a:p>
            <a:pPr eaLnBrk="1" hangingPunct="1"/>
            <a:endParaRPr lang="fr-BE" sz="3800" dirty="0"/>
          </a:p>
          <a:p>
            <a:pPr eaLnBrk="1" hangingPunct="1"/>
            <a:r>
              <a:rPr lang="fr-BE" altLang="fr-FR" sz="3600" b="1" dirty="0" smtClean="0"/>
              <a:t>GRER v.05 – Quiz</a:t>
            </a:r>
            <a:endParaRPr lang="fr-FR" altLang="fr-FR" sz="3600" b="1" kern="0" dirty="0" smtClean="0">
              <a:solidFill>
                <a:schemeClr val="tx1"/>
              </a:solidFill>
            </a:endParaRPr>
          </a:p>
        </p:txBody>
      </p:sp>
      <p:pic>
        <p:nvPicPr>
          <p:cNvPr id="5" name="Image 4" descr="VectLogoISSeP-txt-200510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929223" cy="1368152"/>
          </a:xfrm>
          <a:prstGeom prst="rect">
            <a:avLst/>
          </a:prstGeom>
          <a:noFill/>
          <a:ln>
            <a:noFill/>
          </a:ln>
        </p:spPr>
      </p:pic>
      <p:pic>
        <p:nvPicPr>
          <p:cNvPr id="6" name="Image 5" descr="DownloadHandle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106" y="129702"/>
            <a:ext cx="823627" cy="1139058"/>
          </a:xfrm>
          <a:prstGeom prst="rect">
            <a:avLst/>
          </a:prstGeom>
          <a:noFill/>
          <a:ln>
            <a:noFill/>
          </a:ln>
        </p:spPr>
      </p:pic>
      <p:sp>
        <p:nvSpPr>
          <p:cNvPr id="3" name="ZoneTexte 2"/>
          <p:cNvSpPr txBox="1"/>
          <p:nvPr/>
        </p:nvSpPr>
        <p:spPr>
          <a:xfrm>
            <a:off x="1475656" y="5301208"/>
            <a:ext cx="5832648" cy="400110"/>
          </a:xfrm>
          <a:prstGeom prst="rect">
            <a:avLst/>
          </a:prstGeom>
          <a:noFill/>
        </p:spPr>
        <p:txBody>
          <a:bodyPr wrap="square" rtlCol="0">
            <a:spAutoFit/>
          </a:bodyPr>
          <a:lstStyle/>
          <a:p>
            <a:pPr algn="ctr"/>
            <a:r>
              <a:rPr lang="fr-BE" sz="2000" dirty="0" smtClean="0">
                <a:solidFill>
                  <a:schemeClr val="bg2"/>
                </a:solidFill>
              </a:rPr>
              <a:t>S. </a:t>
            </a:r>
            <a:r>
              <a:rPr lang="fr-BE" sz="2000" dirty="0" err="1" smtClean="0">
                <a:solidFill>
                  <a:schemeClr val="bg2"/>
                </a:solidFill>
              </a:rPr>
              <a:t>Crévecoeur</a:t>
            </a:r>
            <a:r>
              <a:rPr lang="fr-BE" sz="2000" dirty="0" smtClean="0">
                <a:solidFill>
                  <a:schemeClr val="bg2"/>
                </a:solidFill>
              </a:rPr>
              <a:t> &amp; C. Lambert</a:t>
            </a:r>
            <a:endParaRPr lang="fr-BE" sz="2000"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a:t>
            </a:r>
            <a:r>
              <a:rPr lang="fr-BE" dirty="0"/>
              <a:t>2</a:t>
            </a:r>
            <a:r>
              <a:rPr lang="fr-BE" dirty="0" smtClean="0"/>
              <a:t> : </a:t>
            </a:r>
            <a:r>
              <a:rPr lang="fr-BE" dirty="0"/>
              <a:t>réponse</a:t>
            </a:r>
          </a:p>
        </p:txBody>
      </p:sp>
      <p:sp>
        <p:nvSpPr>
          <p:cNvPr id="3" name="Espace réservé du contenu 2"/>
          <p:cNvSpPr>
            <a:spLocks noGrp="1"/>
          </p:cNvSpPr>
          <p:nvPr>
            <p:ph idx="1"/>
          </p:nvPr>
        </p:nvSpPr>
        <p:spPr>
          <a:xfrm>
            <a:off x="1187624" y="1567656"/>
            <a:ext cx="7416824" cy="4530725"/>
          </a:xfrm>
        </p:spPr>
        <p:txBody>
          <a:bodyPr/>
          <a:lstStyle/>
          <a:p>
            <a:pPr marL="0" indent="0">
              <a:buNone/>
            </a:pPr>
            <a:r>
              <a:rPr lang="fr-BE" dirty="0" smtClean="0"/>
              <a:t>Comme il s’agit d’un bâti sur cave, j’introduis uniquement la valeur de l’air intérieur dans « </a:t>
            </a:r>
            <a:r>
              <a:rPr lang="fr-BE" dirty="0" err="1" smtClean="0"/>
              <a:t>Basement</a:t>
            </a:r>
            <a:r>
              <a:rPr lang="fr-BE" dirty="0" smtClean="0"/>
              <a:t> – indoor air » (</a:t>
            </a:r>
            <a:r>
              <a:rPr lang="fr-BE" dirty="0" err="1" smtClean="0"/>
              <a:t>worst</a:t>
            </a:r>
            <a:r>
              <a:rPr lang="fr-BE" dirty="0" smtClean="0"/>
              <a:t>-case).</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10</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7" name="ZoneTexte 6"/>
          <p:cNvSpPr txBox="1"/>
          <p:nvPr/>
        </p:nvSpPr>
        <p:spPr>
          <a:xfrm>
            <a:off x="1159270" y="3573016"/>
            <a:ext cx="7128842" cy="1569660"/>
          </a:xfrm>
          <a:prstGeom prst="rect">
            <a:avLst/>
          </a:prstGeom>
          <a:noFill/>
          <a:ln w="19050">
            <a:solidFill>
              <a:schemeClr val="accent1"/>
            </a:solidFill>
          </a:ln>
        </p:spPr>
        <p:txBody>
          <a:bodyPr wrap="square" rtlCol="0">
            <a:spAutoFit/>
          </a:bodyPr>
          <a:lstStyle/>
          <a:p>
            <a:r>
              <a:rPr lang="fr-FR" sz="2400" dirty="0" smtClean="0">
                <a:solidFill>
                  <a:schemeClr val="bg2"/>
                </a:solidFill>
              </a:rPr>
              <a:t> Bug de S-Risk</a:t>
            </a:r>
            <a:r>
              <a:rPr lang="fr-FR" sz="2400" baseline="30000" dirty="0" smtClean="0">
                <a:solidFill>
                  <a:schemeClr val="bg2"/>
                </a:solidFill>
              </a:rPr>
              <a:t>©</a:t>
            </a:r>
            <a:r>
              <a:rPr lang="fr-FR" sz="2400" dirty="0" smtClean="0">
                <a:solidFill>
                  <a:schemeClr val="bg2"/>
                </a:solidFill>
              </a:rPr>
              <a:t> </a:t>
            </a:r>
            <a:r>
              <a:rPr lang="fr-FR" sz="2400" dirty="0">
                <a:solidFill>
                  <a:schemeClr val="bg2"/>
                </a:solidFill>
              </a:rPr>
              <a:t>: </a:t>
            </a:r>
            <a:r>
              <a:rPr lang="fr-FR" sz="2400" dirty="0" smtClean="0">
                <a:solidFill>
                  <a:schemeClr val="bg2"/>
                </a:solidFill>
              </a:rPr>
              <a:t>voir </a:t>
            </a:r>
            <a:r>
              <a:rPr lang="fr-FR" sz="2400" i="1" dirty="0" smtClean="0">
                <a:solidFill>
                  <a:schemeClr val="bg2"/>
                </a:solidFill>
              </a:rPr>
              <a:t>user </a:t>
            </a:r>
            <a:r>
              <a:rPr lang="fr-FR" sz="2400" i="1" dirty="0" err="1" smtClean="0">
                <a:solidFill>
                  <a:schemeClr val="bg2"/>
                </a:solidFill>
              </a:rPr>
              <a:t>manual</a:t>
            </a:r>
            <a:r>
              <a:rPr lang="fr-FR" sz="2400" i="1" dirty="0" smtClean="0">
                <a:solidFill>
                  <a:schemeClr val="bg2"/>
                </a:solidFill>
              </a:rPr>
              <a:t> </a:t>
            </a:r>
            <a:r>
              <a:rPr lang="fr-FR" sz="2400" dirty="0" smtClean="0">
                <a:solidFill>
                  <a:schemeClr val="bg2"/>
                </a:solidFill>
              </a:rPr>
              <a:t>:</a:t>
            </a:r>
          </a:p>
          <a:p>
            <a:r>
              <a:rPr lang="fr-FR" sz="2400" dirty="0" smtClean="0">
                <a:solidFill>
                  <a:schemeClr val="bg2"/>
                </a:solidFill>
              </a:rPr>
              <a:t>« </a:t>
            </a:r>
            <a:r>
              <a:rPr lang="en-US" sz="2400" i="1" dirty="0" smtClean="0">
                <a:solidFill>
                  <a:schemeClr val="bg2"/>
                </a:solidFill>
              </a:rPr>
              <a:t>As </a:t>
            </a:r>
            <a:r>
              <a:rPr lang="en-US" sz="2400" i="1" dirty="0">
                <a:solidFill>
                  <a:schemeClr val="bg2"/>
                </a:solidFill>
              </a:rPr>
              <a:t>the model considers the basement and the ground floor of the building as </a:t>
            </a:r>
            <a:r>
              <a:rPr lang="en-US" sz="2400" i="1" dirty="0" smtClean="0">
                <a:solidFill>
                  <a:schemeClr val="bg2"/>
                </a:solidFill>
              </a:rPr>
              <a:t>one compartment</a:t>
            </a:r>
            <a:r>
              <a:rPr lang="en-US" sz="2400" i="1" dirty="0">
                <a:solidFill>
                  <a:schemeClr val="bg2"/>
                </a:solidFill>
              </a:rPr>
              <a:t>, basement measurements cannot be added </a:t>
            </a:r>
            <a:r>
              <a:rPr lang="en-US" sz="2400" i="1" dirty="0" smtClean="0">
                <a:solidFill>
                  <a:schemeClr val="bg2"/>
                </a:solidFill>
              </a:rPr>
              <a:t>directly </a:t>
            </a:r>
            <a:r>
              <a:rPr lang="fr-FR" sz="2400" dirty="0" smtClean="0">
                <a:solidFill>
                  <a:schemeClr val="bg2"/>
                </a:solidFill>
              </a:rPr>
              <a:t>»</a:t>
            </a:r>
            <a:endParaRPr lang="fr-BE" sz="2400" dirty="0">
              <a:solidFill>
                <a:schemeClr val="bg2"/>
              </a:solidFill>
            </a:endParaRPr>
          </a:p>
        </p:txBody>
      </p:sp>
      <p:cxnSp>
        <p:nvCxnSpPr>
          <p:cNvPr id="10" name="Connecteur droit 9"/>
          <p:cNvCxnSpPr/>
          <p:nvPr/>
        </p:nvCxnSpPr>
        <p:spPr>
          <a:xfrm>
            <a:off x="1159270" y="1739520"/>
            <a:ext cx="6221042" cy="1041408"/>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1159270" y="1589501"/>
            <a:ext cx="6581380" cy="1246787"/>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5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3 : mesures d’air</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dirty="0" smtClean="0"/>
              <a:t>Peut-on </a:t>
            </a:r>
            <a:r>
              <a:rPr lang="fr-BE" dirty="0" smtClean="0"/>
              <a:t>conclure d’office qu’il y a menace grave quand la </a:t>
            </a:r>
            <a:r>
              <a:rPr lang="fr-BE" dirty="0"/>
              <a:t>valeur représentative </a:t>
            </a:r>
            <a:r>
              <a:rPr lang="fr-BE" dirty="0" smtClean="0"/>
              <a:t>de l’air du sol et celle de </a:t>
            </a:r>
            <a:r>
              <a:rPr lang="fr-BE" dirty="0"/>
              <a:t>l’air intérieur </a:t>
            </a:r>
            <a:r>
              <a:rPr lang="fr-BE" dirty="0" smtClean="0"/>
              <a:t>dépassent </a:t>
            </a:r>
            <a:r>
              <a:rPr lang="fr-BE" dirty="0"/>
              <a:t>la VTR </a:t>
            </a:r>
            <a:r>
              <a:rPr lang="fr-BE" dirty="0" smtClean="0"/>
              <a:t>du polluant ciblé !</a:t>
            </a:r>
          </a:p>
          <a:p>
            <a:pPr marL="0" indent="0">
              <a:buNone/>
            </a:pPr>
            <a:r>
              <a:rPr lang="fr-BE" dirty="0" smtClean="0"/>
              <a:t>                         </a:t>
            </a:r>
            <a:endParaRPr lang="fr-BE" dirty="0" smtClean="0"/>
          </a:p>
          <a:p>
            <a:pPr marL="0" indent="0" algn="ctr">
              <a:buNone/>
            </a:pPr>
            <a:r>
              <a:rPr lang="fr-BE" dirty="0" smtClean="0"/>
              <a:t>Vrai </a:t>
            </a:r>
            <a:r>
              <a:rPr lang="fr-BE" dirty="0" smtClean="0"/>
              <a:t>ou faux ?</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11</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2027788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3 : </a:t>
            </a:r>
            <a:r>
              <a:rPr lang="fr-BE" dirty="0"/>
              <a:t>réponse</a:t>
            </a:r>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dirty="0" smtClean="0"/>
              <a:t>P</a:t>
            </a:r>
            <a:r>
              <a:rPr lang="fr-BE" dirty="0" smtClean="0"/>
              <a:t>eut-on </a:t>
            </a:r>
            <a:r>
              <a:rPr lang="fr-BE" dirty="0" smtClean="0"/>
              <a:t>conclure d’office qu’il y a menace grave quand la </a:t>
            </a:r>
            <a:r>
              <a:rPr lang="fr-BE" dirty="0"/>
              <a:t>valeur représentative </a:t>
            </a:r>
            <a:r>
              <a:rPr lang="fr-BE" dirty="0" smtClean="0"/>
              <a:t>de l’air du sol et celle de </a:t>
            </a:r>
            <a:r>
              <a:rPr lang="fr-BE" dirty="0"/>
              <a:t>l’air intérieur </a:t>
            </a:r>
            <a:r>
              <a:rPr lang="fr-BE" dirty="0" smtClean="0"/>
              <a:t>dépassent </a:t>
            </a:r>
            <a:r>
              <a:rPr lang="fr-BE" dirty="0"/>
              <a:t>la VTR (exprimée en </a:t>
            </a:r>
            <a:r>
              <a:rPr lang="fr-BE" dirty="0" smtClean="0"/>
              <a:t>mg/m³) du polluant ciblé !</a:t>
            </a:r>
          </a:p>
          <a:p>
            <a:pPr marL="0" indent="0">
              <a:buNone/>
            </a:pPr>
            <a:r>
              <a:rPr lang="fr-BE" dirty="0" smtClean="0"/>
              <a:t>                         </a:t>
            </a:r>
            <a:r>
              <a:rPr lang="fr-BE" dirty="0" smtClean="0"/>
              <a:t>Vrai ou faux ?</a:t>
            </a:r>
          </a:p>
          <a:p>
            <a:pPr marL="0" indent="0">
              <a:buNone/>
            </a:pPr>
            <a:endParaRPr lang="fr-BE"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12</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6" name="Ellipse 5"/>
          <p:cNvSpPr/>
          <p:nvPr/>
        </p:nvSpPr>
        <p:spPr>
          <a:xfrm>
            <a:off x="3563888" y="3140968"/>
            <a:ext cx="1053023" cy="94078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683568" y="4149080"/>
            <a:ext cx="8064896" cy="1200329"/>
          </a:xfrm>
          <a:prstGeom prst="rect">
            <a:avLst/>
          </a:prstGeom>
          <a:noFill/>
          <a:ln w="19050">
            <a:solidFill>
              <a:schemeClr val="accent1"/>
            </a:solidFill>
          </a:ln>
        </p:spPr>
        <p:txBody>
          <a:bodyPr wrap="square" rtlCol="0">
            <a:spAutoFit/>
          </a:bodyPr>
          <a:lstStyle/>
          <a:p>
            <a:pPr algn="ctr"/>
            <a:r>
              <a:rPr lang="fr-FR" sz="2400" dirty="0" smtClean="0">
                <a:solidFill>
                  <a:schemeClr val="bg2"/>
                </a:solidFill>
              </a:rPr>
              <a:t> </a:t>
            </a:r>
            <a:r>
              <a:rPr lang="fr-FR" sz="2400" dirty="0" smtClean="0">
                <a:solidFill>
                  <a:schemeClr val="bg2"/>
                </a:solidFill>
              </a:rPr>
              <a:t>Non, les critères de décision (MG/AMG) s’établissent selon le GRER. Dose d’exposition ≠ Concentration mesurée dans un compartiment.</a:t>
            </a:r>
            <a:endParaRPr lang="fr-BE" sz="2400" dirty="0">
              <a:solidFill>
                <a:schemeClr val="bg2"/>
              </a:solidFill>
            </a:endParaRP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5517232"/>
            <a:ext cx="3040643" cy="701101"/>
          </a:xfrm>
          <a:prstGeom prst="rect">
            <a:avLst/>
          </a:prstGeom>
        </p:spPr>
      </p:pic>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5445224"/>
            <a:ext cx="3284505" cy="449619"/>
          </a:xfrm>
          <a:prstGeom prst="rect">
            <a:avLst/>
          </a:prstGeom>
        </p:spPr>
      </p:pic>
      <p:pic>
        <p:nvPicPr>
          <p:cNvPr id="11" name="Image 10"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5877272"/>
            <a:ext cx="3833192" cy="381033"/>
          </a:xfrm>
          <a:prstGeom prst="rect">
            <a:avLst/>
          </a:prstGeom>
        </p:spPr>
      </p:pic>
    </p:spTree>
    <p:extLst>
      <p:ext uri="{BB962C8B-B14F-4D97-AF65-F5344CB8AC3E}">
        <p14:creationId xmlns:p14="http://schemas.microsoft.com/office/powerpoint/2010/main" val="7528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4: </a:t>
            </a:r>
            <a:r>
              <a:rPr lang="fr-BE" dirty="0"/>
              <a:t>mesures d’air</a:t>
            </a:r>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FR" dirty="0" smtClean="0"/>
              <a:t>Les </a:t>
            </a:r>
            <a:r>
              <a:rPr lang="fr-FR" dirty="0"/>
              <a:t>VLEP ne sont pas dépassées lors des mesures d’air </a:t>
            </a:r>
            <a:r>
              <a:rPr lang="fr-FR" dirty="0" smtClean="0"/>
              <a:t>intérieur. </a:t>
            </a:r>
            <a:r>
              <a:rPr lang="fr-FR" dirty="0"/>
              <a:t>Je peux donc conclure </a:t>
            </a:r>
            <a:r>
              <a:rPr lang="fr-FR" dirty="0" smtClean="0"/>
              <a:t>qu’il n’y a pas </a:t>
            </a:r>
            <a:r>
              <a:rPr lang="fr-FR" dirty="0"/>
              <a:t>de menace grave (au sens du DS)</a:t>
            </a:r>
            <a:r>
              <a:rPr lang="fr-FR" dirty="0" smtClean="0"/>
              <a:t> pour les travailleurs</a:t>
            </a:r>
            <a:r>
              <a:rPr lang="fr-BE" dirty="0" smtClean="0"/>
              <a:t>!</a:t>
            </a:r>
          </a:p>
          <a:p>
            <a:pPr marL="0" indent="0">
              <a:buNone/>
            </a:pPr>
            <a:r>
              <a:rPr lang="fr-BE" dirty="0" smtClean="0"/>
              <a:t>                         </a:t>
            </a:r>
            <a:endParaRPr lang="fr-BE" dirty="0" smtClean="0"/>
          </a:p>
          <a:p>
            <a:pPr marL="0" indent="0" algn="ctr">
              <a:buNone/>
            </a:pPr>
            <a:r>
              <a:rPr lang="fr-BE" dirty="0" smtClean="0"/>
              <a:t>Vrai </a:t>
            </a:r>
            <a:r>
              <a:rPr lang="fr-BE" dirty="0" smtClean="0"/>
              <a:t>ou faux ?</a:t>
            </a:r>
          </a:p>
          <a:p>
            <a:pPr marL="0" indent="0">
              <a:buNone/>
            </a:pPr>
            <a:endParaRPr lang="fr-BE"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13</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2572755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4: </a:t>
            </a:r>
            <a:r>
              <a:rPr lang="fr-BE" dirty="0"/>
              <a:t>Réponse</a:t>
            </a:r>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FR" dirty="0" smtClean="0"/>
              <a:t>Les </a:t>
            </a:r>
            <a:r>
              <a:rPr lang="fr-FR" dirty="0"/>
              <a:t>VLEP ne sont pas dépassées lors des mesures d’air ambiant. Je peux donc conclure </a:t>
            </a:r>
            <a:r>
              <a:rPr lang="fr-FR" dirty="0" smtClean="0"/>
              <a:t>qu’il n’y a pas de menace grave (au sens du DS) pour les travailleurs</a:t>
            </a:r>
            <a:r>
              <a:rPr lang="fr-BE" dirty="0" smtClean="0"/>
              <a:t>!</a:t>
            </a:r>
          </a:p>
          <a:p>
            <a:pPr marL="0" indent="0">
              <a:buNone/>
            </a:pPr>
            <a:endParaRPr lang="fr-BE" dirty="0"/>
          </a:p>
          <a:p>
            <a:pPr marL="0" indent="0">
              <a:buNone/>
            </a:pPr>
            <a:r>
              <a:rPr lang="fr-BE" dirty="0" smtClean="0"/>
              <a:t>Vrai </a:t>
            </a:r>
            <a:r>
              <a:rPr lang="fr-BE" dirty="0" smtClean="0"/>
              <a:t>ou faux ?</a:t>
            </a:r>
          </a:p>
          <a:p>
            <a:pPr marL="0" indent="0">
              <a:buNone/>
            </a:pPr>
            <a:endParaRPr lang="fr-BE"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14</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6" name="Ellipse 5"/>
          <p:cNvSpPr/>
          <p:nvPr/>
        </p:nvSpPr>
        <p:spPr>
          <a:xfrm>
            <a:off x="1691680" y="3356991"/>
            <a:ext cx="1053023" cy="72008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2987824" y="3212976"/>
            <a:ext cx="5400599" cy="830997"/>
          </a:xfrm>
          <a:prstGeom prst="rect">
            <a:avLst/>
          </a:prstGeom>
          <a:noFill/>
          <a:ln w="19050">
            <a:solidFill>
              <a:schemeClr val="accent1"/>
            </a:solidFill>
          </a:ln>
        </p:spPr>
        <p:txBody>
          <a:bodyPr wrap="square" rtlCol="0">
            <a:spAutoFit/>
          </a:bodyPr>
          <a:lstStyle/>
          <a:p>
            <a:r>
              <a:rPr lang="fr-FR" sz="2400" dirty="0" smtClean="0">
                <a:solidFill>
                  <a:schemeClr val="bg2"/>
                </a:solidFill>
              </a:rPr>
              <a:t> Non, la menace grave est une notion du Décret sols et s’établit selon le CWBP.</a:t>
            </a:r>
            <a:endParaRPr lang="fr-BE" sz="2400" dirty="0">
              <a:solidFill>
                <a:schemeClr val="bg2"/>
              </a:solidFill>
            </a:endParaRPr>
          </a:p>
        </p:txBody>
      </p:sp>
      <p:pic>
        <p:nvPicPr>
          <p:cNvPr id="8" name="Image 7"/>
          <p:cNvPicPr>
            <a:picLocks noChangeAspect="1"/>
          </p:cNvPicPr>
          <p:nvPr/>
        </p:nvPicPr>
        <p:blipFill>
          <a:blip r:embed="rId3"/>
          <a:stretch>
            <a:fillRect/>
          </a:stretch>
        </p:blipFill>
        <p:spPr>
          <a:xfrm>
            <a:off x="1619672" y="4221088"/>
            <a:ext cx="6023286" cy="2065977"/>
          </a:xfrm>
          <a:prstGeom prst="rect">
            <a:avLst/>
          </a:prstGeom>
        </p:spPr>
      </p:pic>
    </p:spTree>
    <p:extLst>
      <p:ext uri="{BB962C8B-B14F-4D97-AF65-F5344CB8AC3E}">
        <p14:creationId xmlns:p14="http://schemas.microsoft.com/office/powerpoint/2010/main" val="29923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15</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8" name="Tableau 7"/>
          <p:cNvGraphicFramePr>
            <a:graphicFrameLocks noGrp="1"/>
          </p:cNvGraphicFramePr>
          <p:nvPr>
            <p:extLst>
              <p:ext uri="{D42A27DB-BD31-4B8C-83A1-F6EECF244321}">
                <p14:modId xmlns:p14="http://schemas.microsoft.com/office/powerpoint/2010/main" val="3625782186"/>
              </p:ext>
            </p:extLst>
          </p:nvPr>
        </p:nvGraphicFramePr>
        <p:xfrm>
          <a:off x="683568" y="1527430"/>
          <a:ext cx="7632847" cy="4611178"/>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1507880280"/>
                    </a:ext>
                  </a:extLst>
                </a:gridCol>
                <a:gridCol w="1080120">
                  <a:extLst>
                    <a:ext uri="{9D8B030D-6E8A-4147-A177-3AD203B41FA5}">
                      <a16:colId xmlns:a16="http://schemas.microsoft.com/office/drawing/2014/main" val="1012973335"/>
                    </a:ext>
                  </a:extLst>
                </a:gridCol>
                <a:gridCol w="1656183">
                  <a:extLst>
                    <a:ext uri="{9D8B030D-6E8A-4147-A177-3AD203B41FA5}">
                      <a16:colId xmlns:a16="http://schemas.microsoft.com/office/drawing/2014/main" val="1342749317"/>
                    </a:ext>
                  </a:extLst>
                </a:gridCol>
              </a:tblGrid>
              <a:tr h="925574">
                <a:tc>
                  <a:txBody>
                    <a:bodyPr/>
                    <a:lstStyle/>
                    <a:p>
                      <a:pPr algn="ctr"/>
                      <a:r>
                        <a:rPr lang="fr-FR" dirty="0" smtClean="0"/>
                        <a:t>VLEP : Valeurs Limites d'Exposition Professionnelles </a:t>
                      </a:r>
                    </a:p>
                    <a:p>
                      <a:pPr algn="ctr"/>
                      <a:r>
                        <a:rPr lang="fr-FR" dirty="0" smtClean="0"/>
                        <a:t>VTR : Valeur Toxicologique de Référence </a:t>
                      </a:r>
                      <a:endParaRPr lang="fr-BE" dirty="0"/>
                    </a:p>
                  </a:txBody>
                  <a:tcPr anchor="ctr"/>
                </a:tc>
                <a:tc>
                  <a:txBody>
                    <a:bodyPr/>
                    <a:lstStyle/>
                    <a:p>
                      <a:pPr algn="ctr"/>
                      <a:r>
                        <a:rPr lang="fr-FR" dirty="0" smtClean="0"/>
                        <a:t>VLEP</a:t>
                      </a:r>
                      <a:endParaRPr lang="fr-BE" dirty="0"/>
                    </a:p>
                  </a:txBody>
                  <a:tcPr anchor="ctr"/>
                </a:tc>
                <a:tc>
                  <a:txBody>
                    <a:bodyPr/>
                    <a:lstStyle/>
                    <a:p>
                      <a:pPr algn="ctr"/>
                      <a:r>
                        <a:rPr lang="fr-FR" dirty="0" smtClean="0"/>
                        <a:t>VTR</a:t>
                      </a:r>
                      <a:endParaRPr lang="fr-BE" dirty="0"/>
                    </a:p>
                  </a:txBody>
                  <a:tcPr anchor="ctr"/>
                </a:tc>
                <a:extLst>
                  <a:ext uri="{0D108BD9-81ED-4DB2-BD59-A6C34878D82A}">
                    <a16:rowId xmlns:a16="http://schemas.microsoft.com/office/drawing/2014/main" val="3252442799"/>
                  </a:ext>
                </a:extLst>
              </a:tr>
              <a:tr h="479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est établie pour une e</a:t>
                      </a:r>
                      <a:r>
                        <a:rPr lang="fr-FR" dirty="0" smtClean="0">
                          <a:solidFill>
                            <a:schemeClr val="bg2"/>
                          </a:solidFill>
                        </a:rPr>
                        <a:t>xposition chronique discontinue (8h par jour).</a:t>
                      </a:r>
                      <a:endParaRPr lang="fr-BE" dirty="0" smtClean="0">
                        <a:solidFill>
                          <a:schemeClr val="bg2"/>
                        </a:solidFill>
                      </a:endParaRPr>
                    </a:p>
                  </a:txBody>
                  <a:tcPr anchor="ctr"/>
                </a:tc>
                <a:tc>
                  <a:txBody>
                    <a:bodyPr/>
                    <a:lstStyle/>
                    <a:p>
                      <a:pPr algn="r"/>
                      <a:endParaRPr lang="fr-BE"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919518965"/>
                  </a:ext>
                </a:extLst>
              </a:tr>
              <a:tr h="777072">
                <a:tc>
                  <a:txBody>
                    <a:bodyPr/>
                    <a:lstStyle/>
                    <a:p>
                      <a:pPr algn="l"/>
                      <a:r>
                        <a:rPr lang="fr-BE" dirty="0" smtClean="0">
                          <a:solidFill>
                            <a:schemeClr val="bg2"/>
                          </a:solidFill>
                        </a:rPr>
                        <a:t>Tient</a:t>
                      </a:r>
                      <a:r>
                        <a:rPr lang="fr-BE" baseline="0" dirty="0" smtClean="0">
                          <a:solidFill>
                            <a:schemeClr val="bg2"/>
                          </a:solidFill>
                        </a:rPr>
                        <a:t> compte des voies d’exposition orale et cutanée</a:t>
                      </a:r>
                      <a:endParaRPr lang="fr-BE" dirty="0">
                        <a:solidFill>
                          <a:schemeClr val="bg2"/>
                        </a:solidFill>
                      </a:endParaRPr>
                    </a:p>
                  </a:txBody>
                  <a:tcPr anchor="ctr"/>
                </a:tc>
                <a:tc>
                  <a:txBody>
                    <a:bodyPr/>
                    <a:lstStyle/>
                    <a:p>
                      <a:pPr algn="r"/>
                      <a:endParaRPr lang="fr-BE"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727166609"/>
                  </a:ext>
                </a:extLst>
              </a:tr>
              <a:tr h="216024">
                <a:tc>
                  <a:txBody>
                    <a:bodyPr/>
                    <a:lstStyle/>
                    <a:p>
                      <a:pPr algn="l"/>
                      <a:r>
                        <a:rPr lang="fr-FR" baseline="0" dirty="0" smtClean="0">
                          <a:solidFill>
                            <a:schemeClr val="bg2"/>
                          </a:solidFill>
                        </a:rPr>
                        <a:t>intègre la c</a:t>
                      </a:r>
                      <a:r>
                        <a:rPr lang="fr-BE" dirty="0" err="1" smtClean="0">
                          <a:solidFill>
                            <a:schemeClr val="bg2"/>
                          </a:solidFill>
                        </a:rPr>
                        <a:t>ible</a:t>
                      </a:r>
                      <a:r>
                        <a:rPr lang="fr-BE" dirty="0" smtClean="0">
                          <a:solidFill>
                            <a:schemeClr val="bg2"/>
                          </a:solidFill>
                        </a:rPr>
                        <a:t> « travailleurs</a:t>
                      </a:r>
                      <a:r>
                        <a:rPr lang="fr-BE" baseline="0" dirty="0" smtClean="0">
                          <a:solidFill>
                            <a:schemeClr val="bg2"/>
                          </a:solidFill>
                        </a:rPr>
                        <a:t> ».</a:t>
                      </a:r>
                      <a:endParaRPr lang="fr-BE" dirty="0">
                        <a:solidFill>
                          <a:schemeClr val="bg2"/>
                        </a:solidFill>
                      </a:endParaRPr>
                    </a:p>
                  </a:txBody>
                  <a:tcPr anchor="ctr"/>
                </a:tc>
                <a:tc>
                  <a:txBody>
                    <a:bodyPr/>
                    <a:lstStyle/>
                    <a:p>
                      <a:pPr algn="r"/>
                      <a:endParaRPr lang="fr-BE"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p>
                      <a:pPr algn="r"/>
                      <a:endParaRPr lang="fr-BE" dirty="0"/>
                    </a:p>
                  </a:txBody>
                  <a:tcPr anchor="ctr"/>
                </a:tc>
                <a:extLst>
                  <a:ext uri="{0D108BD9-81ED-4DB2-BD59-A6C34878D82A}">
                    <a16:rowId xmlns:a16="http://schemas.microsoft.com/office/drawing/2014/main" val="2658300460"/>
                  </a:ext>
                </a:extLst>
              </a:tr>
              <a:tr h="44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intègre la c</a:t>
                      </a:r>
                      <a:r>
                        <a:rPr lang="fr-BE" dirty="0" err="1" smtClean="0">
                          <a:solidFill>
                            <a:schemeClr val="bg2"/>
                          </a:solidFill>
                        </a:rPr>
                        <a:t>ible</a:t>
                      </a:r>
                      <a:r>
                        <a:rPr lang="fr-BE" dirty="0" smtClean="0">
                          <a:solidFill>
                            <a:schemeClr val="bg2"/>
                          </a:solidFill>
                        </a:rPr>
                        <a:t> « e</a:t>
                      </a:r>
                      <a:r>
                        <a:rPr lang="fr-BE" baseline="0" dirty="0" smtClean="0">
                          <a:solidFill>
                            <a:schemeClr val="bg2"/>
                          </a:solidFill>
                        </a:rPr>
                        <a:t>nfants ».</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548252">
                <a:tc>
                  <a:txBody>
                    <a:bodyPr/>
                    <a:lstStyle/>
                    <a:p>
                      <a:pPr algn="l"/>
                      <a:r>
                        <a:rPr lang="fr-FR" dirty="0" smtClean="0">
                          <a:solidFill>
                            <a:schemeClr val="bg2"/>
                          </a:solidFill>
                        </a:rPr>
                        <a:t>est</a:t>
                      </a:r>
                      <a:r>
                        <a:rPr lang="fr-FR" baseline="0" dirty="0" smtClean="0">
                          <a:solidFill>
                            <a:schemeClr val="bg2"/>
                          </a:solidFill>
                        </a:rPr>
                        <a:t> d</a:t>
                      </a:r>
                      <a:r>
                        <a:rPr lang="fr-FR" dirty="0" smtClean="0">
                          <a:solidFill>
                            <a:schemeClr val="bg2"/>
                          </a:solidFill>
                        </a:rPr>
                        <a:t>istinguée entre effets à seuil et/ou sans seuil </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1026087980"/>
                  </a:ext>
                </a:extLst>
              </a:tr>
              <a:tr h="548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utilisée po</a:t>
                      </a:r>
                      <a:r>
                        <a:rPr lang="fr-FR" dirty="0" smtClean="0">
                          <a:solidFill>
                            <a:schemeClr val="bg2"/>
                          </a:solidFill>
                        </a:rPr>
                        <a:t>ur</a:t>
                      </a:r>
                      <a:r>
                        <a:rPr lang="fr-FR" baseline="0" dirty="0" smtClean="0">
                          <a:solidFill>
                            <a:schemeClr val="bg2"/>
                          </a:solidFill>
                        </a:rPr>
                        <a:t> </a:t>
                      </a:r>
                      <a:r>
                        <a:rPr lang="fr-FR" dirty="0" smtClean="0">
                          <a:solidFill>
                            <a:schemeClr val="bg2"/>
                          </a:solidFill>
                        </a:rPr>
                        <a:t>réaliser</a:t>
                      </a:r>
                      <a:r>
                        <a:rPr lang="fr-FR" baseline="0" dirty="0" smtClean="0">
                          <a:solidFill>
                            <a:schemeClr val="bg2"/>
                          </a:solidFill>
                        </a:rPr>
                        <a:t> </a:t>
                      </a:r>
                      <a:r>
                        <a:rPr lang="fr-FR" dirty="0" smtClean="0">
                          <a:solidFill>
                            <a:schemeClr val="bg2"/>
                          </a:solidFill>
                        </a:rPr>
                        <a:t>ER-SH selon</a:t>
                      </a:r>
                      <a:r>
                        <a:rPr lang="fr-FR" baseline="0" dirty="0" smtClean="0">
                          <a:solidFill>
                            <a:schemeClr val="bg2"/>
                          </a:solidFill>
                        </a:rPr>
                        <a:t> Décret sols</a:t>
                      </a:r>
                      <a:r>
                        <a:rPr lang="fr-FR" dirty="0" smtClean="0">
                          <a:solidFill>
                            <a:schemeClr val="bg2"/>
                          </a:solidFill>
                        </a:rPr>
                        <a:t>.</a:t>
                      </a:r>
                      <a:endParaRPr lang="fr-BE" dirty="0" smtClean="0">
                        <a:solidFill>
                          <a:schemeClr val="bg2"/>
                        </a:solidFill>
                      </a:endParaRPr>
                    </a:p>
                    <a:p>
                      <a:pPr algn="l"/>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pic>
        <p:nvPicPr>
          <p:cNvPr id="11" name="Image 10"/>
          <p:cNvPicPr>
            <a:picLocks noChangeAspect="1"/>
          </p:cNvPicPr>
          <p:nvPr/>
        </p:nvPicPr>
        <p:blipFill rotWithShape="1">
          <a:blip r:embed="rId2"/>
          <a:srcRect l="16361" t="22157" r="10610" b="29738"/>
          <a:stretch/>
        </p:blipFill>
        <p:spPr>
          <a:xfrm>
            <a:off x="5724127" y="5570693"/>
            <a:ext cx="817025" cy="358789"/>
          </a:xfrm>
          <a:prstGeom prst="rect">
            <a:avLst/>
          </a:prstGeom>
        </p:spPr>
      </p:pic>
      <p:pic>
        <p:nvPicPr>
          <p:cNvPr id="12" name="Image 11"/>
          <p:cNvPicPr>
            <a:picLocks noChangeAspect="1"/>
          </p:cNvPicPr>
          <p:nvPr/>
        </p:nvPicPr>
        <p:blipFill rotWithShape="1">
          <a:blip r:embed="rId2"/>
          <a:srcRect l="16361" t="22157" r="10610" b="29738"/>
          <a:stretch/>
        </p:blipFill>
        <p:spPr>
          <a:xfrm>
            <a:off x="7042925" y="5584589"/>
            <a:ext cx="817025" cy="358789"/>
          </a:xfrm>
          <a:prstGeom prst="rect">
            <a:avLst/>
          </a:prstGeom>
        </p:spPr>
      </p:pic>
      <p:pic>
        <p:nvPicPr>
          <p:cNvPr id="13" name="Image 12"/>
          <p:cNvPicPr>
            <a:picLocks noChangeAspect="1"/>
          </p:cNvPicPr>
          <p:nvPr/>
        </p:nvPicPr>
        <p:blipFill rotWithShape="1">
          <a:blip r:embed="rId2"/>
          <a:srcRect l="16361" t="22157" r="10610" b="29738"/>
          <a:stretch/>
        </p:blipFill>
        <p:spPr>
          <a:xfrm>
            <a:off x="5713730" y="3255965"/>
            <a:ext cx="817025" cy="358789"/>
          </a:xfrm>
          <a:prstGeom prst="rect">
            <a:avLst/>
          </a:prstGeom>
        </p:spPr>
      </p:pic>
      <p:pic>
        <p:nvPicPr>
          <p:cNvPr id="14" name="Image 13"/>
          <p:cNvPicPr>
            <a:picLocks noChangeAspect="1"/>
          </p:cNvPicPr>
          <p:nvPr/>
        </p:nvPicPr>
        <p:blipFill rotWithShape="1">
          <a:blip r:embed="rId2"/>
          <a:srcRect l="16361" t="22157" r="10610" b="29738"/>
          <a:stretch/>
        </p:blipFill>
        <p:spPr>
          <a:xfrm>
            <a:off x="7042925" y="3255965"/>
            <a:ext cx="817025" cy="358789"/>
          </a:xfrm>
          <a:prstGeom prst="rect">
            <a:avLst/>
          </a:prstGeom>
        </p:spPr>
      </p:pic>
      <p:pic>
        <p:nvPicPr>
          <p:cNvPr id="15" name="Image 14"/>
          <p:cNvPicPr>
            <a:picLocks noChangeAspect="1"/>
          </p:cNvPicPr>
          <p:nvPr/>
        </p:nvPicPr>
        <p:blipFill rotWithShape="1">
          <a:blip r:embed="rId2"/>
          <a:srcRect l="16361" t="22157" r="10610" b="29738"/>
          <a:stretch/>
        </p:blipFill>
        <p:spPr>
          <a:xfrm>
            <a:off x="5724128" y="3971929"/>
            <a:ext cx="817025" cy="358789"/>
          </a:xfrm>
          <a:prstGeom prst="rect">
            <a:avLst/>
          </a:prstGeom>
        </p:spPr>
      </p:pic>
      <p:pic>
        <p:nvPicPr>
          <p:cNvPr id="16" name="Image 15"/>
          <p:cNvPicPr>
            <a:picLocks noChangeAspect="1"/>
          </p:cNvPicPr>
          <p:nvPr/>
        </p:nvPicPr>
        <p:blipFill rotWithShape="1">
          <a:blip r:embed="rId2"/>
          <a:srcRect l="16361" t="22157" r="10610" b="29738"/>
          <a:stretch/>
        </p:blipFill>
        <p:spPr>
          <a:xfrm>
            <a:off x="7006755" y="3978742"/>
            <a:ext cx="817025" cy="358789"/>
          </a:xfrm>
          <a:prstGeom prst="rect">
            <a:avLst/>
          </a:prstGeom>
        </p:spPr>
      </p:pic>
      <p:pic>
        <p:nvPicPr>
          <p:cNvPr id="17" name="Image 16"/>
          <p:cNvPicPr>
            <a:picLocks noChangeAspect="1"/>
          </p:cNvPicPr>
          <p:nvPr/>
        </p:nvPicPr>
        <p:blipFill rotWithShape="1">
          <a:blip r:embed="rId2"/>
          <a:srcRect l="16361" t="22157" r="10610" b="29738"/>
          <a:stretch/>
        </p:blipFill>
        <p:spPr>
          <a:xfrm>
            <a:off x="5715013" y="4532762"/>
            <a:ext cx="817025" cy="358789"/>
          </a:xfrm>
          <a:prstGeom prst="rect">
            <a:avLst/>
          </a:prstGeom>
        </p:spPr>
      </p:pic>
      <p:pic>
        <p:nvPicPr>
          <p:cNvPr id="18" name="Image 17"/>
          <p:cNvPicPr>
            <a:picLocks noChangeAspect="1"/>
          </p:cNvPicPr>
          <p:nvPr/>
        </p:nvPicPr>
        <p:blipFill rotWithShape="1">
          <a:blip r:embed="rId2"/>
          <a:srcRect l="16361" t="22157" r="10610" b="29738"/>
          <a:stretch/>
        </p:blipFill>
        <p:spPr>
          <a:xfrm>
            <a:off x="7015715" y="4532761"/>
            <a:ext cx="817025" cy="358789"/>
          </a:xfrm>
          <a:prstGeom prst="rect">
            <a:avLst/>
          </a:prstGeom>
        </p:spPr>
      </p:pic>
      <p:pic>
        <p:nvPicPr>
          <p:cNvPr id="19" name="Image 18"/>
          <p:cNvPicPr>
            <a:picLocks noChangeAspect="1"/>
          </p:cNvPicPr>
          <p:nvPr/>
        </p:nvPicPr>
        <p:blipFill rotWithShape="1">
          <a:blip r:embed="rId2"/>
          <a:srcRect l="16361" t="22157" r="10610" b="29738"/>
          <a:stretch/>
        </p:blipFill>
        <p:spPr>
          <a:xfrm>
            <a:off x="5724128" y="5009860"/>
            <a:ext cx="817025" cy="358789"/>
          </a:xfrm>
          <a:prstGeom prst="rect">
            <a:avLst/>
          </a:prstGeom>
        </p:spPr>
      </p:pic>
      <p:pic>
        <p:nvPicPr>
          <p:cNvPr id="20" name="Image 19"/>
          <p:cNvPicPr>
            <a:picLocks noChangeAspect="1"/>
          </p:cNvPicPr>
          <p:nvPr/>
        </p:nvPicPr>
        <p:blipFill rotWithShape="1">
          <a:blip r:embed="rId2"/>
          <a:srcRect l="16361" t="22157" r="10610" b="29738"/>
          <a:stretch/>
        </p:blipFill>
        <p:spPr>
          <a:xfrm>
            <a:off x="7015715" y="5005524"/>
            <a:ext cx="817025" cy="358789"/>
          </a:xfrm>
          <a:prstGeom prst="rect">
            <a:avLst/>
          </a:prstGeom>
        </p:spPr>
      </p:pic>
      <p:pic>
        <p:nvPicPr>
          <p:cNvPr id="21" name="Image 20"/>
          <p:cNvPicPr>
            <a:picLocks noChangeAspect="1"/>
          </p:cNvPicPr>
          <p:nvPr/>
        </p:nvPicPr>
        <p:blipFill rotWithShape="1">
          <a:blip r:embed="rId2"/>
          <a:srcRect l="16361" t="22157" r="10610" b="29738"/>
          <a:stretch/>
        </p:blipFill>
        <p:spPr>
          <a:xfrm>
            <a:off x="5724127" y="2530013"/>
            <a:ext cx="817025" cy="358789"/>
          </a:xfrm>
          <a:prstGeom prst="rect">
            <a:avLst/>
          </a:prstGeom>
        </p:spPr>
      </p:pic>
      <p:pic>
        <p:nvPicPr>
          <p:cNvPr id="22" name="Image 21"/>
          <p:cNvPicPr>
            <a:picLocks noChangeAspect="1"/>
          </p:cNvPicPr>
          <p:nvPr/>
        </p:nvPicPr>
        <p:blipFill rotWithShape="1">
          <a:blip r:embed="rId2"/>
          <a:srcRect l="16361" t="22157" r="10610" b="29738"/>
          <a:stretch/>
        </p:blipFill>
        <p:spPr>
          <a:xfrm>
            <a:off x="7042925" y="2543909"/>
            <a:ext cx="817025" cy="358789"/>
          </a:xfrm>
          <a:prstGeom prst="rect">
            <a:avLst/>
          </a:prstGeom>
        </p:spPr>
      </p:pic>
      <p:sp>
        <p:nvSpPr>
          <p:cNvPr id="23" name="Titre 1"/>
          <p:cNvSpPr>
            <a:spLocks noGrp="1"/>
          </p:cNvSpPr>
          <p:nvPr>
            <p:ph type="title"/>
          </p:nvPr>
        </p:nvSpPr>
        <p:spPr>
          <a:xfrm>
            <a:off x="251520" y="277813"/>
            <a:ext cx="8640960" cy="1139825"/>
          </a:xfrm>
        </p:spPr>
        <p:txBody>
          <a:bodyPr/>
          <a:lstStyle/>
          <a:p>
            <a:r>
              <a:rPr lang="fr-BE" dirty="0" smtClean="0"/>
              <a:t>Question 5 : mesures d’air/VLEP-VTR</a:t>
            </a:r>
            <a:endParaRPr lang="fr-BE" dirty="0"/>
          </a:p>
        </p:txBody>
      </p:sp>
    </p:spTree>
    <p:extLst>
      <p:ext uri="{BB962C8B-B14F-4D97-AF65-F5344CB8AC3E}">
        <p14:creationId xmlns:p14="http://schemas.microsoft.com/office/powerpoint/2010/main" val="84604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7813"/>
            <a:ext cx="8640960" cy="1139825"/>
          </a:xfrm>
        </p:spPr>
        <p:txBody>
          <a:bodyPr/>
          <a:lstStyle/>
          <a:p>
            <a:r>
              <a:rPr lang="fr-BE" dirty="0" smtClean="0"/>
              <a:t>Question 5 : </a:t>
            </a:r>
            <a:r>
              <a:rPr lang="fr-BE" dirty="0"/>
              <a:t>réponse</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16</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8" name="Tableau 7"/>
          <p:cNvGraphicFramePr>
            <a:graphicFrameLocks noGrp="1"/>
          </p:cNvGraphicFramePr>
          <p:nvPr>
            <p:extLst>
              <p:ext uri="{D42A27DB-BD31-4B8C-83A1-F6EECF244321}">
                <p14:modId xmlns:p14="http://schemas.microsoft.com/office/powerpoint/2010/main" val="2936015693"/>
              </p:ext>
            </p:extLst>
          </p:nvPr>
        </p:nvGraphicFramePr>
        <p:xfrm>
          <a:off x="683568" y="1527430"/>
          <a:ext cx="7632847" cy="4611178"/>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1507880280"/>
                    </a:ext>
                  </a:extLst>
                </a:gridCol>
                <a:gridCol w="1080120">
                  <a:extLst>
                    <a:ext uri="{9D8B030D-6E8A-4147-A177-3AD203B41FA5}">
                      <a16:colId xmlns:a16="http://schemas.microsoft.com/office/drawing/2014/main" val="1012973335"/>
                    </a:ext>
                  </a:extLst>
                </a:gridCol>
                <a:gridCol w="1656183">
                  <a:extLst>
                    <a:ext uri="{9D8B030D-6E8A-4147-A177-3AD203B41FA5}">
                      <a16:colId xmlns:a16="http://schemas.microsoft.com/office/drawing/2014/main" val="1342749317"/>
                    </a:ext>
                  </a:extLst>
                </a:gridCol>
              </a:tblGrid>
              <a:tr h="925574">
                <a:tc>
                  <a:txBody>
                    <a:bodyPr/>
                    <a:lstStyle/>
                    <a:p>
                      <a:pPr algn="ctr"/>
                      <a:r>
                        <a:rPr lang="fr-FR" dirty="0" smtClean="0"/>
                        <a:t>VLEP : Valeurs Limites d'Exposition Professionnelles </a:t>
                      </a:r>
                    </a:p>
                    <a:p>
                      <a:pPr algn="ctr"/>
                      <a:r>
                        <a:rPr lang="fr-FR" dirty="0" smtClean="0"/>
                        <a:t>VTR : Valeur Toxicologique de Référence </a:t>
                      </a:r>
                      <a:endParaRPr lang="fr-BE" dirty="0"/>
                    </a:p>
                  </a:txBody>
                  <a:tcPr anchor="ctr"/>
                </a:tc>
                <a:tc>
                  <a:txBody>
                    <a:bodyPr/>
                    <a:lstStyle/>
                    <a:p>
                      <a:pPr algn="ctr"/>
                      <a:r>
                        <a:rPr lang="fr-FR" dirty="0" smtClean="0"/>
                        <a:t>VLEP</a:t>
                      </a:r>
                      <a:endParaRPr lang="fr-BE" dirty="0"/>
                    </a:p>
                  </a:txBody>
                  <a:tcPr anchor="ctr"/>
                </a:tc>
                <a:tc>
                  <a:txBody>
                    <a:bodyPr/>
                    <a:lstStyle/>
                    <a:p>
                      <a:pPr algn="ctr"/>
                      <a:r>
                        <a:rPr lang="fr-FR" dirty="0" smtClean="0"/>
                        <a:t>VTR</a:t>
                      </a:r>
                      <a:endParaRPr lang="fr-BE" dirty="0"/>
                    </a:p>
                  </a:txBody>
                  <a:tcPr anchor="ctr"/>
                </a:tc>
                <a:extLst>
                  <a:ext uri="{0D108BD9-81ED-4DB2-BD59-A6C34878D82A}">
                    <a16:rowId xmlns:a16="http://schemas.microsoft.com/office/drawing/2014/main" val="3252442799"/>
                  </a:ext>
                </a:extLst>
              </a:tr>
              <a:tr h="479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est établie pour une e</a:t>
                      </a:r>
                      <a:r>
                        <a:rPr lang="fr-FR" dirty="0" smtClean="0">
                          <a:solidFill>
                            <a:schemeClr val="bg2"/>
                          </a:solidFill>
                        </a:rPr>
                        <a:t>xposition chronique discontinue (8h par jour).</a:t>
                      </a:r>
                      <a:endParaRPr lang="fr-BE" dirty="0">
                        <a:solidFill>
                          <a:schemeClr val="bg2"/>
                        </a:solidFill>
                      </a:endParaRPr>
                    </a:p>
                  </a:txBody>
                  <a:tcPr anchor="ctr"/>
                </a:tc>
                <a:tc>
                  <a:txBody>
                    <a:bodyPr/>
                    <a:lstStyle/>
                    <a:p>
                      <a:pPr algn="r"/>
                      <a:endParaRPr lang="fr-BE"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919518965"/>
                  </a:ext>
                </a:extLst>
              </a:tr>
              <a:tr h="777072">
                <a:tc>
                  <a:txBody>
                    <a:bodyPr/>
                    <a:lstStyle/>
                    <a:p>
                      <a:pPr algn="l"/>
                      <a:r>
                        <a:rPr lang="fr-BE" dirty="0" smtClean="0">
                          <a:solidFill>
                            <a:schemeClr val="bg2"/>
                          </a:solidFill>
                        </a:rPr>
                        <a:t>tient</a:t>
                      </a:r>
                      <a:r>
                        <a:rPr lang="fr-BE" baseline="0" dirty="0" smtClean="0">
                          <a:solidFill>
                            <a:schemeClr val="bg2"/>
                          </a:solidFill>
                        </a:rPr>
                        <a:t> compte des voies d’exposition orale et cutanée</a:t>
                      </a:r>
                      <a:endParaRPr lang="fr-BE" dirty="0">
                        <a:solidFill>
                          <a:schemeClr val="bg2"/>
                        </a:solidFill>
                      </a:endParaRPr>
                    </a:p>
                  </a:txBody>
                  <a:tcPr anchor="ctr"/>
                </a:tc>
                <a:tc>
                  <a:txBody>
                    <a:bodyPr/>
                    <a:lstStyle/>
                    <a:p>
                      <a:pPr algn="r"/>
                      <a:endParaRPr lang="fr-BE"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727166609"/>
                  </a:ext>
                </a:extLst>
              </a:tr>
              <a:tr h="216024">
                <a:tc>
                  <a:txBody>
                    <a:bodyPr/>
                    <a:lstStyle/>
                    <a:p>
                      <a:pPr algn="l"/>
                      <a:r>
                        <a:rPr lang="fr-FR" baseline="0" dirty="0" smtClean="0">
                          <a:solidFill>
                            <a:schemeClr val="bg2"/>
                          </a:solidFill>
                        </a:rPr>
                        <a:t>intègre la c</a:t>
                      </a:r>
                      <a:r>
                        <a:rPr lang="fr-BE" dirty="0" err="1" smtClean="0">
                          <a:solidFill>
                            <a:schemeClr val="bg2"/>
                          </a:solidFill>
                        </a:rPr>
                        <a:t>ible</a:t>
                      </a:r>
                      <a:r>
                        <a:rPr lang="fr-BE" dirty="0" smtClean="0">
                          <a:solidFill>
                            <a:schemeClr val="bg2"/>
                          </a:solidFill>
                        </a:rPr>
                        <a:t> « travailleurs</a:t>
                      </a:r>
                      <a:r>
                        <a:rPr lang="fr-BE" baseline="0" dirty="0" smtClean="0">
                          <a:solidFill>
                            <a:schemeClr val="bg2"/>
                          </a:solidFill>
                        </a:rPr>
                        <a:t> ».</a:t>
                      </a:r>
                      <a:endParaRPr lang="fr-BE" dirty="0">
                        <a:solidFill>
                          <a:schemeClr val="bg2"/>
                        </a:solidFill>
                      </a:endParaRPr>
                    </a:p>
                  </a:txBody>
                  <a:tcPr anchor="ctr"/>
                </a:tc>
                <a:tc>
                  <a:txBody>
                    <a:bodyPr/>
                    <a:lstStyle/>
                    <a:p>
                      <a:pPr algn="r"/>
                      <a:endParaRPr lang="fr-BE"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p>
                      <a:pPr algn="r"/>
                      <a:endParaRPr lang="fr-BE" dirty="0"/>
                    </a:p>
                  </a:txBody>
                  <a:tcPr anchor="ctr"/>
                </a:tc>
                <a:extLst>
                  <a:ext uri="{0D108BD9-81ED-4DB2-BD59-A6C34878D82A}">
                    <a16:rowId xmlns:a16="http://schemas.microsoft.com/office/drawing/2014/main" val="2658300460"/>
                  </a:ext>
                </a:extLst>
              </a:tr>
              <a:tr h="44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intègre la c</a:t>
                      </a:r>
                      <a:r>
                        <a:rPr lang="fr-BE" dirty="0" err="1" smtClean="0">
                          <a:solidFill>
                            <a:schemeClr val="bg2"/>
                          </a:solidFill>
                        </a:rPr>
                        <a:t>ible</a:t>
                      </a:r>
                      <a:r>
                        <a:rPr lang="fr-BE" dirty="0" smtClean="0">
                          <a:solidFill>
                            <a:schemeClr val="bg2"/>
                          </a:solidFill>
                        </a:rPr>
                        <a:t> « e</a:t>
                      </a:r>
                      <a:r>
                        <a:rPr lang="fr-BE" baseline="0" dirty="0" smtClean="0">
                          <a:solidFill>
                            <a:schemeClr val="bg2"/>
                          </a:solidFill>
                        </a:rPr>
                        <a:t>nfants ».</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548252">
                <a:tc>
                  <a:txBody>
                    <a:bodyPr/>
                    <a:lstStyle/>
                    <a:p>
                      <a:pPr algn="l"/>
                      <a:r>
                        <a:rPr lang="fr-FR" dirty="0" smtClean="0">
                          <a:solidFill>
                            <a:schemeClr val="bg2"/>
                          </a:solidFill>
                        </a:rPr>
                        <a:t>distinction</a:t>
                      </a:r>
                      <a:r>
                        <a:rPr lang="fr-FR" baseline="0" dirty="0" smtClean="0">
                          <a:solidFill>
                            <a:schemeClr val="bg2"/>
                          </a:solidFill>
                        </a:rPr>
                        <a:t> </a:t>
                      </a:r>
                      <a:r>
                        <a:rPr lang="fr-FR" dirty="0" smtClean="0">
                          <a:solidFill>
                            <a:schemeClr val="bg2"/>
                          </a:solidFill>
                        </a:rPr>
                        <a:t>entre effets à seuil et/ou sans seuil </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1026087980"/>
                  </a:ext>
                </a:extLst>
              </a:tr>
              <a:tr h="548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utilisée po</a:t>
                      </a:r>
                      <a:r>
                        <a:rPr lang="fr-FR" dirty="0" smtClean="0">
                          <a:solidFill>
                            <a:schemeClr val="bg2"/>
                          </a:solidFill>
                        </a:rPr>
                        <a:t>ur</a:t>
                      </a:r>
                      <a:r>
                        <a:rPr lang="fr-FR" baseline="0" dirty="0" smtClean="0">
                          <a:solidFill>
                            <a:schemeClr val="bg2"/>
                          </a:solidFill>
                        </a:rPr>
                        <a:t> </a:t>
                      </a:r>
                      <a:r>
                        <a:rPr lang="fr-FR" dirty="0" smtClean="0">
                          <a:solidFill>
                            <a:schemeClr val="bg2"/>
                          </a:solidFill>
                        </a:rPr>
                        <a:t>réaliser</a:t>
                      </a:r>
                      <a:r>
                        <a:rPr lang="fr-FR" baseline="0" dirty="0" smtClean="0">
                          <a:solidFill>
                            <a:schemeClr val="bg2"/>
                          </a:solidFill>
                        </a:rPr>
                        <a:t> </a:t>
                      </a:r>
                      <a:r>
                        <a:rPr lang="fr-FR" dirty="0" smtClean="0">
                          <a:solidFill>
                            <a:schemeClr val="bg2"/>
                          </a:solidFill>
                        </a:rPr>
                        <a:t>ER-SH selon</a:t>
                      </a:r>
                      <a:r>
                        <a:rPr lang="fr-FR" baseline="0" dirty="0" smtClean="0">
                          <a:solidFill>
                            <a:schemeClr val="bg2"/>
                          </a:solidFill>
                        </a:rPr>
                        <a:t> Décret sols</a:t>
                      </a:r>
                      <a:r>
                        <a:rPr lang="fr-FR" dirty="0" smtClean="0">
                          <a:solidFill>
                            <a:schemeClr val="bg2"/>
                          </a:solidFill>
                        </a:rPr>
                        <a:t>.</a:t>
                      </a:r>
                      <a:endParaRPr lang="fr-BE" dirty="0" smtClean="0">
                        <a:solidFill>
                          <a:schemeClr val="bg2"/>
                        </a:solidFill>
                      </a:endParaRPr>
                    </a:p>
                    <a:p>
                      <a:pPr algn="l"/>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pic>
        <p:nvPicPr>
          <p:cNvPr id="11" name="Image 10"/>
          <p:cNvPicPr>
            <a:picLocks noChangeAspect="1"/>
          </p:cNvPicPr>
          <p:nvPr/>
        </p:nvPicPr>
        <p:blipFill rotWithShape="1">
          <a:blip r:embed="rId2"/>
          <a:srcRect l="16361" t="22157" r="10610" b="29738"/>
          <a:stretch/>
        </p:blipFill>
        <p:spPr>
          <a:xfrm>
            <a:off x="5724127" y="5570693"/>
            <a:ext cx="817025" cy="358789"/>
          </a:xfrm>
          <a:prstGeom prst="rect">
            <a:avLst/>
          </a:prstGeom>
        </p:spPr>
      </p:pic>
      <p:pic>
        <p:nvPicPr>
          <p:cNvPr id="12" name="Image 11"/>
          <p:cNvPicPr>
            <a:picLocks noChangeAspect="1"/>
          </p:cNvPicPr>
          <p:nvPr/>
        </p:nvPicPr>
        <p:blipFill rotWithShape="1">
          <a:blip r:embed="rId2"/>
          <a:srcRect l="16361" t="22157" r="10610" b="29738"/>
          <a:stretch/>
        </p:blipFill>
        <p:spPr>
          <a:xfrm>
            <a:off x="7042925" y="5584589"/>
            <a:ext cx="817025" cy="358789"/>
          </a:xfrm>
          <a:prstGeom prst="rect">
            <a:avLst/>
          </a:prstGeom>
        </p:spPr>
      </p:pic>
      <p:pic>
        <p:nvPicPr>
          <p:cNvPr id="13" name="Image 12"/>
          <p:cNvPicPr>
            <a:picLocks noChangeAspect="1"/>
          </p:cNvPicPr>
          <p:nvPr/>
        </p:nvPicPr>
        <p:blipFill rotWithShape="1">
          <a:blip r:embed="rId2"/>
          <a:srcRect l="16361" t="22157" r="10610" b="29738"/>
          <a:stretch/>
        </p:blipFill>
        <p:spPr>
          <a:xfrm>
            <a:off x="5713730" y="3255965"/>
            <a:ext cx="817025" cy="358789"/>
          </a:xfrm>
          <a:prstGeom prst="rect">
            <a:avLst/>
          </a:prstGeom>
        </p:spPr>
      </p:pic>
      <p:pic>
        <p:nvPicPr>
          <p:cNvPr id="14" name="Image 13"/>
          <p:cNvPicPr>
            <a:picLocks noChangeAspect="1"/>
          </p:cNvPicPr>
          <p:nvPr/>
        </p:nvPicPr>
        <p:blipFill rotWithShape="1">
          <a:blip r:embed="rId2"/>
          <a:srcRect l="16361" t="22157" r="10610" b="29738"/>
          <a:stretch/>
        </p:blipFill>
        <p:spPr>
          <a:xfrm>
            <a:off x="7042925" y="3255965"/>
            <a:ext cx="817025" cy="358789"/>
          </a:xfrm>
          <a:prstGeom prst="rect">
            <a:avLst/>
          </a:prstGeom>
        </p:spPr>
      </p:pic>
      <p:pic>
        <p:nvPicPr>
          <p:cNvPr id="15" name="Image 14"/>
          <p:cNvPicPr>
            <a:picLocks noChangeAspect="1"/>
          </p:cNvPicPr>
          <p:nvPr/>
        </p:nvPicPr>
        <p:blipFill rotWithShape="1">
          <a:blip r:embed="rId2"/>
          <a:srcRect l="16361" t="22157" r="10610" b="29738"/>
          <a:stretch/>
        </p:blipFill>
        <p:spPr>
          <a:xfrm>
            <a:off x="5724128" y="3971929"/>
            <a:ext cx="817025" cy="358789"/>
          </a:xfrm>
          <a:prstGeom prst="rect">
            <a:avLst/>
          </a:prstGeom>
        </p:spPr>
      </p:pic>
      <p:pic>
        <p:nvPicPr>
          <p:cNvPr id="16" name="Image 15"/>
          <p:cNvPicPr>
            <a:picLocks noChangeAspect="1"/>
          </p:cNvPicPr>
          <p:nvPr/>
        </p:nvPicPr>
        <p:blipFill rotWithShape="1">
          <a:blip r:embed="rId2"/>
          <a:srcRect l="16361" t="22157" r="10610" b="29738"/>
          <a:stretch/>
        </p:blipFill>
        <p:spPr>
          <a:xfrm>
            <a:off x="7006755" y="3978742"/>
            <a:ext cx="817025" cy="358789"/>
          </a:xfrm>
          <a:prstGeom prst="rect">
            <a:avLst/>
          </a:prstGeom>
        </p:spPr>
      </p:pic>
      <p:pic>
        <p:nvPicPr>
          <p:cNvPr id="17" name="Image 16"/>
          <p:cNvPicPr>
            <a:picLocks noChangeAspect="1"/>
          </p:cNvPicPr>
          <p:nvPr/>
        </p:nvPicPr>
        <p:blipFill rotWithShape="1">
          <a:blip r:embed="rId2"/>
          <a:srcRect l="16361" t="22157" r="10610" b="29738"/>
          <a:stretch/>
        </p:blipFill>
        <p:spPr>
          <a:xfrm>
            <a:off x="5715013" y="4532762"/>
            <a:ext cx="817025" cy="358789"/>
          </a:xfrm>
          <a:prstGeom prst="rect">
            <a:avLst/>
          </a:prstGeom>
        </p:spPr>
      </p:pic>
      <p:pic>
        <p:nvPicPr>
          <p:cNvPr id="18" name="Image 17"/>
          <p:cNvPicPr>
            <a:picLocks noChangeAspect="1"/>
          </p:cNvPicPr>
          <p:nvPr/>
        </p:nvPicPr>
        <p:blipFill rotWithShape="1">
          <a:blip r:embed="rId2"/>
          <a:srcRect l="16361" t="22157" r="10610" b="29738"/>
          <a:stretch/>
        </p:blipFill>
        <p:spPr>
          <a:xfrm>
            <a:off x="7015715" y="4532761"/>
            <a:ext cx="817025" cy="358789"/>
          </a:xfrm>
          <a:prstGeom prst="rect">
            <a:avLst/>
          </a:prstGeom>
        </p:spPr>
      </p:pic>
      <p:pic>
        <p:nvPicPr>
          <p:cNvPr id="19" name="Image 18"/>
          <p:cNvPicPr>
            <a:picLocks noChangeAspect="1"/>
          </p:cNvPicPr>
          <p:nvPr/>
        </p:nvPicPr>
        <p:blipFill rotWithShape="1">
          <a:blip r:embed="rId2"/>
          <a:srcRect l="16361" t="22157" r="10610" b="29738"/>
          <a:stretch/>
        </p:blipFill>
        <p:spPr>
          <a:xfrm>
            <a:off x="5724128" y="5009860"/>
            <a:ext cx="817025" cy="358789"/>
          </a:xfrm>
          <a:prstGeom prst="rect">
            <a:avLst/>
          </a:prstGeom>
        </p:spPr>
      </p:pic>
      <p:pic>
        <p:nvPicPr>
          <p:cNvPr id="20" name="Image 19"/>
          <p:cNvPicPr>
            <a:picLocks noChangeAspect="1"/>
          </p:cNvPicPr>
          <p:nvPr/>
        </p:nvPicPr>
        <p:blipFill rotWithShape="1">
          <a:blip r:embed="rId2"/>
          <a:srcRect l="16361" t="22157" r="10610" b="29738"/>
          <a:stretch/>
        </p:blipFill>
        <p:spPr>
          <a:xfrm>
            <a:off x="7015715" y="5005524"/>
            <a:ext cx="817025" cy="358789"/>
          </a:xfrm>
          <a:prstGeom prst="rect">
            <a:avLst/>
          </a:prstGeom>
        </p:spPr>
      </p:pic>
      <p:pic>
        <p:nvPicPr>
          <p:cNvPr id="21" name="Image 20"/>
          <p:cNvPicPr>
            <a:picLocks noChangeAspect="1"/>
          </p:cNvPicPr>
          <p:nvPr/>
        </p:nvPicPr>
        <p:blipFill rotWithShape="1">
          <a:blip r:embed="rId2"/>
          <a:srcRect l="16361" t="22157" r="10610" b="29738"/>
          <a:stretch/>
        </p:blipFill>
        <p:spPr>
          <a:xfrm>
            <a:off x="5724127" y="2530013"/>
            <a:ext cx="817025" cy="358789"/>
          </a:xfrm>
          <a:prstGeom prst="rect">
            <a:avLst/>
          </a:prstGeom>
        </p:spPr>
      </p:pic>
      <p:pic>
        <p:nvPicPr>
          <p:cNvPr id="22" name="Image 21"/>
          <p:cNvPicPr>
            <a:picLocks noChangeAspect="1"/>
          </p:cNvPicPr>
          <p:nvPr/>
        </p:nvPicPr>
        <p:blipFill rotWithShape="1">
          <a:blip r:embed="rId2"/>
          <a:srcRect l="16361" t="22157" r="10610" b="29738"/>
          <a:stretch/>
        </p:blipFill>
        <p:spPr>
          <a:xfrm>
            <a:off x="7042925" y="2543909"/>
            <a:ext cx="817025" cy="358789"/>
          </a:xfrm>
          <a:prstGeom prst="rect">
            <a:avLst/>
          </a:prstGeom>
        </p:spPr>
      </p:pic>
      <p:sp>
        <p:nvSpPr>
          <p:cNvPr id="23" name="Ellipse 22"/>
          <p:cNvSpPr/>
          <p:nvPr/>
        </p:nvSpPr>
        <p:spPr>
          <a:xfrm>
            <a:off x="5533796" y="2515087"/>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p:cNvSpPr/>
          <p:nvPr/>
        </p:nvSpPr>
        <p:spPr>
          <a:xfrm>
            <a:off x="7308304" y="2543909"/>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p:cNvSpPr/>
          <p:nvPr/>
        </p:nvSpPr>
        <p:spPr>
          <a:xfrm>
            <a:off x="6867627" y="3256755"/>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a:off x="6017682" y="3254527"/>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Ellipse 26"/>
          <p:cNvSpPr/>
          <p:nvPr/>
        </p:nvSpPr>
        <p:spPr>
          <a:xfrm>
            <a:off x="6852594" y="3974904"/>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a:off x="5533796" y="3978742"/>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Ellipse 28"/>
          <p:cNvSpPr/>
          <p:nvPr/>
        </p:nvSpPr>
        <p:spPr>
          <a:xfrm>
            <a:off x="6017681" y="4534274"/>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p:cNvSpPr/>
          <p:nvPr/>
        </p:nvSpPr>
        <p:spPr>
          <a:xfrm>
            <a:off x="6866231" y="4534274"/>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llipse 30"/>
          <p:cNvSpPr/>
          <p:nvPr/>
        </p:nvSpPr>
        <p:spPr>
          <a:xfrm>
            <a:off x="6852593" y="5001342"/>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Ellipse 31"/>
          <p:cNvSpPr/>
          <p:nvPr/>
        </p:nvSpPr>
        <p:spPr>
          <a:xfrm>
            <a:off x="6017680" y="5019533"/>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Ellipse 32"/>
          <p:cNvSpPr/>
          <p:nvPr/>
        </p:nvSpPr>
        <p:spPr>
          <a:xfrm>
            <a:off x="5961742" y="5594214"/>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Ellipse 33"/>
          <p:cNvSpPr/>
          <p:nvPr/>
        </p:nvSpPr>
        <p:spPr>
          <a:xfrm>
            <a:off x="6852593" y="5594214"/>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8704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7813"/>
            <a:ext cx="8640960" cy="1139825"/>
          </a:xfrm>
        </p:spPr>
        <p:txBody>
          <a:bodyPr/>
          <a:lstStyle/>
          <a:p>
            <a:r>
              <a:rPr lang="fr-BE" dirty="0" smtClean="0"/>
              <a:t>Question 5 : </a:t>
            </a:r>
            <a:r>
              <a:rPr lang="fr-BE" dirty="0"/>
              <a:t>réponse</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17</a:t>
            </a:fld>
            <a:endParaRPr lang="fr-FR" altLang="fr-FR"/>
          </a:p>
        </p:txBody>
      </p:sp>
      <p:sp>
        <p:nvSpPr>
          <p:cNvPr id="35" name="ZoneTexte 34"/>
          <p:cNvSpPr txBox="1"/>
          <p:nvPr/>
        </p:nvSpPr>
        <p:spPr>
          <a:xfrm>
            <a:off x="467544" y="1556792"/>
            <a:ext cx="7128792" cy="5262979"/>
          </a:xfrm>
          <a:prstGeom prst="rect">
            <a:avLst/>
          </a:prstGeom>
          <a:noFill/>
          <a:ln w="19050">
            <a:solidFill>
              <a:schemeClr val="accent1"/>
            </a:solidFill>
          </a:ln>
        </p:spPr>
        <p:txBody>
          <a:bodyPr wrap="square" rtlCol="0">
            <a:spAutoFit/>
          </a:bodyPr>
          <a:lstStyle/>
          <a:p>
            <a:r>
              <a:rPr lang="fr-FR" sz="2400" dirty="0">
                <a:solidFill>
                  <a:schemeClr val="bg2"/>
                </a:solidFill>
              </a:rPr>
              <a:t> </a:t>
            </a:r>
            <a:r>
              <a:rPr lang="fr-FR" sz="2400" dirty="0" smtClean="0">
                <a:solidFill>
                  <a:schemeClr val="bg2"/>
                </a:solidFill>
              </a:rPr>
              <a:t>VLEP : Compromis </a:t>
            </a:r>
            <a:r>
              <a:rPr lang="fr-FR" sz="2400" dirty="0">
                <a:solidFill>
                  <a:schemeClr val="bg2"/>
                </a:solidFill>
              </a:rPr>
              <a:t>entre protection de la santé des travailleurs et intérêts économiques des employeurs</a:t>
            </a:r>
          </a:p>
          <a:p>
            <a:r>
              <a:rPr lang="fr-FR" sz="2400" dirty="0">
                <a:solidFill>
                  <a:schemeClr val="bg2"/>
                </a:solidFill>
              </a:rPr>
              <a:t>Certaines sont </a:t>
            </a:r>
            <a:r>
              <a:rPr lang="fr-FR" sz="2400" dirty="0" smtClean="0">
                <a:solidFill>
                  <a:schemeClr val="bg2"/>
                </a:solidFill>
              </a:rPr>
              <a:t>contraignantes. Objectif </a:t>
            </a:r>
            <a:r>
              <a:rPr lang="fr-FR" sz="2400" dirty="0">
                <a:solidFill>
                  <a:schemeClr val="bg2"/>
                </a:solidFill>
              </a:rPr>
              <a:t>minimal de </a:t>
            </a:r>
            <a:r>
              <a:rPr lang="fr-FR" sz="2400" dirty="0" smtClean="0">
                <a:solidFill>
                  <a:schemeClr val="bg2"/>
                </a:solidFill>
              </a:rPr>
              <a:t>prévention.</a:t>
            </a:r>
          </a:p>
          <a:p>
            <a:endParaRPr lang="fr-FR" sz="2400" dirty="0">
              <a:solidFill>
                <a:schemeClr val="bg2"/>
              </a:solidFill>
            </a:endParaRPr>
          </a:p>
          <a:p>
            <a:r>
              <a:rPr lang="fr-FR" sz="2400" dirty="0" smtClean="0">
                <a:solidFill>
                  <a:schemeClr val="bg2"/>
                </a:solidFill>
              </a:rPr>
              <a:t>VTR : valeurs toxicologiques établies par organismes internationaux.</a:t>
            </a:r>
          </a:p>
          <a:p>
            <a:r>
              <a:rPr lang="fr-FR" sz="2400" dirty="0">
                <a:solidFill>
                  <a:schemeClr val="bg2"/>
                </a:solidFill>
              </a:rPr>
              <a:t>VLEP tient compte de facteurs </a:t>
            </a:r>
            <a:r>
              <a:rPr lang="fr-FR" sz="2400" dirty="0" smtClean="0">
                <a:solidFill>
                  <a:schemeClr val="bg2"/>
                </a:solidFill>
              </a:rPr>
              <a:t>socio-économiques et de la </a:t>
            </a:r>
            <a:r>
              <a:rPr lang="fr-FR" sz="2400" dirty="0">
                <a:solidFill>
                  <a:schemeClr val="bg2"/>
                </a:solidFill>
              </a:rPr>
              <a:t>faisabilité </a:t>
            </a:r>
            <a:r>
              <a:rPr lang="fr-FR" sz="2400" dirty="0" smtClean="0">
                <a:solidFill>
                  <a:schemeClr val="bg2"/>
                </a:solidFill>
              </a:rPr>
              <a:t>technique.</a:t>
            </a:r>
            <a:endParaRPr lang="fr-FR" sz="2400" dirty="0">
              <a:solidFill>
                <a:schemeClr val="bg2"/>
              </a:solidFill>
            </a:endParaRPr>
          </a:p>
          <a:p>
            <a:endParaRPr lang="fr-FR" sz="2400" dirty="0">
              <a:solidFill>
                <a:schemeClr val="bg2"/>
              </a:solidFill>
            </a:endParaRPr>
          </a:p>
          <a:p>
            <a:r>
              <a:rPr lang="fr-FR" sz="2400" dirty="0">
                <a:solidFill>
                  <a:schemeClr val="bg2"/>
                </a:solidFill>
              </a:rPr>
              <a:t>Les VLEP ne peuvent pas être utilisées dans les ERS (DS) à la place des VTR</a:t>
            </a:r>
            <a:r>
              <a:rPr lang="fr-FR" sz="2400" dirty="0" smtClean="0">
                <a:solidFill>
                  <a:schemeClr val="bg2"/>
                </a:solidFill>
              </a:rPr>
              <a:t>!</a:t>
            </a:r>
            <a:endParaRPr lang="fr-FR" sz="2400" dirty="0">
              <a:solidFill>
                <a:schemeClr val="bg2"/>
              </a:solidFill>
            </a:endParaRPr>
          </a:p>
          <a:p>
            <a:r>
              <a:rPr lang="fr-FR" sz="2400" dirty="0">
                <a:solidFill>
                  <a:schemeClr val="bg2"/>
                </a:solidFill>
              </a:rPr>
              <a:t>VTR </a:t>
            </a:r>
            <a:r>
              <a:rPr lang="fr-FR" sz="2400" dirty="0" smtClean="0">
                <a:solidFill>
                  <a:schemeClr val="bg2"/>
                </a:solidFill>
              </a:rPr>
              <a:t>: utilisée en RW pour le Décret sols</a:t>
            </a:r>
            <a:endParaRPr lang="fr-FR" sz="2400" dirty="0">
              <a:solidFill>
                <a:schemeClr val="bg2"/>
              </a:solidFill>
            </a:endParaRPr>
          </a:p>
          <a:p>
            <a:r>
              <a:rPr lang="fr-FR" sz="2400" dirty="0">
                <a:solidFill>
                  <a:schemeClr val="bg2"/>
                </a:solidFill>
              </a:rPr>
              <a:t>VLEP: Législation du Bien-être au </a:t>
            </a:r>
            <a:r>
              <a:rPr lang="fr-FR" sz="2400" dirty="0" smtClean="0">
                <a:solidFill>
                  <a:schemeClr val="bg2"/>
                </a:solidFill>
              </a:rPr>
              <a:t>travail </a:t>
            </a:r>
            <a:endParaRPr lang="fr-FR" sz="2400" dirty="0">
              <a:solidFill>
                <a:schemeClr val="bg2"/>
              </a:solidFill>
            </a:endParaRP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5613" r="8369"/>
          <a:stretch/>
        </p:blipFill>
        <p:spPr>
          <a:xfrm>
            <a:off x="7740352" y="1628800"/>
            <a:ext cx="919081" cy="1209031"/>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t="9137"/>
          <a:stretch/>
        </p:blipFill>
        <p:spPr>
          <a:xfrm>
            <a:off x="7596336" y="3068960"/>
            <a:ext cx="1371600" cy="985945"/>
          </a:xfrm>
          <a:prstGeom prst="rect">
            <a:avLst/>
          </a:prstGeom>
        </p:spPr>
      </p:pic>
    </p:spTree>
    <p:extLst>
      <p:ext uri="{BB962C8B-B14F-4D97-AF65-F5344CB8AC3E}">
        <p14:creationId xmlns:p14="http://schemas.microsoft.com/office/powerpoint/2010/main" val="2017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6 : mesures d’air</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18</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10" name="Tableau 9"/>
          <p:cNvGraphicFramePr>
            <a:graphicFrameLocks noGrp="1"/>
          </p:cNvGraphicFramePr>
          <p:nvPr>
            <p:extLst>
              <p:ext uri="{D42A27DB-BD31-4B8C-83A1-F6EECF244321}">
                <p14:modId xmlns:p14="http://schemas.microsoft.com/office/powerpoint/2010/main" val="2738897870"/>
              </p:ext>
            </p:extLst>
          </p:nvPr>
        </p:nvGraphicFramePr>
        <p:xfrm>
          <a:off x="755576" y="1488633"/>
          <a:ext cx="7776864" cy="4771072"/>
        </p:xfrm>
        <a:graphic>
          <a:graphicData uri="http://schemas.openxmlformats.org/drawingml/2006/table">
            <a:tbl>
              <a:tblPr firstRow="1" bandRow="1">
                <a:tableStyleId>{5C22544A-7EE6-4342-B048-85BDC9FD1C3A}</a:tableStyleId>
              </a:tblPr>
              <a:tblGrid>
                <a:gridCol w="4988932">
                  <a:extLst>
                    <a:ext uri="{9D8B030D-6E8A-4147-A177-3AD203B41FA5}">
                      <a16:colId xmlns:a16="http://schemas.microsoft.com/office/drawing/2014/main" val="1507880280"/>
                    </a:ext>
                  </a:extLst>
                </a:gridCol>
                <a:gridCol w="2787932">
                  <a:extLst>
                    <a:ext uri="{9D8B030D-6E8A-4147-A177-3AD203B41FA5}">
                      <a16:colId xmlns:a16="http://schemas.microsoft.com/office/drawing/2014/main" val="1012973335"/>
                    </a:ext>
                  </a:extLst>
                </a:gridCol>
              </a:tblGrid>
              <a:tr h="788239">
                <a:tc gridSpan="2">
                  <a:txBody>
                    <a:bodyPr/>
                    <a:lstStyle/>
                    <a:p>
                      <a:pPr algn="ctr"/>
                      <a:r>
                        <a:rPr lang="fr-BE" dirty="0" smtClean="0"/>
                        <a:t>Pour</a:t>
                      </a:r>
                      <a:r>
                        <a:rPr lang="fr-BE" baseline="0" dirty="0" smtClean="0"/>
                        <a:t> un échantillonnage (en mode actif ou passif ou les deux), on peut énoncer qu’il s’agit d’une mesure</a:t>
                      </a:r>
                      <a:endParaRPr lang="fr-BE"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a:p>
                  </a:txBody>
                  <a:tcPr anchor="ctr"/>
                </a:tc>
                <a:extLst>
                  <a:ext uri="{0D108BD9-81ED-4DB2-BD59-A6C34878D82A}">
                    <a16:rowId xmlns:a16="http://schemas.microsoft.com/office/drawing/2014/main" val="3252442799"/>
                  </a:ext>
                </a:extLst>
              </a:tr>
              <a:tr h="479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qualifiée de quantitative</a:t>
                      </a:r>
                      <a:endParaRPr lang="fr-BE" dirty="0" smtClean="0">
                        <a:solidFill>
                          <a:schemeClr val="bg2"/>
                        </a:solidFill>
                      </a:endParaRPr>
                    </a:p>
                  </a:txBody>
                  <a:tcPr anchor="ctr"/>
                </a:tc>
                <a:tc>
                  <a:txBody>
                    <a:bodyPr/>
                    <a:lstStyle/>
                    <a:p>
                      <a:pPr algn="r"/>
                      <a:r>
                        <a:rPr lang="fr-BE" dirty="0" smtClean="0"/>
                        <a:t>Actif/passif</a:t>
                      </a:r>
                      <a:r>
                        <a:rPr lang="fr-BE" baseline="0" dirty="0" smtClean="0"/>
                        <a:t> ou les deux?</a:t>
                      </a:r>
                      <a:endParaRPr lang="fr-BE" dirty="0"/>
                    </a:p>
                  </a:txBody>
                  <a:tcPr anchor="ctr"/>
                </a:tc>
                <a:extLst>
                  <a:ext uri="{0D108BD9-81ED-4DB2-BD59-A6C34878D82A}">
                    <a16:rowId xmlns:a16="http://schemas.microsoft.com/office/drawing/2014/main" val="3919518965"/>
                  </a:ext>
                </a:extLst>
              </a:tr>
              <a:tr h="777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qualifiée de semi-quantitative (voire qualitative)</a:t>
                      </a:r>
                      <a:endParaRPr lang="fr-BE" dirty="0" smtClean="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p>
                      <a:pPr algn="r"/>
                      <a:endParaRPr lang="fr-BE" dirty="0"/>
                    </a:p>
                  </a:txBody>
                  <a:tcPr anchor="ctr"/>
                </a:tc>
                <a:extLst>
                  <a:ext uri="{0D108BD9-81ED-4DB2-BD59-A6C34878D82A}">
                    <a16:rowId xmlns:a16="http://schemas.microsoft.com/office/drawing/2014/main" val="3727166609"/>
                  </a:ext>
                </a:extLst>
              </a:tr>
              <a:tr h="182880">
                <a:tc>
                  <a:txBody>
                    <a:bodyPr/>
                    <a:lstStyle/>
                    <a:p>
                      <a:pPr algn="l"/>
                      <a:r>
                        <a:rPr lang="fr-FR" baseline="0" dirty="0" smtClean="0">
                          <a:solidFill>
                            <a:schemeClr val="bg2"/>
                          </a:solidFill>
                        </a:rPr>
                        <a:t>applicable pour les </a:t>
                      </a:r>
                      <a:r>
                        <a:rPr lang="fr-FR" b="1" baseline="0" dirty="0" smtClean="0">
                          <a:solidFill>
                            <a:schemeClr val="bg2"/>
                          </a:solidFill>
                        </a:rPr>
                        <a:t>polluants</a:t>
                      </a:r>
                      <a:r>
                        <a:rPr lang="fr-FR" baseline="0" dirty="0" smtClean="0">
                          <a:solidFill>
                            <a:schemeClr val="bg2"/>
                          </a:solidFill>
                        </a:rPr>
                        <a:t> très volatils</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2658300460"/>
                  </a:ext>
                </a:extLst>
              </a:tr>
              <a:tr h="182880">
                <a:tc>
                  <a:txBody>
                    <a:bodyPr/>
                    <a:lstStyle/>
                    <a:p>
                      <a:pPr algn="l"/>
                      <a:r>
                        <a:rPr lang="fr-BE" baseline="0" dirty="0" smtClean="0">
                          <a:solidFill>
                            <a:schemeClr val="bg2"/>
                          </a:solidFill>
                        </a:rPr>
                        <a:t>applicable sur de </a:t>
                      </a:r>
                      <a:r>
                        <a:rPr lang="fr-BE" dirty="0" smtClean="0">
                          <a:solidFill>
                            <a:schemeClr val="bg2"/>
                          </a:solidFill>
                        </a:rPr>
                        <a:t>longue</a:t>
                      </a:r>
                      <a:r>
                        <a:rPr lang="fr-BE" baseline="0" dirty="0" smtClean="0">
                          <a:solidFill>
                            <a:schemeClr val="bg2"/>
                          </a:solidFill>
                        </a:rPr>
                        <a:t>s durées/périodes (exposition moyenne)</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1644812911"/>
                  </a:ext>
                </a:extLst>
              </a:tr>
              <a:tr h="44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très simple d’utilisation</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3853721801"/>
                  </a:ext>
                </a:extLst>
              </a:tr>
              <a:tr h="548252">
                <a:tc>
                  <a:txBody>
                    <a:bodyPr/>
                    <a:lstStyle/>
                    <a:p>
                      <a:pPr algn="l"/>
                      <a:r>
                        <a:rPr lang="fr-FR" dirty="0" smtClean="0">
                          <a:solidFill>
                            <a:schemeClr val="bg2"/>
                          </a:solidFill>
                        </a:rPr>
                        <a:t>dont il est nécessaire de connaître le débit ayant traversé</a:t>
                      </a:r>
                      <a:r>
                        <a:rPr lang="fr-FR" baseline="0" dirty="0" smtClean="0">
                          <a:solidFill>
                            <a:schemeClr val="bg2"/>
                          </a:solidFill>
                        </a:rPr>
                        <a:t> le support </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1026087980"/>
                  </a:ext>
                </a:extLst>
              </a:tr>
              <a:tr h="548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recommandée par le GRER pour modélisation dans S-Risk</a:t>
                      </a:r>
                      <a:r>
                        <a:rPr lang="fr-FR" baseline="30000" dirty="0" smtClean="0">
                          <a:solidFill>
                            <a:schemeClr val="bg2"/>
                          </a:solidFill>
                        </a:rPr>
                        <a:t>©</a:t>
                      </a:r>
                      <a:r>
                        <a:rPr lang="fr-FR" baseline="0" dirty="0" smtClean="0">
                          <a:solidFill>
                            <a:schemeClr val="bg2"/>
                          </a:solidFill>
                        </a:rPr>
                        <a: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spTree>
    <p:extLst>
      <p:ext uri="{BB962C8B-B14F-4D97-AF65-F5344CB8AC3E}">
        <p14:creationId xmlns:p14="http://schemas.microsoft.com/office/powerpoint/2010/main" val="4223744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6 : </a:t>
            </a:r>
            <a:r>
              <a:rPr lang="fr-BE" dirty="0"/>
              <a:t>réponse</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19</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10" name="Tableau 9"/>
          <p:cNvGraphicFramePr>
            <a:graphicFrameLocks noGrp="1"/>
          </p:cNvGraphicFramePr>
          <p:nvPr>
            <p:extLst>
              <p:ext uri="{D42A27DB-BD31-4B8C-83A1-F6EECF244321}">
                <p14:modId xmlns:p14="http://schemas.microsoft.com/office/powerpoint/2010/main" val="2756135161"/>
              </p:ext>
            </p:extLst>
          </p:nvPr>
        </p:nvGraphicFramePr>
        <p:xfrm>
          <a:off x="755576" y="1488633"/>
          <a:ext cx="7776864" cy="4771072"/>
        </p:xfrm>
        <a:graphic>
          <a:graphicData uri="http://schemas.openxmlformats.org/drawingml/2006/table">
            <a:tbl>
              <a:tblPr firstRow="1" bandRow="1">
                <a:tableStyleId>{5C22544A-7EE6-4342-B048-85BDC9FD1C3A}</a:tableStyleId>
              </a:tblPr>
              <a:tblGrid>
                <a:gridCol w="4988932">
                  <a:extLst>
                    <a:ext uri="{9D8B030D-6E8A-4147-A177-3AD203B41FA5}">
                      <a16:colId xmlns:a16="http://schemas.microsoft.com/office/drawing/2014/main" val="1507880280"/>
                    </a:ext>
                  </a:extLst>
                </a:gridCol>
                <a:gridCol w="2787932">
                  <a:extLst>
                    <a:ext uri="{9D8B030D-6E8A-4147-A177-3AD203B41FA5}">
                      <a16:colId xmlns:a16="http://schemas.microsoft.com/office/drawing/2014/main" val="1012973335"/>
                    </a:ext>
                  </a:extLst>
                </a:gridCol>
              </a:tblGrid>
              <a:tr h="788239">
                <a:tc gridSpan="2">
                  <a:txBody>
                    <a:bodyPr/>
                    <a:lstStyle/>
                    <a:p>
                      <a:pPr algn="ctr"/>
                      <a:r>
                        <a:rPr lang="fr-BE" dirty="0" smtClean="0"/>
                        <a:t>Pour</a:t>
                      </a:r>
                      <a:r>
                        <a:rPr lang="fr-BE" baseline="0" dirty="0" smtClean="0"/>
                        <a:t> un échantillonnage (en mode actif ou passif ou les deux), on peut énoncer qu’il s’agit d’une mesure</a:t>
                      </a:r>
                      <a:endParaRPr lang="fr-BE"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a:p>
                  </a:txBody>
                  <a:tcPr anchor="ctr"/>
                </a:tc>
                <a:extLst>
                  <a:ext uri="{0D108BD9-81ED-4DB2-BD59-A6C34878D82A}">
                    <a16:rowId xmlns:a16="http://schemas.microsoft.com/office/drawing/2014/main" val="3252442799"/>
                  </a:ext>
                </a:extLst>
              </a:tr>
              <a:tr h="479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qualifiée de quantitative</a:t>
                      </a:r>
                      <a:endParaRPr lang="fr-BE" dirty="0" smtClean="0">
                        <a:solidFill>
                          <a:schemeClr val="bg2"/>
                        </a:solidFill>
                      </a:endParaRPr>
                    </a:p>
                  </a:txBody>
                  <a:tcPr anchor="ctr"/>
                </a:tc>
                <a:tc>
                  <a:txBody>
                    <a:bodyPr/>
                    <a:lstStyle/>
                    <a:p>
                      <a:pPr algn="r"/>
                      <a:r>
                        <a:rPr lang="fr-BE" dirty="0" smtClean="0"/>
                        <a:t>Actif/passif</a:t>
                      </a:r>
                      <a:r>
                        <a:rPr lang="fr-BE" baseline="0" dirty="0" smtClean="0"/>
                        <a:t> ou les deux?</a:t>
                      </a:r>
                      <a:endParaRPr lang="fr-BE" dirty="0"/>
                    </a:p>
                  </a:txBody>
                  <a:tcPr anchor="ctr"/>
                </a:tc>
                <a:extLst>
                  <a:ext uri="{0D108BD9-81ED-4DB2-BD59-A6C34878D82A}">
                    <a16:rowId xmlns:a16="http://schemas.microsoft.com/office/drawing/2014/main" val="3919518965"/>
                  </a:ext>
                </a:extLst>
              </a:tr>
              <a:tr h="777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qualifiée de semi-quantitative (voire qualitative)</a:t>
                      </a:r>
                      <a:endParaRPr lang="fr-BE" dirty="0" smtClean="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p>
                      <a:pPr algn="r"/>
                      <a:endParaRPr lang="fr-BE" dirty="0"/>
                    </a:p>
                  </a:txBody>
                  <a:tcPr anchor="ctr"/>
                </a:tc>
                <a:extLst>
                  <a:ext uri="{0D108BD9-81ED-4DB2-BD59-A6C34878D82A}">
                    <a16:rowId xmlns:a16="http://schemas.microsoft.com/office/drawing/2014/main" val="3727166609"/>
                  </a:ext>
                </a:extLst>
              </a:tr>
              <a:tr h="182880">
                <a:tc>
                  <a:txBody>
                    <a:bodyPr/>
                    <a:lstStyle/>
                    <a:p>
                      <a:pPr algn="l"/>
                      <a:r>
                        <a:rPr lang="fr-FR" baseline="0" dirty="0" smtClean="0">
                          <a:solidFill>
                            <a:schemeClr val="bg2"/>
                          </a:solidFill>
                        </a:rPr>
                        <a:t>applicable pour les </a:t>
                      </a:r>
                      <a:r>
                        <a:rPr lang="fr-FR" b="1" baseline="0" dirty="0" smtClean="0">
                          <a:solidFill>
                            <a:schemeClr val="bg2"/>
                          </a:solidFill>
                        </a:rPr>
                        <a:t>polluants</a:t>
                      </a:r>
                      <a:r>
                        <a:rPr lang="fr-FR" baseline="0" dirty="0" smtClean="0">
                          <a:solidFill>
                            <a:schemeClr val="bg2"/>
                          </a:solidFill>
                        </a:rPr>
                        <a:t> très volatils</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2658300460"/>
                  </a:ext>
                </a:extLst>
              </a:tr>
              <a:tr h="182880">
                <a:tc>
                  <a:txBody>
                    <a:bodyPr/>
                    <a:lstStyle/>
                    <a:p>
                      <a:pPr algn="l"/>
                      <a:r>
                        <a:rPr lang="fr-BE" baseline="0" dirty="0" smtClean="0">
                          <a:solidFill>
                            <a:schemeClr val="bg2"/>
                          </a:solidFill>
                        </a:rPr>
                        <a:t>applicable sur de </a:t>
                      </a:r>
                      <a:r>
                        <a:rPr lang="fr-BE" dirty="0" smtClean="0">
                          <a:solidFill>
                            <a:schemeClr val="bg2"/>
                          </a:solidFill>
                        </a:rPr>
                        <a:t>longue</a:t>
                      </a:r>
                      <a:r>
                        <a:rPr lang="fr-BE" baseline="0" dirty="0" smtClean="0">
                          <a:solidFill>
                            <a:schemeClr val="bg2"/>
                          </a:solidFill>
                        </a:rPr>
                        <a:t>s durées/périodes (exposition moyenne)</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1644812911"/>
                  </a:ext>
                </a:extLst>
              </a:tr>
              <a:tr h="44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très simple d’utilisation</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3853721801"/>
                  </a:ext>
                </a:extLst>
              </a:tr>
              <a:tr h="548252">
                <a:tc>
                  <a:txBody>
                    <a:bodyPr/>
                    <a:lstStyle/>
                    <a:p>
                      <a:pPr algn="l"/>
                      <a:r>
                        <a:rPr lang="fr-FR" dirty="0" smtClean="0">
                          <a:solidFill>
                            <a:schemeClr val="bg2"/>
                          </a:solidFill>
                        </a:rPr>
                        <a:t>dont il est nécessaire de connaître le débit ayant traversé</a:t>
                      </a:r>
                      <a:r>
                        <a:rPr lang="fr-FR" baseline="0" dirty="0" smtClean="0">
                          <a:solidFill>
                            <a:schemeClr val="bg2"/>
                          </a:solidFill>
                        </a:rPr>
                        <a:t> le support </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txBody>
                  <a:tcPr anchor="ctr"/>
                </a:tc>
                <a:extLst>
                  <a:ext uri="{0D108BD9-81ED-4DB2-BD59-A6C34878D82A}">
                    <a16:rowId xmlns:a16="http://schemas.microsoft.com/office/drawing/2014/main" val="1026087980"/>
                  </a:ext>
                </a:extLst>
              </a:tr>
              <a:tr h="548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recommandée par le GRER pour modélisation dans S-Risk</a:t>
                      </a:r>
                      <a:r>
                        <a:rPr lang="fr-FR" baseline="30000" dirty="0" smtClean="0">
                          <a:solidFill>
                            <a:schemeClr val="bg2"/>
                          </a:solidFill>
                        </a:rPr>
                        <a:t>©</a:t>
                      </a:r>
                      <a:r>
                        <a:rPr lang="fr-FR" baseline="0" dirty="0" smtClean="0">
                          <a:solidFill>
                            <a:schemeClr val="bg2"/>
                          </a:solidFill>
                        </a:rPr>
                        <a: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dirty="0" smtClean="0"/>
                        <a:t>Actif/passif</a:t>
                      </a:r>
                      <a:r>
                        <a:rPr lang="fr-BE" baseline="0" dirty="0" smtClean="0"/>
                        <a:t> ou les deux?</a:t>
                      </a:r>
                      <a:endParaRPr lang="fr-BE"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sp>
        <p:nvSpPr>
          <p:cNvPr id="6" name="Ellipse 5"/>
          <p:cNvSpPr/>
          <p:nvPr/>
        </p:nvSpPr>
        <p:spPr>
          <a:xfrm>
            <a:off x="6084168" y="2348880"/>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6683011" y="2804197"/>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6084168" y="3498961"/>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683010" y="4039911"/>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6683009" y="4557369"/>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7524328" y="5085184"/>
            <a:ext cx="936104" cy="44747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6084166" y="5649702"/>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616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Quiz 2.0 - Introduction</a:t>
            </a:r>
            <a:endParaRPr lang="fr-BE" dirty="0"/>
          </a:p>
        </p:txBody>
      </p:sp>
      <p:sp>
        <p:nvSpPr>
          <p:cNvPr id="3" name="Espace réservé du contenu 2"/>
          <p:cNvSpPr>
            <a:spLocks noGrp="1"/>
          </p:cNvSpPr>
          <p:nvPr>
            <p:ph idx="1"/>
          </p:nvPr>
        </p:nvSpPr>
        <p:spPr/>
        <p:txBody>
          <a:bodyPr/>
          <a:lstStyle/>
          <a:p>
            <a:pPr marL="0" indent="0">
              <a:buNone/>
            </a:pPr>
            <a:r>
              <a:rPr lang="fr-FR" dirty="0" smtClean="0"/>
              <a:t>Après Quiz 1 en septembre 2022 !</a:t>
            </a:r>
          </a:p>
          <a:p>
            <a:pPr marL="0" indent="0">
              <a:buNone/>
            </a:pPr>
            <a:r>
              <a:rPr lang="fr-FR" dirty="0" smtClean="0"/>
              <a:t>Avec de nouvelles thématiques  :</a:t>
            </a:r>
          </a:p>
          <a:p>
            <a:pPr>
              <a:buFontTx/>
              <a:buChar char="-"/>
            </a:pPr>
            <a:r>
              <a:rPr lang="fr-FR" dirty="0" smtClean="0"/>
              <a:t>Mesures d’air ;</a:t>
            </a:r>
          </a:p>
          <a:p>
            <a:pPr>
              <a:buFontTx/>
              <a:buChar char="-"/>
            </a:pPr>
            <a:r>
              <a:rPr lang="fr-FR" dirty="0" smtClean="0"/>
              <a:t>Pollution du sol en zone saturée ou partiellement ;</a:t>
            </a:r>
          </a:p>
          <a:p>
            <a:pPr>
              <a:buFontTx/>
              <a:buChar char="-"/>
            </a:pPr>
            <a:r>
              <a:rPr lang="fr-FR" dirty="0" smtClean="0"/>
              <a:t>Critère additionnel </a:t>
            </a:r>
            <a:r>
              <a:rPr lang="fr-FR" dirty="0" err="1" smtClean="0"/>
              <a:t>Conc</a:t>
            </a:r>
            <a:r>
              <a:rPr lang="fr-FR" dirty="0" smtClean="0"/>
              <a:t>. en C</a:t>
            </a:r>
            <a:r>
              <a:rPr lang="fr-FR" baseline="-25000" dirty="0" smtClean="0"/>
              <a:t>5</a:t>
            </a:r>
            <a:r>
              <a:rPr lang="fr-FR" dirty="0" smtClean="0"/>
              <a:t>-C</a:t>
            </a:r>
            <a:r>
              <a:rPr lang="fr-FR" baseline="-25000" dirty="0" smtClean="0"/>
              <a:t>10</a:t>
            </a:r>
            <a:r>
              <a:rPr lang="fr-FR" dirty="0" smtClean="0"/>
              <a:t> &gt;1000 mg/kg et risque d’inflammabilité ;</a:t>
            </a:r>
          </a:p>
          <a:p>
            <a:pPr>
              <a:buFontTx/>
              <a:buChar char="-"/>
            </a:pPr>
            <a:r>
              <a:rPr lang="fr-FR" dirty="0" smtClean="0"/>
              <a:t>Matière organique ;</a:t>
            </a:r>
          </a:p>
          <a:p>
            <a:pPr>
              <a:buFontTx/>
              <a:buChar char="-"/>
            </a:pPr>
            <a:r>
              <a:rPr lang="fr-FR" dirty="0" smtClean="0"/>
              <a:t>Screening analytique ;</a:t>
            </a:r>
          </a:p>
          <a:p>
            <a:pPr>
              <a:buFontTx/>
              <a:buChar char="-"/>
            </a:pPr>
            <a:r>
              <a:rPr lang="fr-FR" dirty="0" smtClean="0"/>
              <a:t>Revêtement</a:t>
            </a:r>
          </a:p>
          <a:p>
            <a:pPr>
              <a:buFontTx/>
              <a:buChar char="-"/>
            </a:pPr>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endParaRPr lang="fr-FR" dirty="0" smtClean="0"/>
          </a:p>
          <a:p>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a:t>
            </a:fld>
            <a:endParaRPr lang="fr-FR" altLang="fr-FR"/>
          </a:p>
        </p:txBody>
      </p:sp>
      <p:pic>
        <p:nvPicPr>
          <p:cNvPr id="8" name="Image 7"/>
          <p:cNvPicPr>
            <a:picLocks noChangeAspect="1"/>
          </p:cNvPicPr>
          <p:nvPr/>
        </p:nvPicPr>
        <p:blipFill>
          <a:blip r:embed="rId3"/>
          <a:stretch>
            <a:fillRect/>
          </a:stretch>
        </p:blipFill>
        <p:spPr>
          <a:xfrm>
            <a:off x="7524328" y="548680"/>
            <a:ext cx="831972" cy="791914"/>
          </a:xfrm>
          <a:prstGeom prst="rect">
            <a:avLst/>
          </a:prstGeom>
        </p:spPr>
      </p:pic>
      <p:sp>
        <p:nvSpPr>
          <p:cNvPr id="13"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1486880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6 </a:t>
            </a:r>
            <a:r>
              <a:rPr lang="fr-BE" dirty="0"/>
              <a:t>: réponse</a:t>
            </a:r>
          </a:p>
        </p:txBody>
      </p:sp>
      <p:pic>
        <p:nvPicPr>
          <p:cNvPr id="6" name="Espace réservé du contenu 5"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608" y="4509120"/>
            <a:ext cx="8229600" cy="1654824"/>
          </a:xfrm>
        </p:spPr>
      </p:pic>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20</a:t>
            </a:fld>
            <a:endParaRPr lang="fr-FR" altLang="fr-FR"/>
          </a:p>
        </p:txBody>
      </p:sp>
      <p:pic>
        <p:nvPicPr>
          <p:cNvPr id="7" name="Picture 2" descr="Appareil de prélèvement d'air airsampler 15 / 30 S: decon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068960"/>
            <a:ext cx="1268376" cy="1349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3140968"/>
            <a:ext cx="1838894" cy="116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1628800"/>
            <a:ext cx="8428450" cy="1409822"/>
          </a:xfrm>
          <a:prstGeom prst="rect">
            <a:avLst/>
          </a:prstGeom>
        </p:spPr>
      </p:pic>
      <p:sp>
        <p:nvSpPr>
          <p:cNvPr id="10"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182771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www.restek.fr/images/productimages/standard/27405_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904"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a:t>Question </a:t>
            </a:r>
            <a:r>
              <a:rPr lang="fr-BE" dirty="0" smtClean="0"/>
              <a:t>6 </a:t>
            </a:r>
            <a:r>
              <a:rPr lang="fr-BE" dirty="0"/>
              <a:t>: </a:t>
            </a:r>
            <a:r>
              <a:rPr lang="fr-BE" dirty="0" smtClean="0"/>
              <a:t>Analyse air</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21</a:t>
            </a:fld>
            <a:endParaRPr lang="fr-FR" altLang="fr-FR" dirty="0"/>
          </a:p>
        </p:txBody>
      </p:sp>
      <p:pic>
        <p:nvPicPr>
          <p:cNvPr id="10" name="Picture 2" descr="D:\Marie\Documents\Réseaux Air\photos\matériel_prélev\IMG_0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6033" y="3032188"/>
            <a:ext cx="1675384" cy="19923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Marie\Documents\Réseaux Air\COVs\passif\radiello\Radiello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1626" y="1529019"/>
            <a:ext cx="1189340" cy="1503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ww.restek.fr/images/productimages/standard/22050_air.jpg"/>
          <p:cNvPicPr>
            <a:picLocks noChangeAspect="1" noChangeArrowheads="1"/>
          </p:cNvPicPr>
          <p:nvPr/>
        </p:nvPicPr>
        <p:blipFill rotWithShape="1">
          <a:blip r:embed="rId6">
            <a:extLst>
              <a:ext uri="{28A0092B-C50C-407E-A947-70E740481C1C}">
                <a14:useLocalDpi xmlns:a14="http://schemas.microsoft.com/office/drawing/2010/main" val="0"/>
              </a:ext>
            </a:extLst>
          </a:blip>
          <a:srcRect t="4097" b="5042"/>
          <a:stretch/>
        </p:blipFill>
        <p:spPr bwMode="auto">
          <a:xfrm>
            <a:off x="4884009" y="3712917"/>
            <a:ext cx="1524000" cy="138472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36496" y="1519936"/>
            <a:ext cx="6162871" cy="4524315"/>
          </a:xfrm>
          <a:prstGeom prst="rect">
            <a:avLst/>
          </a:prstGeom>
          <a:noFill/>
          <a:ln w="19050">
            <a:solidFill>
              <a:schemeClr val="accent1"/>
            </a:solidFill>
          </a:ln>
        </p:spPr>
        <p:txBody>
          <a:bodyPr wrap="square" rtlCol="0">
            <a:spAutoFit/>
          </a:bodyPr>
          <a:lstStyle/>
          <a:p>
            <a:r>
              <a:rPr lang="fr-FR" sz="2400" dirty="0" smtClean="0">
                <a:solidFill>
                  <a:schemeClr val="bg2"/>
                </a:solidFill>
              </a:rPr>
              <a:t> </a:t>
            </a:r>
            <a:r>
              <a:rPr lang="fr-FR" sz="2400" b="1" dirty="0">
                <a:solidFill>
                  <a:schemeClr val="bg2"/>
                </a:solidFill>
              </a:rPr>
              <a:t>Fixation</a:t>
            </a:r>
            <a:r>
              <a:rPr lang="fr-FR" sz="2400" dirty="0">
                <a:solidFill>
                  <a:schemeClr val="bg2"/>
                </a:solidFill>
              </a:rPr>
              <a:t> sur filtre imprégné ou tube à </a:t>
            </a:r>
            <a:r>
              <a:rPr lang="fr-FR" sz="2400" dirty="0" smtClean="0">
                <a:solidFill>
                  <a:schemeClr val="bg2"/>
                </a:solidFill>
              </a:rPr>
              <a:t>adsorption :</a:t>
            </a:r>
            <a:endParaRPr lang="fr-FR" sz="2400" dirty="0">
              <a:solidFill>
                <a:schemeClr val="bg2"/>
              </a:solidFill>
            </a:endParaRPr>
          </a:p>
          <a:p>
            <a:r>
              <a:rPr lang="fr-FR" sz="2400" dirty="0" smtClean="0">
                <a:solidFill>
                  <a:schemeClr val="bg2"/>
                </a:solidFill>
              </a:rPr>
              <a:t>- en </a:t>
            </a:r>
            <a:r>
              <a:rPr lang="fr-FR" sz="2400" dirty="0">
                <a:solidFill>
                  <a:schemeClr val="bg2"/>
                </a:solidFill>
              </a:rPr>
              <a:t>mode actif (NBN EN ISO 16017-1 :2001) </a:t>
            </a:r>
            <a:endParaRPr lang="fr-FR" sz="2400" dirty="0" smtClean="0">
              <a:solidFill>
                <a:schemeClr val="bg2"/>
              </a:solidFill>
            </a:endParaRPr>
          </a:p>
          <a:p>
            <a:r>
              <a:rPr lang="fr-FR" sz="2400" dirty="0" smtClean="0">
                <a:solidFill>
                  <a:schemeClr val="bg2"/>
                </a:solidFill>
              </a:rPr>
              <a:t>- en </a:t>
            </a:r>
            <a:r>
              <a:rPr lang="fr-FR" sz="2400" dirty="0">
                <a:solidFill>
                  <a:schemeClr val="bg2"/>
                </a:solidFill>
              </a:rPr>
              <a:t>mode passif (NBN EN ISO 16017-2 :2003).</a:t>
            </a:r>
          </a:p>
          <a:p>
            <a:endParaRPr lang="fr-FR" sz="2400" dirty="0">
              <a:solidFill>
                <a:schemeClr val="bg2"/>
              </a:solidFill>
            </a:endParaRPr>
          </a:p>
          <a:p>
            <a:r>
              <a:rPr lang="fr-FR" sz="2400" dirty="0">
                <a:solidFill>
                  <a:schemeClr val="bg2"/>
                </a:solidFill>
              </a:rPr>
              <a:t>Prélèvement sur </a:t>
            </a:r>
            <a:r>
              <a:rPr lang="fr-FR" sz="2400" b="1" dirty="0">
                <a:solidFill>
                  <a:schemeClr val="bg2"/>
                </a:solidFill>
              </a:rPr>
              <a:t>sac</a:t>
            </a:r>
          </a:p>
          <a:p>
            <a:r>
              <a:rPr lang="fr-FR" sz="2400" dirty="0" smtClean="0">
                <a:solidFill>
                  <a:schemeClr val="bg2"/>
                </a:solidFill>
              </a:rPr>
              <a:t>Inconvénient </a:t>
            </a:r>
            <a:r>
              <a:rPr lang="fr-FR" sz="2400" dirty="0">
                <a:solidFill>
                  <a:schemeClr val="bg2"/>
                </a:solidFill>
              </a:rPr>
              <a:t>: fragilité, petit volume échantillonné</a:t>
            </a:r>
          </a:p>
          <a:p>
            <a:endParaRPr lang="fr-FR" sz="2400" dirty="0">
              <a:solidFill>
                <a:schemeClr val="bg2"/>
              </a:solidFill>
            </a:endParaRPr>
          </a:p>
          <a:p>
            <a:r>
              <a:rPr lang="fr-FR" sz="2400" dirty="0">
                <a:solidFill>
                  <a:schemeClr val="bg2"/>
                </a:solidFill>
              </a:rPr>
              <a:t>Prélèvement en </a:t>
            </a:r>
            <a:r>
              <a:rPr lang="fr-FR" sz="2400" b="1" dirty="0" err="1">
                <a:solidFill>
                  <a:schemeClr val="bg2"/>
                </a:solidFill>
              </a:rPr>
              <a:t>canister</a:t>
            </a:r>
            <a:endParaRPr lang="fr-FR" sz="2400" b="1" dirty="0">
              <a:solidFill>
                <a:schemeClr val="bg2"/>
              </a:solidFill>
            </a:endParaRPr>
          </a:p>
          <a:p>
            <a:r>
              <a:rPr lang="fr-FR" sz="2400" dirty="0" smtClean="0">
                <a:solidFill>
                  <a:schemeClr val="bg2"/>
                </a:solidFill>
              </a:rPr>
              <a:t>Conteneur </a:t>
            </a:r>
            <a:r>
              <a:rPr lang="fr-FR" sz="2400" dirty="0">
                <a:solidFill>
                  <a:schemeClr val="bg2"/>
                </a:solidFill>
              </a:rPr>
              <a:t>préalablement mis en dépression, généralement fourni par le laboratoire</a:t>
            </a:r>
            <a:r>
              <a:rPr lang="fr-FR" sz="2400" dirty="0" smtClean="0">
                <a:solidFill>
                  <a:schemeClr val="bg2"/>
                </a:solidFill>
              </a:rPr>
              <a:t>. </a:t>
            </a:r>
            <a:endParaRPr lang="fr-BE" sz="2400" dirty="0">
              <a:solidFill>
                <a:schemeClr val="bg2"/>
              </a:solidFill>
            </a:endParaRPr>
          </a:p>
        </p:txBody>
      </p:sp>
      <p:sp>
        <p:nvSpPr>
          <p:cNvPr id="15"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39880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6 </a:t>
            </a:r>
            <a:r>
              <a:rPr lang="fr-BE" dirty="0"/>
              <a:t>: </a:t>
            </a:r>
            <a:r>
              <a:rPr lang="fr-BE" dirty="0" smtClean="0"/>
              <a:t>Prélèvement air</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22</a:t>
            </a:fld>
            <a:endParaRPr lang="fr-FR" altLang="fr-FR"/>
          </a:p>
        </p:txBody>
      </p:sp>
      <p:sp>
        <p:nvSpPr>
          <p:cNvPr id="14" name="ZoneTexte 13"/>
          <p:cNvSpPr txBox="1"/>
          <p:nvPr/>
        </p:nvSpPr>
        <p:spPr>
          <a:xfrm>
            <a:off x="683568" y="2861120"/>
            <a:ext cx="4186807" cy="1938992"/>
          </a:xfrm>
          <a:prstGeom prst="rect">
            <a:avLst/>
          </a:prstGeom>
          <a:noFill/>
          <a:ln w="19050">
            <a:solidFill>
              <a:schemeClr val="accent1"/>
            </a:solidFill>
          </a:ln>
        </p:spPr>
        <p:txBody>
          <a:bodyPr wrap="square" rtlCol="0">
            <a:spAutoFit/>
          </a:bodyPr>
          <a:lstStyle/>
          <a:p>
            <a:r>
              <a:rPr lang="fr-FR" sz="2400" dirty="0" smtClean="0">
                <a:solidFill>
                  <a:schemeClr val="bg2"/>
                </a:solidFill>
              </a:rPr>
              <a:t>Dispositifs de prélèvement pour </a:t>
            </a:r>
          </a:p>
          <a:p>
            <a:r>
              <a:rPr lang="fr-FR" sz="2400" dirty="0" smtClean="0">
                <a:solidFill>
                  <a:schemeClr val="bg2"/>
                </a:solidFill>
              </a:rPr>
              <a:t>Air du sol</a:t>
            </a:r>
          </a:p>
          <a:p>
            <a:r>
              <a:rPr lang="fr-FR" sz="2400" dirty="0" smtClean="0">
                <a:solidFill>
                  <a:schemeClr val="bg2"/>
                </a:solidFill>
              </a:rPr>
              <a:t>- </a:t>
            </a:r>
            <a:r>
              <a:rPr lang="fr-FR" sz="2400" dirty="0" err="1" smtClean="0">
                <a:solidFill>
                  <a:schemeClr val="bg2"/>
                </a:solidFill>
              </a:rPr>
              <a:t>Piézair</a:t>
            </a:r>
            <a:r>
              <a:rPr lang="fr-FR" sz="2400" dirty="0" smtClean="0">
                <a:solidFill>
                  <a:schemeClr val="bg2"/>
                </a:solidFill>
              </a:rPr>
              <a:t>, canne temporaire, sous-dalle</a:t>
            </a:r>
          </a:p>
          <a:p>
            <a:endParaRPr lang="fr-BE" sz="2400" dirty="0">
              <a:solidFill>
                <a:schemeClr val="bg2"/>
              </a:solidFill>
            </a:endParaRPr>
          </a:p>
        </p:txBody>
      </p:sp>
      <p:sp>
        <p:nvSpPr>
          <p:cNvPr id="15"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59380"/>
            <a:ext cx="3879294" cy="380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6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7593725" y="44317"/>
            <a:ext cx="1296795" cy="1606815"/>
          </a:xfrm>
          <a:prstGeom prst="rect">
            <a:avLst/>
          </a:prstGeom>
        </p:spPr>
      </p:pic>
      <p:sp>
        <p:nvSpPr>
          <p:cNvPr id="2" name="Titre 1"/>
          <p:cNvSpPr>
            <a:spLocks noGrp="1"/>
          </p:cNvSpPr>
          <p:nvPr>
            <p:ph type="title"/>
          </p:nvPr>
        </p:nvSpPr>
        <p:spPr/>
        <p:txBody>
          <a:bodyPr/>
          <a:lstStyle/>
          <a:p>
            <a:r>
              <a:rPr lang="fr-BE" dirty="0" smtClean="0"/>
              <a:t>Question 7 : mesures d’air</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Situation: maison sur cave avec pollution sous la cave (risque avec S-Risk</a:t>
            </a:r>
            <a:r>
              <a:rPr lang="fr-BE" sz="2400" baseline="30000" dirty="0" smtClean="0"/>
              <a:t>©</a:t>
            </a:r>
            <a:r>
              <a:rPr lang="fr-BE" sz="2400" dirty="0" smtClean="0"/>
              <a:t>). 3 campagnes d’air du sol/d’air intérieur. Les analyses sont jugées représentatives (et utilisables dans S-Risk</a:t>
            </a:r>
            <a:r>
              <a:rPr lang="fr-BE" sz="2400" baseline="30000" dirty="0" smtClean="0"/>
              <a:t>©</a:t>
            </a:r>
            <a:r>
              <a:rPr lang="fr-BE" sz="2400" dirty="0" smtClean="0"/>
              <a:t>) si :</a:t>
            </a:r>
          </a:p>
          <a:p>
            <a:pPr marL="514350" indent="-514350">
              <a:buAutoNum type="arabicParenR"/>
            </a:pPr>
            <a:r>
              <a:rPr lang="fr-BE" sz="2400" dirty="0" smtClean="0"/>
              <a:t>Elles ont été réalisées en janvier/juillet/décembre de la même année ;</a:t>
            </a:r>
          </a:p>
          <a:p>
            <a:pPr marL="514350" indent="-514350">
              <a:buAutoNum type="arabicParenR"/>
            </a:pPr>
            <a:r>
              <a:rPr lang="fr-BE" sz="2400" dirty="0" smtClean="0"/>
              <a:t>Les conditions environnementales (météo/P/température/…) ont été acquises lors des prélèvements et qu’elles permettent d’assurer des conditions différentes (dont une jugée </a:t>
            </a:r>
            <a:r>
              <a:rPr lang="fr-BE" sz="2400" dirty="0" err="1" smtClean="0"/>
              <a:t>worst</a:t>
            </a:r>
            <a:r>
              <a:rPr lang="fr-BE" sz="2400" dirty="0" smtClean="0"/>
              <a:t>-case)</a:t>
            </a:r>
          </a:p>
          <a:p>
            <a:pPr marL="514350" indent="-514350">
              <a:buAutoNum type="arabicParenR"/>
            </a:pPr>
            <a:r>
              <a:rPr lang="fr-BE" sz="2400" dirty="0" smtClean="0"/>
              <a:t>Les interférences liées à l’utilisation courante du bâtiment comme le chauffage/produits nettoyage/… ont été neutralisées sur une période minimale de 3 jours avant et pendant les prélèvements.</a:t>
            </a:r>
          </a:p>
          <a:p>
            <a:pPr marL="0" indent="0">
              <a:buNone/>
            </a:pPr>
            <a:endParaRPr lang="fr-BE" dirty="0" smtClean="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23</a:t>
            </a:fld>
            <a:endParaRPr lang="fr-FR" altLang="fr-FR"/>
          </a:p>
        </p:txBody>
      </p:sp>
    </p:spTree>
    <p:extLst>
      <p:ext uri="{BB962C8B-B14F-4D97-AF65-F5344CB8AC3E}">
        <p14:creationId xmlns:p14="http://schemas.microsoft.com/office/powerpoint/2010/main" val="838325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7593725" y="44317"/>
            <a:ext cx="1296795" cy="1606815"/>
          </a:xfrm>
          <a:prstGeom prst="rect">
            <a:avLst/>
          </a:prstGeom>
        </p:spPr>
      </p:pic>
      <p:sp>
        <p:nvSpPr>
          <p:cNvPr id="2" name="Titre 1"/>
          <p:cNvSpPr>
            <a:spLocks noGrp="1"/>
          </p:cNvSpPr>
          <p:nvPr>
            <p:ph type="title"/>
          </p:nvPr>
        </p:nvSpPr>
        <p:spPr/>
        <p:txBody>
          <a:bodyPr/>
          <a:lstStyle/>
          <a:p>
            <a:r>
              <a:rPr lang="fr-BE" dirty="0" smtClean="0"/>
              <a:t>Question </a:t>
            </a:r>
            <a:r>
              <a:rPr lang="fr-BE" dirty="0"/>
              <a:t>7</a:t>
            </a:r>
            <a:r>
              <a:rPr lang="fr-BE" dirty="0" smtClean="0"/>
              <a:t> : mesures d’air</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Situation d’une maison sur cave avec pollution sous la cave (risque avec S-</a:t>
            </a:r>
            <a:r>
              <a:rPr lang="fr-BE" sz="2400" dirty="0" err="1" smtClean="0"/>
              <a:t>risk</a:t>
            </a:r>
            <a:r>
              <a:rPr lang="fr-BE" sz="2400" dirty="0" smtClean="0"/>
              <a:t>).  3 campagnes d’air du sol/d’air intérieur. Les analyses sont jugées représentatives (et utilisables dans S-</a:t>
            </a:r>
            <a:r>
              <a:rPr lang="fr-BE" sz="2400" dirty="0" err="1" smtClean="0"/>
              <a:t>risk</a:t>
            </a:r>
            <a:r>
              <a:rPr lang="fr-BE" sz="2400" dirty="0" smtClean="0"/>
              <a:t>) si :</a:t>
            </a:r>
          </a:p>
          <a:p>
            <a:pPr marL="514350" indent="-514350">
              <a:buAutoNum type="arabicParenR"/>
            </a:pPr>
            <a:r>
              <a:rPr lang="fr-BE" sz="2400" dirty="0" smtClean="0"/>
              <a:t>Elles ont été réalisées uniquement en janvier/Juillet/décembre de la même année ;</a:t>
            </a:r>
          </a:p>
          <a:p>
            <a:pPr marL="514350" indent="-514350">
              <a:buAutoNum type="arabicParenR"/>
            </a:pPr>
            <a:r>
              <a:rPr lang="fr-BE" sz="2400" dirty="0" smtClean="0"/>
              <a:t>Les conditions environnementales (météo/P/température/…) ont été acquises lors des prélèvements et qu’elles permettent d’assurer des conditions différentes (dont une jugée </a:t>
            </a:r>
            <a:r>
              <a:rPr lang="fr-BE" sz="2400" dirty="0" err="1" smtClean="0"/>
              <a:t>worst</a:t>
            </a:r>
            <a:r>
              <a:rPr lang="fr-BE" sz="2400" dirty="0" smtClean="0"/>
              <a:t>-case)</a:t>
            </a:r>
          </a:p>
          <a:p>
            <a:pPr marL="514350" indent="-514350">
              <a:buAutoNum type="arabicParenR"/>
            </a:pPr>
            <a:r>
              <a:rPr lang="fr-BE" sz="2400" dirty="0"/>
              <a:t>Les interférences liées à l’utilisation courante du bâtiment comme le chauffage/produits nettoyage/… ont été neutralisées sur une période minimale de 3 jours avant et pendant les prélèvements</a:t>
            </a:r>
            <a:endParaRPr lang="fr-BE" dirty="0" smtClean="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24</a:t>
            </a:fld>
            <a:endParaRPr lang="fr-FR" altLang="fr-FR"/>
          </a:p>
        </p:txBody>
      </p:sp>
      <p:sp>
        <p:nvSpPr>
          <p:cNvPr id="7" name="Ellipse 6"/>
          <p:cNvSpPr/>
          <p:nvPr/>
        </p:nvSpPr>
        <p:spPr>
          <a:xfrm>
            <a:off x="0" y="3501008"/>
            <a:ext cx="9108504" cy="172819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0380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7593725" y="44317"/>
            <a:ext cx="1296795" cy="1606815"/>
          </a:xfrm>
          <a:prstGeom prst="rect">
            <a:avLst/>
          </a:prstGeom>
        </p:spPr>
      </p:pic>
      <p:sp>
        <p:nvSpPr>
          <p:cNvPr id="2" name="Titre 1"/>
          <p:cNvSpPr>
            <a:spLocks noGrp="1"/>
          </p:cNvSpPr>
          <p:nvPr>
            <p:ph type="title"/>
          </p:nvPr>
        </p:nvSpPr>
        <p:spPr/>
        <p:txBody>
          <a:bodyPr/>
          <a:lstStyle/>
          <a:p>
            <a:r>
              <a:rPr lang="fr-BE" dirty="0" smtClean="0"/>
              <a:t>Question 7 : mesures d’air</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Les conditions environnementales (météo/P/température/…) ont été acquises lors des prélèvements et qu’elles permettent d’assurer des conditions différentes (dont une jugée </a:t>
            </a:r>
            <a:r>
              <a:rPr lang="fr-BE" sz="2400" dirty="0" err="1" smtClean="0"/>
              <a:t>worst</a:t>
            </a:r>
            <a:r>
              <a:rPr lang="fr-BE" sz="2400" dirty="0" smtClean="0"/>
              <a:t>-case)</a:t>
            </a:r>
          </a:p>
          <a:p>
            <a:pPr marL="0" indent="0">
              <a:buNone/>
            </a:pPr>
            <a:endParaRPr lang="fr-BE" dirty="0" smtClean="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25</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8" name="ZoneTexte 7"/>
          <p:cNvSpPr txBox="1"/>
          <p:nvPr/>
        </p:nvSpPr>
        <p:spPr>
          <a:xfrm>
            <a:off x="1130201" y="2953287"/>
            <a:ext cx="6463524" cy="2677656"/>
          </a:xfrm>
          <a:prstGeom prst="rect">
            <a:avLst/>
          </a:prstGeom>
          <a:noFill/>
          <a:ln w="19050">
            <a:solidFill>
              <a:schemeClr val="accent1"/>
            </a:solidFill>
          </a:ln>
        </p:spPr>
        <p:txBody>
          <a:bodyPr wrap="square" rtlCol="0">
            <a:spAutoFit/>
          </a:bodyPr>
          <a:lstStyle/>
          <a:p>
            <a:r>
              <a:rPr lang="fr-FR" sz="2400" dirty="0" smtClean="0">
                <a:solidFill>
                  <a:schemeClr val="bg2"/>
                </a:solidFill>
              </a:rPr>
              <a:t> L’important étant de bien mesurer les conditions (</a:t>
            </a:r>
            <a:r>
              <a:rPr lang="fr-FR" sz="2400" dirty="0" err="1" smtClean="0">
                <a:solidFill>
                  <a:schemeClr val="bg2"/>
                </a:solidFill>
              </a:rPr>
              <a:t>P</a:t>
            </a:r>
            <a:r>
              <a:rPr lang="fr-FR" sz="2400" baseline="-25000" dirty="0" err="1" smtClean="0">
                <a:solidFill>
                  <a:schemeClr val="bg2"/>
                </a:solidFill>
              </a:rPr>
              <a:t>atm</a:t>
            </a:r>
            <a:r>
              <a:rPr lang="fr-FR" sz="2400" dirty="0" smtClean="0">
                <a:solidFill>
                  <a:schemeClr val="bg2"/>
                </a:solidFill>
              </a:rPr>
              <a:t>, </a:t>
            </a:r>
            <a:r>
              <a:rPr lang="fr-FR" sz="2400" dirty="0" err="1" smtClean="0">
                <a:solidFill>
                  <a:schemeClr val="bg2"/>
                </a:solidFill>
              </a:rPr>
              <a:t>Temp</a:t>
            </a:r>
            <a:r>
              <a:rPr lang="fr-FR" sz="2400" dirty="0" smtClean="0">
                <a:solidFill>
                  <a:schemeClr val="bg2"/>
                </a:solidFill>
              </a:rPr>
              <a:t> intérieure/extérieure, météo, vitesse du vent) lors des prélèvements afin d’assurer des conditions différentes et suffisamment « </a:t>
            </a:r>
            <a:r>
              <a:rPr lang="fr-FR" sz="2400" i="1" dirty="0" err="1" smtClean="0">
                <a:solidFill>
                  <a:schemeClr val="bg2"/>
                </a:solidFill>
              </a:rPr>
              <a:t>worst</a:t>
            </a:r>
            <a:r>
              <a:rPr lang="fr-FR" sz="2400" i="1" dirty="0" smtClean="0">
                <a:solidFill>
                  <a:schemeClr val="bg2"/>
                </a:solidFill>
              </a:rPr>
              <a:t> case</a:t>
            </a:r>
            <a:r>
              <a:rPr lang="fr-FR" sz="2400" dirty="0" smtClean="0">
                <a:solidFill>
                  <a:schemeClr val="bg2"/>
                </a:solidFill>
              </a:rPr>
              <a:t> ».</a:t>
            </a:r>
          </a:p>
          <a:p>
            <a:r>
              <a:rPr lang="fr-FR" sz="2400" dirty="0" smtClean="0">
                <a:solidFill>
                  <a:schemeClr val="bg2"/>
                </a:solidFill>
              </a:rPr>
              <a:t>FIB air en cours d’élaboration pour fixer des balises. </a:t>
            </a:r>
            <a:endParaRPr lang="fr-BE" sz="2400" dirty="0">
              <a:solidFill>
                <a:schemeClr val="bg2"/>
              </a:solidFill>
            </a:endParaRPr>
          </a:p>
        </p:txBody>
      </p:sp>
    </p:spTree>
    <p:extLst>
      <p:ext uri="{BB962C8B-B14F-4D97-AF65-F5344CB8AC3E}">
        <p14:creationId xmlns:p14="http://schemas.microsoft.com/office/powerpoint/2010/main" val="36162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7740650" y="116632"/>
            <a:ext cx="1296795" cy="1606815"/>
          </a:xfrm>
          <a:prstGeom prst="rect">
            <a:avLst/>
          </a:prstGeom>
        </p:spPr>
      </p:pic>
      <p:sp>
        <p:nvSpPr>
          <p:cNvPr id="2" name="Titre 1"/>
          <p:cNvSpPr>
            <a:spLocks noGrp="1"/>
          </p:cNvSpPr>
          <p:nvPr>
            <p:ph type="title"/>
          </p:nvPr>
        </p:nvSpPr>
        <p:spPr/>
        <p:txBody>
          <a:bodyPr/>
          <a:lstStyle/>
          <a:p>
            <a:r>
              <a:rPr lang="fr-BE" dirty="0" smtClean="0"/>
              <a:t>Question 8: Influence conditions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Situation: maison sur cave avec pollution sous la cave (risque avec S-Risk</a:t>
            </a:r>
            <a:r>
              <a:rPr lang="fr-BE" sz="2400" baseline="30000" dirty="0" smtClean="0"/>
              <a:t>©</a:t>
            </a:r>
            <a:r>
              <a:rPr lang="fr-BE" sz="2400" dirty="0" smtClean="0"/>
              <a:t>).  Classez les cas du plus au moins </a:t>
            </a:r>
            <a:r>
              <a:rPr lang="fr-BE" sz="2400" dirty="0" err="1" smtClean="0"/>
              <a:t>worst</a:t>
            </a:r>
            <a:r>
              <a:rPr lang="fr-BE" sz="2400" dirty="0" smtClean="0"/>
              <a:t>-case pour des mesures d’air intérieur :</a:t>
            </a:r>
          </a:p>
          <a:p>
            <a:pPr marL="514350" indent="-514350">
              <a:buAutoNum type="arabicParenR"/>
            </a:pPr>
            <a:r>
              <a:rPr lang="fr-BE" sz="2400" dirty="0" smtClean="0"/>
              <a:t>En juillet, en période anticyclonique sous 30 °C.</a:t>
            </a:r>
          </a:p>
          <a:p>
            <a:pPr marL="514350" indent="-514350">
              <a:buAutoNum type="arabicParenR"/>
            </a:pPr>
            <a:r>
              <a:rPr lang="fr-BE" sz="2400" dirty="0" smtClean="0"/>
              <a:t>En décembre, vent important, température extérieure négative avec maison non occupée et non chauffée.</a:t>
            </a:r>
          </a:p>
          <a:p>
            <a:pPr marL="514350" indent="-514350">
              <a:buAutoNum type="arabicParenR"/>
            </a:pPr>
            <a:r>
              <a:rPr lang="fr-BE" sz="2400" dirty="0" smtClean="0"/>
              <a:t>En janvier, </a:t>
            </a:r>
            <a:r>
              <a:rPr lang="fr-BE" sz="2400" dirty="0"/>
              <a:t>température </a:t>
            </a:r>
            <a:r>
              <a:rPr lang="fr-BE" sz="2400" dirty="0" smtClean="0"/>
              <a:t>extérieure de </a:t>
            </a:r>
            <a:r>
              <a:rPr lang="fr-BE" sz="2400" dirty="0"/>
              <a:t>3</a:t>
            </a:r>
            <a:r>
              <a:rPr lang="fr-BE" sz="2400" dirty="0" smtClean="0"/>
              <a:t>°C, en période dépressionnaire avec occupants (</a:t>
            </a:r>
            <a:r>
              <a:rPr lang="fr-BE" sz="2400" dirty="0"/>
              <a:t>t</a:t>
            </a:r>
            <a:r>
              <a:rPr lang="fr-BE" sz="2400" dirty="0" smtClean="0"/>
              <a:t>empérature intérieure de 22°C).</a:t>
            </a:r>
          </a:p>
          <a:p>
            <a:pPr marL="514350" indent="-514350">
              <a:buAutoNum type="arabicParenR"/>
            </a:pPr>
            <a:r>
              <a:rPr lang="fr-BE" sz="2400" dirty="0" smtClean="0"/>
              <a:t>En mars, température extérieure de 10 °C, en période anticyclonique</a:t>
            </a:r>
          </a:p>
          <a:p>
            <a:pPr marL="0" indent="0">
              <a:buNone/>
            </a:pPr>
            <a:endParaRPr lang="fr-BE" dirty="0" smtClean="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26</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1435000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7593725" y="44317"/>
            <a:ext cx="1296795" cy="1606815"/>
          </a:xfrm>
          <a:prstGeom prst="rect">
            <a:avLst/>
          </a:prstGeom>
        </p:spPr>
      </p:pic>
      <p:sp>
        <p:nvSpPr>
          <p:cNvPr id="2" name="Titre 1"/>
          <p:cNvSpPr>
            <a:spLocks noGrp="1"/>
          </p:cNvSpPr>
          <p:nvPr>
            <p:ph type="title"/>
          </p:nvPr>
        </p:nvSpPr>
        <p:spPr/>
        <p:txBody>
          <a:bodyPr/>
          <a:lstStyle/>
          <a:p>
            <a:r>
              <a:rPr lang="fr-BE" dirty="0" smtClean="0"/>
              <a:t>Question 8: Solution </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Situation d’une maison sur cave avec pollution sous la cave (risque avec S-</a:t>
            </a:r>
            <a:r>
              <a:rPr lang="fr-BE" sz="2400" dirty="0" err="1" smtClean="0"/>
              <a:t>risk</a:t>
            </a:r>
            <a:r>
              <a:rPr lang="fr-BE" sz="2400" dirty="0" smtClean="0"/>
              <a:t>).  Classez les cas du plus au moins </a:t>
            </a:r>
            <a:r>
              <a:rPr lang="fr-BE" sz="2400" dirty="0" err="1" smtClean="0"/>
              <a:t>worst</a:t>
            </a:r>
            <a:r>
              <a:rPr lang="fr-BE" sz="2400" dirty="0" smtClean="0"/>
              <a:t>-case pour des mesures d’air intérieur :</a:t>
            </a:r>
          </a:p>
          <a:p>
            <a:r>
              <a:rPr lang="fr-BE" sz="2400" dirty="0"/>
              <a:t>P</a:t>
            </a:r>
            <a:r>
              <a:rPr lang="fr-BE" sz="2400" dirty="0" smtClean="0"/>
              <a:t>lus WC : En </a:t>
            </a:r>
            <a:r>
              <a:rPr lang="fr-BE" sz="2400" dirty="0"/>
              <a:t>janvier, température extérieure de </a:t>
            </a:r>
            <a:r>
              <a:rPr lang="fr-BE" sz="2400" dirty="0" smtClean="0"/>
              <a:t>3°C</a:t>
            </a:r>
            <a:r>
              <a:rPr lang="fr-BE" sz="2400" dirty="0"/>
              <a:t>, en période dépressionnaire avec occupants (température intérieure de 22°C).</a:t>
            </a:r>
          </a:p>
          <a:p>
            <a:r>
              <a:rPr lang="fr-BE" sz="2400" dirty="0" smtClean="0"/>
              <a:t>En décembre, vent important, température extérieure négative avec maison non occupée et non chauffée.</a:t>
            </a:r>
          </a:p>
          <a:p>
            <a:r>
              <a:rPr lang="fr-BE" sz="2400" dirty="0"/>
              <a:t>En mars, température extérieure de </a:t>
            </a:r>
            <a:r>
              <a:rPr lang="fr-BE" sz="2400" dirty="0" smtClean="0"/>
              <a:t>10 </a:t>
            </a:r>
            <a:r>
              <a:rPr lang="fr-BE" sz="2400" dirty="0"/>
              <a:t>°C, en période </a:t>
            </a:r>
            <a:r>
              <a:rPr lang="fr-BE" sz="2400" dirty="0" smtClean="0"/>
              <a:t>anticyclonique.</a:t>
            </a:r>
          </a:p>
          <a:p>
            <a:r>
              <a:rPr lang="fr-BE" sz="2400" dirty="0" smtClean="0"/>
              <a:t>Moins WC : En juillet, en période anticyclonique sous 30 °C.</a:t>
            </a:r>
          </a:p>
          <a:p>
            <a:pPr marL="0" indent="0">
              <a:buNone/>
            </a:pPr>
            <a:endParaRPr lang="fr-BE" dirty="0" smtClean="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27</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7" name="Image 6"/>
          <p:cNvPicPr>
            <a:picLocks noChangeAspect="1"/>
          </p:cNvPicPr>
          <p:nvPr/>
        </p:nvPicPr>
        <p:blipFill>
          <a:blip r:embed="rId3"/>
          <a:stretch>
            <a:fillRect/>
          </a:stretch>
        </p:blipFill>
        <p:spPr>
          <a:xfrm>
            <a:off x="8532440" y="2417886"/>
            <a:ext cx="444589" cy="3680495"/>
          </a:xfrm>
          <a:prstGeom prst="rect">
            <a:avLst/>
          </a:prstGeom>
        </p:spPr>
      </p:pic>
      <p:sp>
        <p:nvSpPr>
          <p:cNvPr id="8" name="Flèche droite 7"/>
          <p:cNvSpPr/>
          <p:nvPr/>
        </p:nvSpPr>
        <p:spPr>
          <a:xfrm rot="16200000">
            <a:off x="7637569" y="4039959"/>
            <a:ext cx="2234330" cy="1483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436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extLst>
              <p:ext uri="{D42A27DB-BD31-4B8C-83A1-F6EECF244321}">
                <p14:modId xmlns:p14="http://schemas.microsoft.com/office/powerpoint/2010/main" val="245300207"/>
              </p:ext>
            </p:extLst>
          </p:nvPr>
        </p:nvGraphicFramePr>
        <p:xfrm>
          <a:off x="899592" y="2420889"/>
          <a:ext cx="7704856" cy="3887880"/>
        </p:xfrm>
        <a:graphic>
          <a:graphicData uri="http://schemas.openxmlformats.org/drawingml/2006/table">
            <a:tbl>
              <a:tblPr firstRow="1" bandRow="1">
                <a:tableStyleId>{5C22544A-7EE6-4342-B048-85BDC9FD1C3A}</a:tableStyleId>
              </a:tblPr>
              <a:tblGrid>
                <a:gridCol w="4942738">
                  <a:extLst>
                    <a:ext uri="{9D8B030D-6E8A-4147-A177-3AD203B41FA5}">
                      <a16:colId xmlns:a16="http://schemas.microsoft.com/office/drawing/2014/main" val="1507880280"/>
                    </a:ext>
                  </a:extLst>
                </a:gridCol>
                <a:gridCol w="2762118">
                  <a:extLst>
                    <a:ext uri="{9D8B030D-6E8A-4147-A177-3AD203B41FA5}">
                      <a16:colId xmlns:a16="http://schemas.microsoft.com/office/drawing/2014/main" val="1012973335"/>
                    </a:ext>
                  </a:extLst>
                </a:gridCol>
              </a:tblGrid>
              <a:tr h="610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Air du sol</a:t>
                      </a:r>
                    </a:p>
                  </a:txBody>
                  <a:tcPr anchor="ctr"/>
                </a:tc>
                <a:tc>
                  <a:txBody>
                    <a:bodyPr/>
                    <a:lstStyle/>
                    <a:p>
                      <a:pPr algn="ctr"/>
                      <a:r>
                        <a:rPr lang="fr-BE" dirty="0" smtClean="0"/>
                        <a:t>Vert = </a:t>
                      </a:r>
                      <a:r>
                        <a:rPr lang="fr-BE" dirty="0" err="1" smtClean="0"/>
                        <a:t>Worst</a:t>
                      </a:r>
                      <a:r>
                        <a:rPr lang="fr-BE" dirty="0" smtClean="0"/>
                        <a:t>-Case</a:t>
                      </a:r>
                      <a:endParaRPr lang="fr-BE" dirty="0"/>
                    </a:p>
                  </a:txBody>
                  <a:tcPr anchor="ctr"/>
                </a:tc>
                <a:extLst>
                  <a:ext uri="{0D108BD9-81ED-4DB2-BD59-A6C34878D82A}">
                    <a16:rowId xmlns:a16="http://schemas.microsoft.com/office/drawing/2014/main" val="3252442799"/>
                  </a:ext>
                </a:extLst>
              </a:tr>
              <a:tr h="491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Phase anticyclonique (</a:t>
                      </a:r>
                      <a:r>
                        <a:rPr lang="fr-FR" baseline="0" dirty="0" err="1" smtClean="0">
                          <a:solidFill>
                            <a:schemeClr val="bg2"/>
                          </a:solidFill>
                        </a:rPr>
                        <a:t>P</a:t>
                      </a:r>
                      <a:r>
                        <a:rPr lang="fr-FR" baseline="-25000" dirty="0" err="1" smtClean="0">
                          <a:solidFill>
                            <a:schemeClr val="bg2"/>
                          </a:solidFill>
                        </a:rPr>
                        <a:t>atm</a:t>
                      </a:r>
                      <a:r>
                        <a:rPr lang="fr-FR" baseline="0" dirty="0" smtClean="0">
                          <a:solidFill>
                            <a:schemeClr val="bg2"/>
                          </a:solidFill>
                        </a:rPr>
                        <a:t> augmente)</a:t>
                      </a:r>
                      <a:endParaRPr lang="fr-BE" dirty="0" smtClean="0">
                        <a:solidFill>
                          <a:schemeClr val="bg2"/>
                        </a:solidFill>
                      </a:endParaRPr>
                    </a:p>
                  </a:txBody>
                  <a:tcPr anchor="ctr"/>
                </a:tc>
                <a:tc>
                  <a:txBody>
                    <a:bodyPr/>
                    <a:lstStyle/>
                    <a:p>
                      <a:pPr algn="ctr"/>
                      <a:endParaRPr lang="fr-BE" dirty="0"/>
                    </a:p>
                  </a:txBody>
                  <a:tcPr anchor="ctr"/>
                </a:tc>
                <a:extLst>
                  <a:ext uri="{0D108BD9-81ED-4DB2-BD59-A6C34878D82A}">
                    <a16:rowId xmlns:a16="http://schemas.microsoft.com/office/drawing/2014/main" val="3919518965"/>
                  </a:ext>
                </a:extLst>
              </a:tr>
              <a:tr h="512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Température extérieur</a:t>
                      </a:r>
                      <a:r>
                        <a:rPr lang="fr-BE" baseline="0" dirty="0" smtClean="0">
                          <a:solidFill>
                            <a:schemeClr val="bg2"/>
                          </a:solidFill>
                        </a:rPr>
                        <a:t>e moyenne élevée</a:t>
                      </a:r>
                      <a:endParaRPr lang="fr-BE" dirty="0" smtClean="0">
                        <a:solidFill>
                          <a:schemeClr val="bg2"/>
                        </a:solidFill>
                      </a:endParaRPr>
                    </a:p>
                  </a:txBody>
                  <a:tcPr anchor="ctr"/>
                </a:tc>
                <a:tc>
                  <a:txBody>
                    <a:bodyPr/>
                    <a:lstStyle/>
                    <a:p>
                      <a:pPr algn="r"/>
                      <a:endParaRPr lang="fr-BE" dirty="0"/>
                    </a:p>
                  </a:txBody>
                  <a:tcPr anchor="ctr"/>
                </a:tc>
                <a:extLst>
                  <a:ext uri="{0D108BD9-81ED-4DB2-BD59-A6C34878D82A}">
                    <a16:rowId xmlns:a16="http://schemas.microsoft.com/office/drawing/2014/main" val="3727166609"/>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Vent stable</a:t>
                      </a:r>
                      <a:r>
                        <a:rPr lang="fr-BE" baseline="0" dirty="0" smtClean="0">
                          <a:solidFill>
                            <a:schemeClr val="bg2"/>
                          </a:solidFill>
                        </a:rPr>
                        <a:t> </a:t>
                      </a:r>
                      <a:r>
                        <a:rPr lang="fr-BE" dirty="0" smtClean="0">
                          <a:solidFill>
                            <a:schemeClr val="bg2"/>
                          </a:solidFill>
                        </a:rPr>
                        <a:t>(vitesse moyenne</a:t>
                      </a:r>
                      <a:r>
                        <a:rPr lang="fr-BE" baseline="0" dirty="0" smtClean="0">
                          <a:solidFill>
                            <a:schemeClr val="bg2"/>
                          </a:solidFill>
                        </a:rPr>
                        <a:t> faible</a:t>
                      </a:r>
                      <a:r>
                        <a:rPr lang="fr-BE" dirty="0" smtClean="0">
                          <a:solidFill>
                            <a:schemeClr val="bg2"/>
                          </a:solidFill>
                        </a:rPr>
                        <a:t>)</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p>
                      <a:pPr algn="r"/>
                      <a:endParaRPr lang="fr-BE" dirty="0"/>
                    </a:p>
                  </a:txBody>
                  <a:tcPr anchor="ctr"/>
                </a:tc>
                <a:extLst>
                  <a:ext uri="{0D108BD9-81ED-4DB2-BD59-A6C34878D82A}">
                    <a16:rowId xmlns:a16="http://schemas.microsoft.com/office/drawing/2014/main" val="2658300460"/>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Temps</a:t>
                      </a:r>
                      <a:r>
                        <a:rPr lang="fr-BE" baseline="0" dirty="0" smtClean="0">
                          <a:solidFill>
                            <a:schemeClr val="bg2"/>
                          </a:solidFill>
                        </a:rPr>
                        <a:t> humide (2 jours avant et sec durant le prélèvement)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500250">
                <a:tc>
                  <a:txBody>
                    <a:bodyPr/>
                    <a:lstStyle/>
                    <a:p>
                      <a:pPr algn="l"/>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1026087980"/>
                  </a:ext>
                </a:extLst>
              </a:tr>
              <a:tr h="491754">
                <a:tc>
                  <a:txBody>
                    <a:bodyPr/>
                    <a:lstStyle/>
                    <a:p>
                      <a:pPr algn="l"/>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sp>
        <p:nvSpPr>
          <p:cNvPr id="2" name="Titre 1"/>
          <p:cNvSpPr>
            <a:spLocks noGrp="1"/>
          </p:cNvSpPr>
          <p:nvPr>
            <p:ph type="title"/>
          </p:nvPr>
        </p:nvSpPr>
        <p:spPr/>
        <p:txBody>
          <a:bodyPr/>
          <a:lstStyle/>
          <a:p>
            <a:r>
              <a:rPr lang="fr-BE" dirty="0" smtClean="0"/>
              <a:t>Question 9 : Air du sol - Conditions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Influence des paramètres sur concentrations mesurées (situation </a:t>
            </a:r>
            <a:r>
              <a:rPr lang="fr-BE" sz="2400" dirty="0" err="1" smtClean="0"/>
              <a:t>worst</a:t>
            </a:r>
            <a:r>
              <a:rPr lang="fr-BE" sz="2400" dirty="0" smtClean="0"/>
              <a:t>-case ou non)?</a:t>
            </a:r>
          </a:p>
          <a:p>
            <a:pPr marL="0" indent="0">
              <a:buNone/>
            </a:pPr>
            <a:r>
              <a:rPr lang="fr-BE" sz="2400" dirty="0" smtClean="0"/>
              <a:t> </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28</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8" name="Image 7"/>
          <p:cNvPicPr>
            <a:picLocks noChangeAspect="1"/>
          </p:cNvPicPr>
          <p:nvPr/>
        </p:nvPicPr>
        <p:blipFill>
          <a:blip r:embed="rId2"/>
          <a:stretch>
            <a:fillRect/>
          </a:stretch>
        </p:blipFill>
        <p:spPr>
          <a:xfrm>
            <a:off x="8028060" y="33935"/>
            <a:ext cx="1008112" cy="1249118"/>
          </a:xfrm>
          <a:prstGeom prst="rect">
            <a:avLst/>
          </a:prstGeom>
        </p:spPr>
      </p:pic>
      <p:pic>
        <p:nvPicPr>
          <p:cNvPr id="11" name="Image 10"/>
          <p:cNvPicPr>
            <a:picLocks noChangeAspect="1"/>
          </p:cNvPicPr>
          <p:nvPr/>
        </p:nvPicPr>
        <p:blipFill rotWithShape="1">
          <a:blip r:embed="rId3"/>
          <a:srcRect l="16361" t="22157" r="10610" b="29738"/>
          <a:stretch/>
        </p:blipFill>
        <p:spPr>
          <a:xfrm>
            <a:off x="6876249" y="3116211"/>
            <a:ext cx="817025" cy="358789"/>
          </a:xfrm>
          <a:prstGeom prst="rect">
            <a:avLst/>
          </a:prstGeom>
        </p:spPr>
      </p:pic>
      <p:pic>
        <p:nvPicPr>
          <p:cNvPr id="12" name="Image 11"/>
          <p:cNvPicPr>
            <a:picLocks noChangeAspect="1"/>
          </p:cNvPicPr>
          <p:nvPr/>
        </p:nvPicPr>
        <p:blipFill rotWithShape="1">
          <a:blip r:embed="rId3"/>
          <a:srcRect l="16361" t="22157" r="10610" b="29738"/>
          <a:stretch/>
        </p:blipFill>
        <p:spPr>
          <a:xfrm>
            <a:off x="6876249" y="3619172"/>
            <a:ext cx="817025" cy="358789"/>
          </a:xfrm>
          <a:prstGeom prst="rect">
            <a:avLst/>
          </a:prstGeom>
        </p:spPr>
      </p:pic>
      <p:pic>
        <p:nvPicPr>
          <p:cNvPr id="13" name="Image 12"/>
          <p:cNvPicPr>
            <a:picLocks noChangeAspect="1"/>
          </p:cNvPicPr>
          <p:nvPr/>
        </p:nvPicPr>
        <p:blipFill rotWithShape="1">
          <a:blip r:embed="rId3"/>
          <a:srcRect l="16361" t="22157" r="10610" b="29738"/>
          <a:stretch/>
        </p:blipFill>
        <p:spPr>
          <a:xfrm>
            <a:off x="6862989" y="4148419"/>
            <a:ext cx="817025" cy="358789"/>
          </a:xfrm>
          <a:prstGeom prst="rect">
            <a:avLst/>
          </a:prstGeom>
        </p:spPr>
      </p:pic>
      <p:pic>
        <p:nvPicPr>
          <p:cNvPr id="14" name="Image 13"/>
          <p:cNvPicPr>
            <a:picLocks noChangeAspect="1"/>
          </p:cNvPicPr>
          <p:nvPr/>
        </p:nvPicPr>
        <p:blipFill rotWithShape="1">
          <a:blip r:embed="rId3"/>
          <a:srcRect l="16361" t="22157" r="10610" b="29738"/>
          <a:stretch/>
        </p:blipFill>
        <p:spPr>
          <a:xfrm>
            <a:off x="6876249" y="4759343"/>
            <a:ext cx="817025" cy="358789"/>
          </a:xfrm>
          <a:prstGeom prst="rect">
            <a:avLst/>
          </a:prstGeom>
        </p:spPr>
      </p:pic>
    </p:spTree>
    <p:extLst>
      <p:ext uri="{BB962C8B-B14F-4D97-AF65-F5344CB8AC3E}">
        <p14:creationId xmlns:p14="http://schemas.microsoft.com/office/powerpoint/2010/main" val="1009391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9 : Air du sol - Conditions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a:t>Influence des </a:t>
            </a:r>
            <a:r>
              <a:rPr lang="fr-BE" sz="2400" dirty="0" smtClean="0"/>
              <a:t>paramètres sur concentrations mesurées (situation </a:t>
            </a:r>
            <a:r>
              <a:rPr lang="fr-BE" sz="2400" dirty="0" err="1" smtClean="0"/>
              <a:t>worst</a:t>
            </a:r>
            <a:r>
              <a:rPr lang="fr-BE" sz="2400" dirty="0" smtClean="0"/>
              <a:t>-case ou non)?</a:t>
            </a:r>
          </a:p>
          <a:p>
            <a:pPr marL="0" indent="0">
              <a:buNone/>
            </a:pPr>
            <a:r>
              <a:rPr lang="fr-BE" sz="2400" dirty="0" smtClean="0"/>
              <a:t> </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29</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10" name="Tableau 9"/>
          <p:cNvGraphicFramePr>
            <a:graphicFrameLocks noGrp="1"/>
          </p:cNvGraphicFramePr>
          <p:nvPr>
            <p:extLst>
              <p:ext uri="{D42A27DB-BD31-4B8C-83A1-F6EECF244321}">
                <p14:modId xmlns:p14="http://schemas.microsoft.com/office/powerpoint/2010/main" val="2489344144"/>
              </p:ext>
            </p:extLst>
          </p:nvPr>
        </p:nvGraphicFramePr>
        <p:xfrm>
          <a:off x="899592" y="2420889"/>
          <a:ext cx="7704856" cy="3887880"/>
        </p:xfrm>
        <a:graphic>
          <a:graphicData uri="http://schemas.openxmlformats.org/drawingml/2006/table">
            <a:tbl>
              <a:tblPr firstRow="1" bandRow="1">
                <a:tableStyleId>{5C22544A-7EE6-4342-B048-85BDC9FD1C3A}</a:tableStyleId>
              </a:tblPr>
              <a:tblGrid>
                <a:gridCol w="4942738">
                  <a:extLst>
                    <a:ext uri="{9D8B030D-6E8A-4147-A177-3AD203B41FA5}">
                      <a16:colId xmlns:a16="http://schemas.microsoft.com/office/drawing/2014/main" val="1507880280"/>
                    </a:ext>
                  </a:extLst>
                </a:gridCol>
                <a:gridCol w="2762118">
                  <a:extLst>
                    <a:ext uri="{9D8B030D-6E8A-4147-A177-3AD203B41FA5}">
                      <a16:colId xmlns:a16="http://schemas.microsoft.com/office/drawing/2014/main" val="1012973335"/>
                    </a:ext>
                  </a:extLst>
                </a:gridCol>
              </a:tblGrid>
              <a:tr h="610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Air du sol</a:t>
                      </a:r>
                    </a:p>
                  </a:txBody>
                  <a:tcPr anchor="ctr"/>
                </a:tc>
                <a:tc>
                  <a:txBody>
                    <a:bodyPr/>
                    <a:lstStyle/>
                    <a:p>
                      <a:pPr algn="ctr"/>
                      <a:r>
                        <a:rPr lang="fr-BE" dirty="0" smtClean="0"/>
                        <a:t>Vert = </a:t>
                      </a:r>
                      <a:r>
                        <a:rPr lang="fr-BE" dirty="0" err="1" smtClean="0"/>
                        <a:t>Worst</a:t>
                      </a:r>
                      <a:r>
                        <a:rPr lang="fr-BE" dirty="0" smtClean="0"/>
                        <a:t>-Case</a:t>
                      </a:r>
                      <a:endParaRPr lang="fr-BE" dirty="0"/>
                    </a:p>
                  </a:txBody>
                  <a:tcPr anchor="ctr"/>
                </a:tc>
                <a:extLst>
                  <a:ext uri="{0D108BD9-81ED-4DB2-BD59-A6C34878D82A}">
                    <a16:rowId xmlns:a16="http://schemas.microsoft.com/office/drawing/2014/main" val="3252442799"/>
                  </a:ext>
                </a:extLst>
              </a:tr>
              <a:tr h="491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Phase anticyclonique (</a:t>
                      </a:r>
                      <a:r>
                        <a:rPr lang="fr-FR" baseline="0" dirty="0" err="1" smtClean="0">
                          <a:solidFill>
                            <a:schemeClr val="bg2"/>
                          </a:solidFill>
                        </a:rPr>
                        <a:t>P</a:t>
                      </a:r>
                      <a:r>
                        <a:rPr lang="fr-FR" baseline="-25000" dirty="0" err="1" smtClean="0">
                          <a:solidFill>
                            <a:schemeClr val="bg2"/>
                          </a:solidFill>
                        </a:rPr>
                        <a:t>atm</a:t>
                      </a:r>
                      <a:r>
                        <a:rPr lang="fr-FR" baseline="0" dirty="0" smtClean="0">
                          <a:solidFill>
                            <a:schemeClr val="bg2"/>
                          </a:solidFill>
                        </a:rPr>
                        <a:t> augmente)</a:t>
                      </a:r>
                      <a:endParaRPr lang="fr-BE" dirty="0" smtClean="0">
                        <a:solidFill>
                          <a:schemeClr val="bg2"/>
                        </a:solidFill>
                      </a:endParaRPr>
                    </a:p>
                  </a:txBody>
                  <a:tcPr anchor="ctr"/>
                </a:tc>
                <a:tc>
                  <a:txBody>
                    <a:bodyPr/>
                    <a:lstStyle/>
                    <a:p>
                      <a:pPr algn="ctr"/>
                      <a:endParaRPr lang="fr-BE" dirty="0"/>
                    </a:p>
                  </a:txBody>
                  <a:tcPr anchor="ctr"/>
                </a:tc>
                <a:extLst>
                  <a:ext uri="{0D108BD9-81ED-4DB2-BD59-A6C34878D82A}">
                    <a16:rowId xmlns:a16="http://schemas.microsoft.com/office/drawing/2014/main" val="3919518965"/>
                  </a:ext>
                </a:extLst>
              </a:tr>
              <a:tr h="512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Température extérieur</a:t>
                      </a:r>
                      <a:r>
                        <a:rPr lang="fr-BE" baseline="0" dirty="0" smtClean="0">
                          <a:solidFill>
                            <a:schemeClr val="bg2"/>
                          </a:solidFill>
                        </a:rPr>
                        <a:t>e moyenne élevée</a:t>
                      </a:r>
                      <a:endParaRPr lang="fr-BE" dirty="0" smtClean="0">
                        <a:solidFill>
                          <a:schemeClr val="bg2"/>
                        </a:solidFill>
                      </a:endParaRPr>
                    </a:p>
                  </a:txBody>
                  <a:tcPr anchor="ctr"/>
                </a:tc>
                <a:tc>
                  <a:txBody>
                    <a:bodyPr/>
                    <a:lstStyle/>
                    <a:p>
                      <a:pPr algn="r"/>
                      <a:endParaRPr lang="fr-BE" dirty="0"/>
                    </a:p>
                  </a:txBody>
                  <a:tcPr anchor="ctr"/>
                </a:tc>
                <a:extLst>
                  <a:ext uri="{0D108BD9-81ED-4DB2-BD59-A6C34878D82A}">
                    <a16:rowId xmlns:a16="http://schemas.microsoft.com/office/drawing/2014/main" val="3727166609"/>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Vent stable</a:t>
                      </a:r>
                      <a:r>
                        <a:rPr lang="fr-BE" baseline="0" dirty="0" smtClean="0">
                          <a:solidFill>
                            <a:schemeClr val="bg2"/>
                          </a:solidFill>
                        </a:rPr>
                        <a:t> </a:t>
                      </a:r>
                      <a:r>
                        <a:rPr lang="fr-BE" dirty="0" smtClean="0">
                          <a:solidFill>
                            <a:schemeClr val="bg2"/>
                          </a:solidFill>
                        </a:rPr>
                        <a:t>(vitesse moyenne</a:t>
                      </a:r>
                      <a:r>
                        <a:rPr lang="fr-BE" baseline="0" dirty="0" smtClean="0">
                          <a:solidFill>
                            <a:schemeClr val="bg2"/>
                          </a:solidFill>
                        </a:rPr>
                        <a:t> faible</a:t>
                      </a:r>
                      <a:r>
                        <a:rPr lang="fr-BE" dirty="0" smtClean="0">
                          <a:solidFill>
                            <a:schemeClr val="bg2"/>
                          </a:solidFill>
                        </a:rPr>
                        <a:t>)</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p>
                      <a:pPr algn="r"/>
                      <a:endParaRPr lang="fr-BE" dirty="0"/>
                    </a:p>
                  </a:txBody>
                  <a:tcPr anchor="ctr"/>
                </a:tc>
                <a:extLst>
                  <a:ext uri="{0D108BD9-81ED-4DB2-BD59-A6C34878D82A}">
                    <a16:rowId xmlns:a16="http://schemas.microsoft.com/office/drawing/2014/main" val="2658300460"/>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Temps</a:t>
                      </a:r>
                      <a:r>
                        <a:rPr lang="fr-BE" baseline="0" dirty="0" smtClean="0">
                          <a:solidFill>
                            <a:schemeClr val="bg2"/>
                          </a:solidFill>
                        </a:rPr>
                        <a:t> humide (2 jours avant et sec durant le prélèvement)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500250">
                <a:tc>
                  <a:txBody>
                    <a:bodyPr/>
                    <a:lstStyle/>
                    <a:p>
                      <a:pPr algn="l"/>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1026087980"/>
                  </a:ext>
                </a:extLst>
              </a:tr>
              <a:tr h="491754">
                <a:tc>
                  <a:txBody>
                    <a:bodyPr/>
                    <a:lstStyle/>
                    <a:p>
                      <a:pPr algn="l"/>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pic>
        <p:nvPicPr>
          <p:cNvPr id="11" name="Image 10"/>
          <p:cNvPicPr>
            <a:picLocks noChangeAspect="1"/>
          </p:cNvPicPr>
          <p:nvPr/>
        </p:nvPicPr>
        <p:blipFill rotWithShape="1">
          <a:blip r:embed="rId2"/>
          <a:srcRect l="16361" t="22157" r="10610" b="29738"/>
          <a:stretch/>
        </p:blipFill>
        <p:spPr>
          <a:xfrm>
            <a:off x="6876253" y="3095507"/>
            <a:ext cx="817025" cy="358789"/>
          </a:xfrm>
          <a:prstGeom prst="rect">
            <a:avLst/>
          </a:prstGeom>
        </p:spPr>
      </p:pic>
      <p:pic>
        <p:nvPicPr>
          <p:cNvPr id="12" name="Image 11"/>
          <p:cNvPicPr>
            <a:picLocks noChangeAspect="1"/>
          </p:cNvPicPr>
          <p:nvPr/>
        </p:nvPicPr>
        <p:blipFill rotWithShape="1">
          <a:blip r:embed="rId2"/>
          <a:srcRect l="16361" t="22157" r="10610" b="29738"/>
          <a:stretch/>
        </p:blipFill>
        <p:spPr>
          <a:xfrm>
            <a:off x="6890592" y="3600155"/>
            <a:ext cx="817025" cy="358789"/>
          </a:xfrm>
          <a:prstGeom prst="rect">
            <a:avLst/>
          </a:prstGeom>
        </p:spPr>
      </p:pic>
      <p:pic>
        <p:nvPicPr>
          <p:cNvPr id="13" name="Image 12"/>
          <p:cNvPicPr>
            <a:picLocks noChangeAspect="1"/>
          </p:cNvPicPr>
          <p:nvPr/>
        </p:nvPicPr>
        <p:blipFill rotWithShape="1">
          <a:blip r:embed="rId2"/>
          <a:srcRect l="16361" t="22157" r="10610" b="29738"/>
          <a:stretch/>
        </p:blipFill>
        <p:spPr>
          <a:xfrm>
            <a:off x="6876251" y="4241727"/>
            <a:ext cx="817025" cy="358789"/>
          </a:xfrm>
          <a:prstGeom prst="rect">
            <a:avLst/>
          </a:prstGeom>
        </p:spPr>
      </p:pic>
      <p:pic>
        <p:nvPicPr>
          <p:cNvPr id="14" name="Image 13"/>
          <p:cNvPicPr>
            <a:picLocks noChangeAspect="1"/>
          </p:cNvPicPr>
          <p:nvPr/>
        </p:nvPicPr>
        <p:blipFill rotWithShape="1">
          <a:blip r:embed="rId2"/>
          <a:srcRect l="16361" t="22157" r="10610" b="29738"/>
          <a:stretch/>
        </p:blipFill>
        <p:spPr>
          <a:xfrm>
            <a:off x="6876250" y="4825190"/>
            <a:ext cx="817025" cy="358789"/>
          </a:xfrm>
          <a:prstGeom prst="rect">
            <a:avLst/>
          </a:prstGeom>
        </p:spPr>
      </p:pic>
      <p:sp>
        <p:nvSpPr>
          <p:cNvPr id="16" name="Ellipse 15"/>
          <p:cNvSpPr/>
          <p:nvPr/>
        </p:nvSpPr>
        <p:spPr>
          <a:xfrm>
            <a:off x="7218531" y="3077425"/>
            <a:ext cx="522120"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p:cNvSpPr/>
          <p:nvPr/>
        </p:nvSpPr>
        <p:spPr>
          <a:xfrm>
            <a:off x="6791222" y="3627377"/>
            <a:ext cx="527115"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p:cNvSpPr/>
          <p:nvPr/>
        </p:nvSpPr>
        <p:spPr>
          <a:xfrm>
            <a:off x="6719495" y="4263271"/>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p:cNvSpPr/>
          <p:nvPr/>
        </p:nvSpPr>
        <p:spPr>
          <a:xfrm>
            <a:off x="6719494" y="4816850"/>
            <a:ext cx="598843"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259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Quiz 2.0</a:t>
            </a:r>
            <a:endParaRPr lang="fr-BE" dirty="0"/>
          </a:p>
        </p:txBody>
      </p:sp>
      <p:sp>
        <p:nvSpPr>
          <p:cNvPr id="3" name="Espace réservé du contenu 2"/>
          <p:cNvSpPr>
            <a:spLocks noGrp="1"/>
          </p:cNvSpPr>
          <p:nvPr>
            <p:ph idx="1"/>
          </p:nvPr>
        </p:nvSpPr>
        <p:spPr/>
        <p:txBody>
          <a:bodyPr/>
          <a:lstStyle/>
          <a:p>
            <a:pPr marL="0" indent="0">
              <a:buNone/>
            </a:pPr>
            <a:r>
              <a:rPr lang="fr-FR" dirty="0" smtClean="0"/>
              <a:t>Etes-vous prêts à répondre à quelques questions?</a:t>
            </a:r>
          </a:p>
          <a:p>
            <a:pPr marL="0" indent="0">
              <a:buNone/>
            </a:pPr>
            <a:r>
              <a:rPr lang="fr-FR" dirty="0" smtClean="0"/>
              <a:t>	Alors… </a:t>
            </a:r>
          </a:p>
          <a:p>
            <a:pPr marL="0" indent="0">
              <a:buNone/>
            </a:pPr>
            <a:r>
              <a:rPr lang="fr-FR" dirty="0" smtClean="0"/>
              <a:t>		prenez votre smartphone… </a:t>
            </a:r>
          </a:p>
          <a:p>
            <a:pPr marL="0" indent="0">
              <a:buNone/>
            </a:pPr>
            <a:endParaRPr lang="fr-FR" dirty="0" smtClean="0"/>
          </a:p>
          <a:p>
            <a:pPr marL="0" indent="0">
              <a:buNone/>
            </a:pPr>
            <a:r>
              <a:rPr lang="fr-FR" dirty="0" smtClean="0"/>
              <a:t>Rendez-vous sur </a:t>
            </a:r>
            <a:r>
              <a:rPr lang="fr-FR" i="1" dirty="0" smtClean="0">
                <a:solidFill>
                  <a:schemeClr val="accent6">
                    <a:lumMod val="75000"/>
                  </a:schemeClr>
                </a:solidFill>
                <a:hlinkClick r:id="rId3"/>
              </a:rPr>
              <a:t>www.mentimeter.com</a:t>
            </a:r>
            <a:r>
              <a:rPr lang="fr-FR" dirty="0" smtClean="0"/>
              <a:t> </a:t>
            </a:r>
          </a:p>
          <a:p>
            <a:pPr marL="0" indent="0">
              <a:buNone/>
            </a:pPr>
            <a:endParaRPr lang="fr-FR" dirty="0"/>
          </a:p>
          <a:p>
            <a:pPr marL="0" indent="0">
              <a:buNone/>
            </a:pPr>
            <a:endParaRPr lang="fr-FR" dirty="0" smtClean="0"/>
          </a:p>
          <a:p>
            <a:pPr marL="0" indent="0">
              <a:buNone/>
            </a:pPr>
            <a:endParaRPr lang="fr-FR" dirty="0"/>
          </a:p>
          <a:p>
            <a:endParaRPr lang="fr-FR" dirty="0" smtClean="0"/>
          </a:p>
          <a:p>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a:t>
            </a:fld>
            <a:endParaRPr lang="fr-FR" altLang="fr-FR"/>
          </a:p>
        </p:txBody>
      </p:sp>
      <p:pic>
        <p:nvPicPr>
          <p:cNvPr id="6" name="Image 5"/>
          <p:cNvPicPr>
            <a:picLocks noChangeAspect="1"/>
          </p:cNvPicPr>
          <p:nvPr/>
        </p:nvPicPr>
        <p:blipFill>
          <a:blip r:embed="rId4"/>
          <a:stretch>
            <a:fillRect/>
          </a:stretch>
        </p:blipFill>
        <p:spPr>
          <a:xfrm>
            <a:off x="5364088" y="260648"/>
            <a:ext cx="1944216" cy="1093622"/>
          </a:xfrm>
          <a:prstGeom prst="rect">
            <a:avLst/>
          </a:prstGeom>
          <a:ln>
            <a:solidFill>
              <a:schemeClr val="bg2"/>
            </a:solidFill>
          </a:ln>
        </p:spPr>
      </p:pic>
      <p:pic>
        <p:nvPicPr>
          <p:cNvPr id="8" name="Image 7"/>
          <p:cNvPicPr>
            <a:picLocks noChangeAspect="1"/>
          </p:cNvPicPr>
          <p:nvPr/>
        </p:nvPicPr>
        <p:blipFill>
          <a:blip r:embed="rId5"/>
          <a:stretch>
            <a:fillRect/>
          </a:stretch>
        </p:blipFill>
        <p:spPr>
          <a:xfrm>
            <a:off x="7524328" y="548680"/>
            <a:ext cx="831972" cy="791914"/>
          </a:xfrm>
          <a:prstGeom prst="rect">
            <a:avLst/>
          </a:prstGeom>
        </p:spPr>
      </p:pic>
      <p:pic>
        <p:nvPicPr>
          <p:cNvPr id="9" name="Image 8"/>
          <p:cNvPicPr>
            <a:picLocks noChangeAspect="1"/>
          </p:cNvPicPr>
          <p:nvPr/>
        </p:nvPicPr>
        <p:blipFill>
          <a:blip r:embed="rId6"/>
          <a:stretch>
            <a:fillRect/>
          </a:stretch>
        </p:blipFill>
        <p:spPr>
          <a:xfrm>
            <a:off x="496679" y="4809723"/>
            <a:ext cx="2691702" cy="1216130"/>
          </a:xfrm>
          <a:prstGeom prst="rect">
            <a:avLst/>
          </a:prstGeom>
        </p:spPr>
      </p:pic>
      <p:pic>
        <p:nvPicPr>
          <p:cNvPr id="10" name="Image 9" descr="Capture d’écr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872" y="4772010"/>
            <a:ext cx="4976291" cy="632515"/>
          </a:xfrm>
          <a:prstGeom prst="rect">
            <a:avLst/>
          </a:prstGeom>
        </p:spPr>
      </p:pic>
      <p:sp>
        <p:nvSpPr>
          <p:cNvPr id="11" name="ZoneTexte 10"/>
          <p:cNvSpPr txBox="1"/>
          <p:nvPr/>
        </p:nvSpPr>
        <p:spPr>
          <a:xfrm>
            <a:off x="6444208" y="5420082"/>
            <a:ext cx="1951955" cy="584775"/>
          </a:xfrm>
          <a:prstGeom prst="rect">
            <a:avLst/>
          </a:prstGeom>
          <a:noFill/>
        </p:spPr>
        <p:txBody>
          <a:bodyPr wrap="square" rtlCol="0">
            <a:spAutoFit/>
          </a:bodyPr>
          <a:lstStyle/>
          <a:p>
            <a:r>
              <a:rPr lang="fr-FR" sz="3200" b="1" dirty="0" smtClean="0">
                <a:solidFill>
                  <a:schemeClr val="bg2"/>
                </a:solidFill>
              </a:rPr>
              <a:t>5806375</a:t>
            </a:r>
            <a:endParaRPr lang="fr-BE" sz="3200" b="1" dirty="0">
              <a:solidFill>
                <a:schemeClr val="bg2"/>
              </a:solidFill>
            </a:endParaRPr>
          </a:p>
        </p:txBody>
      </p:sp>
      <p:sp>
        <p:nvSpPr>
          <p:cNvPr id="12" name="Flèche courbée vers la droite 11"/>
          <p:cNvSpPr/>
          <p:nvPr/>
        </p:nvSpPr>
        <p:spPr>
          <a:xfrm rot="19368339">
            <a:off x="5822649" y="5353793"/>
            <a:ext cx="504056" cy="7337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3"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4" name="Image 3" descr="Capture d’écra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0232" y="2492896"/>
            <a:ext cx="2016224" cy="1992504"/>
          </a:xfrm>
          <a:prstGeom prst="rect">
            <a:avLst/>
          </a:prstGeom>
        </p:spPr>
      </p:pic>
    </p:spTree>
    <p:extLst>
      <p:ext uri="{BB962C8B-B14F-4D97-AF65-F5344CB8AC3E}">
        <p14:creationId xmlns:p14="http://schemas.microsoft.com/office/powerpoint/2010/main" val="1131725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9 : Air du sol - Conditions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a:t>Influence des </a:t>
            </a:r>
            <a:r>
              <a:rPr lang="fr-BE" sz="2400" dirty="0" smtClean="0"/>
              <a:t>paramètres sur concentrations mesurées (situation </a:t>
            </a:r>
            <a:r>
              <a:rPr lang="fr-BE" sz="2400" dirty="0" err="1" smtClean="0"/>
              <a:t>worst</a:t>
            </a:r>
            <a:r>
              <a:rPr lang="fr-BE" sz="2400" dirty="0" smtClean="0"/>
              <a:t>-case ou non)? </a:t>
            </a:r>
            <a:r>
              <a:rPr lang="fr-BE" sz="2400" dirty="0" smtClean="0">
                <a:solidFill>
                  <a:srgbClr val="FF0000"/>
                </a:solidFill>
              </a:rPr>
              <a:t>Conditions estivales (effet T)</a:t>
            </a:r>
          </a:p>
          <a:p>
            <a:pPr marL="0" indent="0">
              <a:buNone/>
            </a:pPr>
            <a:r>
              <a:rPr lang="fr-BE" sz="2400" dirty="0" smtClean="0"/>
              <a:t> </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30</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10" name="Tableau 9"/>
          <p:cNvGraphicFramePr>
            <a:graphicFrameLocks noGrp="1"/>
          </p:cNvGraphicFramePr>
          <p:nvPr>
            <p:extLst>
              <p:ext uri="{D42A27DB-BD31-4B8C-83A1-F6EECF244321}">
                <p14:modId xmlns:p14="http://schemas.microsoft.com/office/powerpoint/2010/main" val="2760385200"/>
              </p:ext>
            </p:extLst>
          </p:nvPr>
        </p:nvGraphicFramePr>
        <p:xfrm>
          <a:off x="575880" y="2420888"/>
          <a:ext cx="8316600" cy="3762198"/>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1507880280"/>
                    </a:ext>
                  </a:extLst>
                </a:gridCol>
                <a:gridCol w="4248148">
                  <a:extLst>
                    <a:ext uri="{9D8B030D-6E8A-4147-A177-3AD203B41FA5}">
                      <a16:colId xmlns:a16="http://schemas.microsoft.com/office/drawing/2014/main" val="1012973335"/>
                    </a:ext>
                  </a:extLst>
                </a:gridCol>
              </a:tblGrid>
              <a:tr h="3008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Air du sol</a:t>
                      </a:r>
                    </a:p>
                  </a:txBody>
                  <a:tcPr anchor="ctr"/>
                </a:tc>
                <a:tc>
                  <a:txBody>
                    <a:bodyPr/>
                    <a:lstStyle/>
                    <a:p>
                      <a:pPr algn="ctr"/>
                      <a:r>
                        <a:rPr lang="fr-BE" dirty="0" smtClean="0"/>
                        <a:t>Solution</a:t>
                      </a:r>
                      <a:endParaRPr lang="fr-BE" dirty="0"/>
                    </a:p>
                  </a:txBody>
                  <a:tcPr anchor="ctr"/>
                </a:tc>
                <a:extLst>
                  <a:ext uri="{0D108BD9-81ED-4DB2-BD59-A6C34878D82A}">
                    <a16:rowId xmlns:a16="http://schemas.microsoft.com/office/drawing/2014/main" val="3252442799"/>
                  </a:ext>
                </a:extLst>
              </a:tr>
              <a:tr h="752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Phase anticyclonique (pression </a:t>
                      </a:r>
                      <a:r>
                        <a:rPr lang="fr-FR" baseline="0" dirty="0" err="1" smtClean="0">
                          <a:solidFill>
                            <a:schemeClr val="bg2"/>
                          </a:solidFill>
                        </a:rPr>
                        <a:t>atm</a:t>
                      </a:r>
                      <a:r>
                        <a:rPr lang="fr-FR" baseline="0" dirty="0" smtClean="0">
                          <a:solidFill>
                            <a:schemeClr val="bg2"/>
                          </a:solidFill>
                        </a:rPr>
                        <a:t> augmente)</a:t>
                      </a:r>
                      <a:endParaRPr lang="fr-BE" dirty="0" smtClean="0">
                        <a:solidFill>
                          <a:schemeClr val="bg2"/>
                        </a:solidFill>
                      </a:endParaRPr>
                    </a:p>
                  </a:txBody>
                  <a:tcPr anchor="ctr"/>
                </a:tc>
                <a:tc>
                  <a:txBody>
                    <a:bodyPr/>
                    <a:lstStyle/>
                    <a:p>
                      <a:pPr algn="ctr"/>
                      <a:r>
                        <a:rPr lang="fr-BE" dirty="0" smtClean="0"/>
                        <a:t>Non, flux</a:t>
                      </a:r>
                      <a:r>
                        <a:rPr lang="fr-BE" baseline="0" dirty="0" smtClean="0"/>
                        <a:t> extérieur vers le sol (proche de la surface) – effet de dilution</a:t>
                      </a:r>
                      <a:endParaRPr lang="fr-BE" dirty="0"/>
                    </a:p>
                  </a:txBody>
                  <a:tcPr anchor="ctr"/>
                </a:tc>
                <a:extLst>
                  <a:ext uri="{0D108BD9-81ED-4DB2-BD59-A6C34878D82A}">
                    <a16:rowId xmlns:a16="http://schemas.microsoft.com/office/drawing/2014/main" val="3919518965"/>
                  </a:ext>
                </a:extLst>
              </a:tr>
              <a:tr h="752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Température extérieur</a:t>
                      </a:r>
                      <a:r>
                        <a:rPr lang="fr-BE" baseline="0" dirty="0" smtClean="0">
                          <a:solidFill>
                            <a:schemeClr val="bg2"/>
                          </a:solidFill>
                        </a:rPr>
                        <a:t>e moyenne élevée</a:t>
                      </a:r>
                      <a:endParaRPr lang="fr-BE" dirty="0" smtClean="0">
                        <a:solidFill>
                          <a:schemeClr val="bg2"/>
                        </a:solidFill>
                      </a:endParaRPr>
                    </a:p>
                  </a:txBody>
                  <a:tcPr anchor="ctr"/>
                </a:tc>
                <a:tc>
                  <a:txBody>
                    <a:bodyPr/>
                    <a:lstStyle/>
                    <a:p>
                      <a:pPr algn="ctr"/>
                      <a:r>
                        <a:rPr lang="fr-BE" dirty="0" smtClean="0"/>
                        <a:t>Oui,</a:t>
                      </a:r>
                      <a:r>
                        <a:rPr lang="fr-BE" baseline="0" dirty="0" smtClean="0"/>
                        <a:t> le sol se réchauffe – relation entre T et quantité de COV dans l’air</a:t>
                      </a:r>
                      <a:endParaRPr lang="fr-BE" dirty="0"/>
                    </a:p>
                  </a:txBody>
                  <a:tcPr anchor="ctr"/>
                </a:tc>
                <a:extLst>
                  <a:ext uri="{0D108BD9-81ED-4DB2-BD59-A6C34878D82A}">
                    <a16:rowId xmlns:a16="http://schemas.microsoft.com/office/drawing/2014/main" val="3727166609"/>
                  </a:ext>
                </a:extLst>
              </a:tr>
              <a:tr h="977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Vent stable</a:t>
                      </a:r>
                      <a:r>
                        <a:rPr lang="fr-BE" baseline="0" dirty="0" smtClean="0">
                          <a:solidFill>
                            <a:schemeClr val="bg2"/>
                          </a:solidFill>
                        </a:rPr>
                        <a:t> </a:t>
                      </a:r>
                      <a:r>
                        <a:rPr lang="fr-BE" dirty="0" smtClean="0">
                          <a:solidFill>
                            <a:schemeClr val="bg2"/>
                          </a:solidFill>
                        </a:rPr>
                        <a:t>(vitesse moyenne</a:t>
                      </a:r>
                      <a:r>
                        <a:rPr lang="fr-BE" baseline="0" dirty="0" smtClean="0">
                          <a:solidFill>
                            <a:schemeClr val="bg2"/>
                          </a:solidFill>
                        </a:rPr>
                        <a:t> faible</a:t>
                      </a:r>
                      <a:r>
                        <a:rPr lang="fr-BE" dirty="0" smtClean="0">
                          <a:solidFill>
                            <a:schemeClr val="bg2"/>
                          </a:solidFill>
                        </a:rPr>
                        <a:t>)</a:t>
                      </a:r>
                    </a:p>
                  </a:txBody>
                  <a:tcPr anchor="ctr"/>
                </a:tc>
                <a:tc>
                  <a:txBody>
                    <a:bodyPr/>
                    <a:lstStyle/>
                    <a:p>
                      <a:pPr algn="ctr"/>
                      <a:r>
                        <a:rPr lang="fr-BE" dirty="0" smtClean="0"/>
                        <a:t>Oui, le vent apporte des perturbations et augmente</a:t>
                      </a:r>
                      <a:r>
                        <a:rPr lang="fr-BE" baseline="0" dirty="0" smtClean="0"/>
                        <a:t> les flux de l’extérieur vers le sol</a:t>
                      </a:r>
                      <a:endParaRPr lang="fr-BE" dirty="0"/>
                    </a:p>
                  </a:txBody>
                  <a:tcPr anchor="ctr"/>
                </a:tc>
                <a:extLst>
                  <a:ext uri="{0D108BD9-81ED-4DB2-BD59-A6C34878D82A}">
                    <a16:rowId xmlns:a16="http://schemas.microsoft.com/office/drawing/2014/main" val="2658300460"/>
                  </a:ext>
                </a:extLst>
              </a:tr>
              <a:tr h="745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Temps</a:t>
                      </a:r>
                      <a:r>
                        <a:rPr lang="fr-BE" baseline="0" dirty="0" smtClean="0">
                          <a:solidFill>
                            <a:schemeClr val="bg2"/>
                          </a:solidFill>
                        </a:rPr>
                        <a:t> humide (2 jours avant et sec durant le prélèvement)</a:t>
                      </a:r>
                      <a:endParaRPr lang="fr-BE"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Oui,</a:t>
                      </a:r>
                      <a:r>
                        <a:rPr lang="fr-BE" baseline="0" dirty="0" smtClean="0"/>
                        <a:t> il faut éviter les prélèvements d’air du sol durant épisodes pluvieux intenses mais faire le prélèvement 2-3 jours après !</a:t>
                      </a:r>
                      <a:endParaRPr lang="fr-BE" dirty="0" smtClean="0"/>
                    </a:p>
                  </a:txBody>
                  <a:tcPr anchor="ctr"/>
                </a:tc>
                <a:extLst>
                  <a:ext uri="{0D108BD9-81ED-4DB2-BD59-A6C34878D82A}">
                    <a16:rowId xmlns:a16="http://schemas.microsoft.com/office/drawing/2014/main" val="3853721801"/>
                  </a:ext>
                </a:extLst>
              </a:tr>
            </a:tbl>
          </a:graphicData>
        </a:graphic>
      </p:graphicFrame>
    </p:spTree>
    <p:extLst>
      <p:ext uri="{BB962C8B-B14F-4D97-AF65-F5344CB8AC3E}">
        <p14:creationId xmlns:p14="http://schemas.microsoft.com/office/powerpoint/2010/main" val="1046977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a:t>Influence des </a:t>
            </a:r>
            <a:r>
              <a:rPr lang="fr-BE" sz="2400" dirty="0" smtClean="0"/>
              <a:t>paramètres sur concentrations mesurées (situation </a:t>
            </a:r>
            <a:r>
              <a:rPr lang="fr-BE" sz="2400" dirty="0" err="1" smtClean="0"/>
              <a:t>worst</a:t>
            </a:r>
            <a:r>
              <a:rPr lang="fr-BE" sz="2400" dirty="0" smtClean="0"/>
              <a:t>-case ou non)?</a:t>
            </a:r>
          </a:p>
          <a:p>
            <a:pPr marL="0" indent="0">
              <a:buNone/>
            </a:pPr>
            <a:r>
              <a:rPr lang="fr-BE" sz="2400" dirty="0" smtClean="0"/>
              <a:t> </a:t>
            </a:r>
            <a:endParaRPr lang="fr-BE" dirty="0"/>
          </a:p>
        </p:txBody>
      </p:sp>
      <p:graphicFrame>
        <p:nvGraphicFramePr>
          <p:cNvPr id="16" name="Tableau 15"/>
          <p:cNvGraphicFramePr>
            <a:graphicFrameLocks noGrp="1"/>
          </p:cNvGraphicFramePr>
          <p:nvPr>
            <p:extLst>
              <p:ext uri="{D42A27DB-BD31-4B8C-83A1-F6EECF244321}">
                <p14:modId xmlns:p14="http://schemas.microsoft.com/office/powerpoint/2010/main" val="668704671"/>
              </p:ext>
            </p:extLst>
          </p:nvPr>
        </p:nvGraphicFramePr>
        <p:xfrm>
          <a:off x="971550" y="2420888"/>
          <a:ext cx="7704856" cy="3887880"/>
        </p:xfrm>
        <a:graphic>
          <a:graphicData uri="http://schemas.openxmlformats.org/drawingml/2006/table">
            <a:tbl>
              <a:tblPr firstRow="1" bandRow="1">
                <a:tableStyleId>{5C22544A-7EE6-4342-B048-85BDC9FD1C3A}</a:tableStyleId>
              </a:tblPr>
              <a:tblGrid>
                <a:gridCol w="4942738">
                  <a:extLst>
                    <a:ext uri="{9D8B030D-6E8A-4147-A177-3AD203B41FA5}">
                      <a16:colId xmlns:a16="http://schemas.microsoft.com/office/drawing/2014/main" val="1507880280"/>
                    </a:ext>
                  </a:extLst>
                </a:gridCol>
                <a:gridCol w="2762118">
                  <a:extLst>
                    <a:ext uri="{9D8B030D-6E8A-4147-A177-3AD203B41FA5}">
                      <a16:colId xmlns:a16="http://schemas.microsoft.com/office/drawing/2014/main" val="1012973335"/>
                    </a:ext>
                  </a:extLst>
                </a:gridCol>
              </a:tblGrid>
              <a:tr h="610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Air Intérieur</a:t>
                      </a:r>
                    </a:p>
                  </a:txBody>
                  <a:tcPr anchor="ctr"/>
                </a:tc>
                <a:tc>
                  <a:txBody>
                    <a:bodyPr/>
                    <a:lstStyle/>
                    <a:p>
                      <a:pPr algn="ctr"/>
                      <a:r>
                        <a:rPr lang="fr-BE" dirty="0" smtClean="0"/>
                        <a:t>Vert = </a:t>
                      </a:r>
                      <a:r>
                        <a:rPr lang="fr-BE" dirty="0" err="1" smtClean="0"/>
                        <a:t>Worst</a:t>
                      </a:r>
                      <a:r>
                        <a:rPr lang="fr-BE" dirty="0" smtClean="0"/>
                        <a:t>-Case</a:t>
                      </a:r>
                      <a:endParaRPr lang="fr-BE" dirty="0"/>
                    </a:p>
                  </a:txBody>
                  <a:tcPr anchor="ctr"/>
                </a:tc>
                <a:extLst>
                  <a:ext uri="{0D108BD9-81ED-4DB2-BD59-A6C34878D82A}">
                    <a16:rowId xmlns:a16="http://schemas.microsoft.com/office/drawing/2014/main" val="3252442799"/>
                  </a:ext>
                </a:extLst>
              </a:tr>
              <a:tr h="491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Phase anticyclonique (</a:t>
                      </a:r>
                      <a:r>
                        <a:rPr lang="fr-FR" baseline="0" dirty="0" err="1" smtClean="0">
                          <a:solidFill>
                            <a:schemeClr val="bg2"/>
                          </a:solidFill>
                        </a:rPr>
                        <a:t>P</a:t>
                      </a:r>
                      <a:r>
                        <a:rPr lang="fr-FR" baseline="-25000" dirty="0" err="1" smtClean="0">
                          <a:solidFill>
                            <a:schemeClr val="bg2"/>
                          </a:solidFill>
                        </a:rPr>
                        <a:t>atm</a:t>
                      </a:r>
                      <a:r>
                        <a:rPr lang="fr-FR" baseline="0" dirty="0" smtClean="0">
                          <a:solidFill>
                            <a:schemeClr val="bg2"/>
                          </a:solidFill>
                        </a:rPr>
                        <a:t> augmente)</a:t>
                      </a:r>
                      <a:endParaRPr lang="fr-BE" dirty="0" smtClean="0">
                        <a:solidFill>
                          <a:schemeClr val="bg2"/>
                        </a:solidFill>
                      </a:endParaRPr>
                    </a:p>
                  </a:txBody>
                  <a:tcPr anchor="ctr"/>
                </a:tc>
                <a:tc>
                  <a:txBody>
                    <a:bodyPr/>
                    <a:lstStyle/>
                    <a:p>
                      <a:pPr algn="ctr"/>
                      <a:endParaRPr lang="fr-BE" dirty="0"/>
                    </a:p>
                  </a:txBody>
                  <a:tcPr anchor="ctr"/>
                </a:tc>
                <a:extLst>
                  <a:ext uri="{0D108BD9-81ED-4DB2-BD59-A6C34878D82A}">
                    <a16:rowId xmlns:a16="http://schemas.microsoft.com/office/drawing/2014/main" val="3919518965"/>
                  </a:ext>
                </a:extLst>
              </a:tr>
              <a:tr h="512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Température extérieur</a:t>
                      </a:r>
                      <a:r>
                        <a:rPr lang="fr-BE" baseline="0" dirty="0" smtClean="0">
                          <a:solidFill>
                            <a:schemeClr val="bg2"/>
                          </a:solidFill>
                        </a:rPr>
                        <a:t>e moyenne élevée</a:t>
                      </a:r>
                      <a:endParaRPr lang="fr-BE" dirty="0" smtClean="0">
                        <a:solidFill>
                          <a:schemeClr val="bg2"/>
                        </a:solidFill>
                      </a:endParaRPr>
                    </a:p>
                  </a:txBody>
                  <a:tcPr anchor="ctr"/>
                </a:tc>
                <a:tc>
                  <a:txBody>
                    <a:bodyPr/>
                    <a:lstStyle/>
                    <a:p>
                      <a:pPr algn="r"/>
                      <a:endParaRPr lang="fr-BE" dirty="0"/>
                    </a:p>
                  </a:txBody>
                  <a:tcPr anchor="ctr"/>
                </a:tc>
                <a:extLst>
                  <a:ext uri="{0D108BD9-81ED-4DB2-BD59-A6C34878D82A}">
                    <a16:rowId xmlns:a16="http://schemas.microsoft.com/office/drawing/2014/main" val="3727166609"/>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Vent stable</a:t>
                      </a:r>
                      <a:r>
                        <a:rPr lang="fr-BE" baseline="0" dirty="0" smtClean="0">
                          <a:solidFill>
                            <a:schemeClr val="bg2"/>
                          </a:solidFill>
                        </a:rPr>
                        <a:t> </a:t>
                      </a:r>
                      <a:r>
                        <a:rPr lang="fr-BE" dirty="0" smtClean="0">
                          <a:solidFill>
                            <a:schemeClr val="bg2"/>
                          </a:solidFill>
                        </a:rPr>
                        <a:t>(vitesse moyenne</a:t>
                      </a:r>
                      <a:r>
                        <a:rPr lang="fr-BE" baseline="0" dirty="0" smtClean="0">
                          <a:solidFill>
                            <a:schemeClr val="bg2"/>
                          </a:solidFill>
                        </a:rPr>
                        <a:t> </a:t>
                      </a:r>
                      <a:r>
                        <a:rPr lang="fr-BE" b="1" baseline="0" dirty="0" smtClean="0">
                          <a:solidFill>
                            <a:srgbClr val="FF0000"/>
                          </a:solidFill>
                        </a:rPr>
                        <a:t>Haute</a:t>
                      </a:r>
                      <a:r>
                        <a:rPr lang="fr-BE" dirty="0" smtClean="0">
                          <a:solidFill>
                            <a:schemeClr val="bg2"/>
                          </a:solidFill>
                        </a:rPr>
                        <a:t>)</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p>
                      <a:pPr algn="r"/>
                      <a:endParaRPr lang="fr-BE" dirty="0"/>
                    </a:p>
                  </a:txBody>
                  <a:tcPr anchor="ctr"/>
                </a:tc>
                <a:extLst>
                  <a:ext uri="{0D108BD9-81ED-4DB2-BD59-A6C34878D82A}">
                    <a16:rowId xmlns:a16="http://schemas.microsoft.com/office/drawing/2014/main" val="2658300460"/>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Temps</a:t>
                      </a:r>
                      <a:r>
                        <a:rPr lang="fr-BE" baseline="0" dirty="0" smtClean="0">
                          <a:solidFill>
                            <a:schemeClr val="bg2"/>
                          </a:solidFill>
                        </a:rPr>
                        <a:t> humide (2 jours avant et sec durant le prélèvement)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500250">
                <a:tc>
                  <a:txBody>
                    <a:bodyPr/>
                    <a:lstStyle/>
                    <a:p>
                      <a:pPr algn="l"/>
                      <a:r>
                        <a:rPr lang="fr-BE" dirty="0" smtClean="0">
                          <a:solidFill>
                            <a:schemeClr val="bg2"/>
                          </a:solidFill>
                        </a:rPr>
                        <a:t>Chauffage à l’arrêt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1026087980"/>
                  </a:ext>
                </a:extLst>
              </a:tr>
              <a:tr h="491754">
                <a:tc>
                  <a:txBody>
                    <a:bodyPr/>
                    <a:lstStyle/>
                    <a:p>
                      <a:pPr algn="l"/>
                      <a:r>
                        <a:rPr lang="fr-BE" dirty="0" smtClean="0">
                          <a:solidFill>
                            <a:schemeClr val="bg2"/>
                          </a:solidFill>
                        </a:rPr>
                        <a:t>Portes</a:t>
                      </a:r>
                      <a:r>
                        <a:rPr lang="fr-BE" baseline="0" dirty="0" smtClean="0">
                          <a:solidFill>
                            <a:schemeClr val="bg2"/>
                          </a:solidFill>
                        </a:rPr>
                        <a:t> et fenêtres fermées</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sp>
        <p:nvSpPr>
          <p:cNvPr id="2" name="Titre 1"/>
          <p:cNvSpPr>
            <a:spLocks noGrp="1"/>
          </p:cNvSpPr>
          <p:nvPr>
            <p:ph type="title"/>
          </p:nvPr>
        </p:nvSpPr>
        <p:spPr/>
        <p:txBody>
          <a:bodyPr/>
          <a:lstStyle/>
          <a:p>
            <a:r>
              <a:rPr lang="fr-BE" dirty="0" smtClean="0"/>
              <a:t>Question 10 : Air intérieur - Conditions</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31</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11" name="Image 10"/>
          <p:cNvPicPr>
            <a:picLocks noChangeAspect="1"/>
          </p:cNvPicPr>
          <p:nvPr/>
        </p:nvPicPr>
        <p:blipFill rotWithShape="1">
          <a:blip r:embed="rId2"/>
          <a:srcRect l="16361" t="22157" r="10610" b="29738"/>
          <a:stretch/>
        </p:blipFill>
        <p:spPr>
          <a:xfrm>
            <a:off x="6876249" y="3116211"/>
            <a:ext cx="817025" cy="358789"/>
          </a:xfrm>
          <a:prstGeom prst="rect">
            <a:avLst/>
          </a:prstGeom>
        </p:spPr>
      </p:pic>
      <p:pic>
        <p:nvPicPr>
          <p:cNvPr id="12" name="Image 11"/>
          <p:cNvPicPr>
            <a:picLocks noChangeAspect="1"/>
          </p:cNvPicPr>
          <p:nvPr/>
        </p:nvPicPr>
        <p:blipFill rotWithShape="1">
          <a:blip r:embed="rId2"/>
          <a:srcRect l="16361" t="22157" r="10610" b="29738"/>
          <a:stretch/>
        </p:blipFill>
        <p:spPr>
          <a:xfrm>
            <a:off x="6876249" y="3619172"/>
            <a:ext cx="817025" cy="358789"/>
          </a:xfrm>
          <a:prstGeom prst="rect">
            <a:avLst/>
          </a:prstGeom>
        </p:spPr>
      </p:pic>
      <p:pic>
        <p:nvPicPr>
          <p:cNvPr id="13" name="Image 12"/>
          <p:cNvPicPr>
            <a:picLocks noChangeAspect="1"/>
          </p:cNvPicPr>
          <p:nvPr/>
        </p:nvPicPr>
        <p:blipFill rotWithShape="1">
          <a:blip r:embed="rId2"/>
          <a:srcRect l="16361" t="22157" r="10610" b="29738"/>
          <a:stretch/>
        </p:blipFill>
        <p:spPr>
          <a:xfrm>
            <a:off x="6862989" y="4148419"/>
            <a:ext cx="817025" cy="358789"/>
          </a:xfrm>
          <a:prstGeom prst="rect">
            <a:avLst/>
          </a:prstGeom>
        </p:spPr>
      </p:pic>
      <p:pic>
        <p:nvPicPr>
          <p:cNvPr id="14" name="Image 13"/>
          <p:cNvPicPr>
            <a:picLocks noChangeAspect="1"/>
          </p:cNvPicPr>
          <p:nvPr/>
        </p:nvPicPr>
        <p:blipFill rotWithShape="1">
          <a:blip r:embed="rId2"/>
          <a:srcRect l="16361" t="22157" r="10610" b="29738"/>
          <a:stretch/>
        </p:blipFill>
        <p:spPr>
          <a:xfrm>
            <a:off x="6876249" y="4759343"/>
            <a:ext cx="817025" cy="358789"/>
          </a:xfrm>
          <a:prstGeom prst="rect">
            <a:avLst/>
          </a:prstGeom>
        </p:spPr>
      </p:pic>
      <p:pic>
        <p:nvPicPr>
          <p:cNvPr id="17" name="Image 16"/>
          <p:cNvPicPr>
            <a:picLocks noChangeAspect="1"/>
          </p:cNvPicPr>
          <p:nvPr/>
        </p:nvPicPr>
        <p:blipFill rotWithShape="1">
          <a:blip r:embed="rId2"/>
          <a:srcRect l="16361" t="22157" r="10610" b="29738"/>
          <a:stretch/>
        </p:blipFill>
        <p:spPr>
          <a:xfrm>
            <a:off x="6876249" y="5360440"/>
            <a:ext cx="817025" cy="358789"/>
          </a:xfrm>
          <a:prstGeom prst="rect">
            <a:avLst/>
          </a:prstGeom>
        </p:spPr>
      </p:pic>
      <p:pic>
        <p:nvPicPr>
          <p:cNvPr id="18" name="Image 17"/>
          <p:cNvPicPr>
            <a:picLocks noChangeAspect="1"/>
          </p:cNvPicPr>
          <p:nvPr/>
        </p:nvPicPr>
        <p:blipFill rotWithShape="1">
          <a:blip r:embed="rId2"/>
          <a:srcRect l="16361" t="22157" r="10610" b="29738"/>
          <a:stretch/>
        </p:blipFill>
        <p:spPr>
          <a:xfrm>
            <a:off x="6862988" y="5816026"/>
            <a:ext cx="817025" cy="448697"/>
          </a:xfrm>
          <a:prstGeom prst="rect">
            <a:avLst/>
          </a:prstGeom>
        </p:spPr>
      </p:pic>
    </p:spTree>
    <p:extLst>
      <p:ext uri="{BB962C8B-B14F-4D97-AF65-F5344CB8AC3E}">
        <p14:creationId xmlns:p14="http://schemas.microsoft.com/office/powerpoint/2010/main" val="207569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a:t>Influence des </a:t>
            </a:r>
            <a:r>
              <a:rPr lang="fr-BE" sz="2400" dirty="0" smtClean="0"/>
              <a:t>paramètres sur concentrations mesurées (situation </a:t>
            </a:r>
            <a:r>
              <a:rPr lang="fr-BE" sz="2400" dirty="0" err="1" smtClean="0"/>
              <a:t>worst</a:t>
            </a:r>
            <a:r>
              <a:rPr lang="fr-BE" sz="2400" dirty="0" smtClean="0"/>
              <a:t>-case ou non)?</a:t>
            </a:r>
          </a:p>
          <a:p>
            <a:pPr marL="0" indent="0">
              <a:buNone/>
            </a:pPr>
            <a:r>
              <a:rPr lang="fr-BE" sz="2400" dirty="0" smtClean="0"/>
              <a:t> </a:t>
            </a:r>
            <a:endParaRPr lang="fr-BE" dirty="0"/>
          </a:p>
        </p:txBody>
      </p:sp>
      <p:graphicFrame>
        <p:nvGraphicFramePr>
          <p:cNvPr id="16" name="Tableau 15"/>
          <p:cNvGraphicFramePr>
            <a:graphicFrameLocks noGrp="1"/>
          </p:cNvGraphicFramePr>
          <p:nvPr>
            <p:extLst>
              <p:ext uri="{D42A27DB-BD31-4B8C-83A1-F6EECF244321}">
                <p14:modId xmlns:p14="http://schemas.microsoft.com/office/powerpoint/2010/main" val="668704671"/>
              </p:ext>
            </p:extLst>
          </p:nvPr>
        </p:nvGraphicFramePr>
        <p:xfrm>
          <a:off x="971550" y="2420888"/>
          <a:ext cx="7704856" cy="3887880"/>
        </p:xfrm>
        <a:graphic>
          <a:graphicData uri="http://schemas.openxmlformats.org/drawingml/2006/table">
            <a:tbl>
              <a:tblPr firstRow="1" bandRow="1">
                <a:tableStyleId>{5C22544A-7EE6-4342-B048-85BDC9FD1C3A}</a:tableStyleId>
              </a:tblPr>
              <a:tblGrid>
                <a:gridCol w="4942738">
                  <a:extLst>
                    <a:ext uri="{9D8B030D-6E8A-4147-A177-3AD203B41FA5}">
                      <a16:colId xmlns:a16="http://schemas.microsoft.com/office/drawing/2014/main" val="1507880280"/>
                    </a:ext>
                  </a:extLst>
                </a:gridCol>
                <a:gridCol w="2762118">
                  <a:extLst>
                    <a:ext uri="{9D8B030D-6E8A-4147-A177-3AD203B41FA5}">
                      <a16:colId xmlns:a16="http://schemas.microsoft.com/office/drawing/2014/main" val="1012973335"/>
                    </a:ext>
                  </a:extLst>
                </a:gridCol>
              </a:tblGrid>
              <a:tr h="610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Air Intérieur</a:t>
                      </a:r>
                    </a:p>
                  </a:txBody>
                  <a:tcPr anchor="ctr"/>
                </a:tc>
                <a:tc>
                  <a:txBody>
                    <a:bodyPr/>
                    <a:lstStyle/>
                    <a:p>
                      <a:pPr algn="ctr"/>
                      <a:r>
                        <a:rPr lang="fr-BE" dirty="0" smtClean="0"/>
                        <a:t>Vert = </a:t>
                      </a:r>
                      <a:r>
                        <a:rPr lang="fr-BE" dirty="0" err="1" smtClean="0"/>
                        <a:t>Worst</a:t>
                      </a:r>
                      <a:r>
                        <a:rPr lang="fr-BE" dirty="0" smtClean="0"/>
                        <a:t>-Case</a:t>
                      </a:r>
                      <a:endParaRPr lang="fr-BE" dirty="0"/>
                    </a:p>
                  </a:txBody>
                  <a:tcPr anchor="ctr"/>
                </a:tc>
                <a:extLst>
                  <a:ext uri="{0D108BD9-81ED-4DB2-BD59-A6C34878D82A}">
                    <a16:rowId xmlns:a16="http://schemas.microsoft.com/office/drawing/2014/main" val="3252442799"/>
                  </a:ext>
                </a:extLst>
              </a:tr>
              <a:tr h="491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Phase anticyclonique (</a:t>
                      </a:r>
                      <a:r>
                        <a:rPr lang="fr-FR" baseline="0" dirty="0" err="1" smtClean="0">
                          <a:solidFill>
                            <a:schemeClr val="bg2"/>
                          </a:solidFill>
                        </a:rPr>
                        <a:t>P</a:t>
                      </a:r>
                      <a:r>
                        <a:rPr lang="fr-FR" baseline="-25000" dirty="0" err="1" smtClean="0">
                          <a:solidFill>
                            <a:schemeClr val="bg2"/>
                          </a:solidFill>
                        </a:rPr>
                        <a:t>atm</a:t>
                      </a:r>
                      <a:r>
                        <a:rPr lang="fr-FR" baseline="0" dirty="0" smtClean="0">
                          <a:solidFill>
                            <a:schemeClr val="bg2"/>
                          </a:solidFill>
                        </a:rPr>
                        <a:t> augmente)</a:t>
                      </a:r>
                      <a:endParaRPr lang="fr-BE" dirty="0" smtClean="0">
                        <a:solidFill>
                          <a:schemeClr val="bg2"/>
                        </a:solidFill>
                      </a:endParaRPr>
                    </a:p>
                  </a:txBody>
                  <a:tcPr anchor="ctr"/>
                </a:tc>
                <a:tc>
                  <a:txBody>
                    <a:bodyPr/>
                    <a:lstStyle/>
                    <a:p>
                      <a:pPr algn="ctr"/>
                      <a:endParaRPr lang="fr-BE" dirty="0"/>
                    </a:p>
                  </a:txBody>
                  <a:tcPr anchor="ctr"/>
                </a:tc>
                <a:extLst>
                  <a:ext uri="{0D108BD9-81ED-4DB2-BD59-A6C34878D82A}">
                    <a16:rowId xmlns:a16="http://schemas.microsoft.com/office/drawing/2014/main" val="3919518965"/>
                  </a:ext>
                </a:extLst>
              </a:tr>
              <a:tr h="512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Température extérieur</a:t>
                      </a:r>
                      <a:r>
                        <a:rPr lang="fr-BE" baseline="0" dirty="0" smtClean="0">
                          <a:solidFill>
                            <a:schemeClr val="bg2"/>
                          </a:solidFill>
                        </a:rPr>
                        <a:t>e moyenne élevée</a:t>
                      </a:r>
                      <a:endParaRPr lang="fr-BE" dirty="0" smtClean="0">
                        <a:solidFill>
                          <a:schemeClr val="bg2"/>
                        </a:solidFill>
                      </a:endParaRPr>
                    </a:p>
                  </a:txBody>
                  <a:tcPr anchor="ctr"/>
                </a:tc>
                <a:tc>
                  <a:txBody>
                    <a:bodyPr/>
                    <a:lstStyle/>
                    <a:p>
                      <a:pPr algn="r"/>
                      <a:endParaRPr lang="fr-BE" dirty="0"/>
                    </a:p>
                  </a:txBody>
                  <a:tcPr anchor="ctr"/>
                </a:tc>
                <a:extLst>
                  <a:ext uri="{0D108BD9-81ED-4DB2-BD59-A6C34878D82A}">
                    <a16:rowId xmlns:a16="http://schemas.microsoft.com/office/drawing/2014/main" val="3727166609"/>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Vent stable</a:t>
                      </a:r>
                      <a:r>
                        <a:rPr lang="fr-BE" baseline="0" dirty="0" smtClean="0">
                          <a:solidFill>
                            <a:schemeClr val="bg2"/>
                          </a:solidFill>
                        </a:rPr>
                        <a:t> </a:t>
                      </a:r>
                      <a:r>
                        <a:rPr lang="fr-BE" dirty="0" smtClean="0">
                          <a:solidFill>
                            <a:schemeClr val="bg2"/>
                          </a:solidFill>
                        </a:rPr>
                        <a:t>(vitesse moyenne</a:t>
                      </a:r>
                      <a:r>
                        <a:rPr lang="fr-BE" baseline="0" dirty="0" smtClean="0">
                          <a:solidFill>
                            <a:schemeClr val="bg2"/>
                          </a:solidFill>
                        </a:rPr>
                        <a:t> </a:t>
                      </a:r>
                      <a:r>
                        <a:rPr lang="fr-BE" b="1" baseline="0" dirty="0" smtClean="0">
                          <a:solidFill>
                            <a:srgbClr val="FF0000"/>
                          </a:solidFill>
                        </a:rPr>
                        <a:t>Haute</a:t>
                      </a:r>
                      <a:r>
                        <a:rPr lang="fr-BE" dirty="0" smtClean="0">
                          <a:solidFill>
                            <a:schemeClr val="bg2"/>
                          </a:solidFill>
                        </a:rPr>
                        <a:t>)</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p>
                      <a:pPr algn="r"/>
                      <a:endParaRPr lang="fr-BE" dirty="0"/>
                    </a:p>
                  </a:txBody>
                  <a:tcPr anchor="ctr"/>
                </a:tc>
                <a:extLst>
                  <a:ext uri="{0D108BD9-81ED-4DB2-BD59-A6C34878D82A}">
                    <a16:rowId xmlns:a16="http://schemas.microsoft.com/office/drawing/2014/main" val="2658300460"/>
                  </a:ext>
                </a:extLst>
              </a:tr>
              <a:tr h="60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Temps</a:t>
                      </a:r>
                      <a:r>
                        <a:rPr lang="fr-BE" baseline="0" dirty="0" smtClean="0">
                          <a:solidFill>
                            <a:schemeClr val="bg2"/>
                          </a:solidFill>
                        </a:rPr>
                        <a:t> humide (2 jours avant et sec durant le prélèvement)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500250">
                <a:tc>
                  <a:txBody>
                    <a:bodyPr/>
                    <a:lstStyle/>
                    <a:p>
                      <a:pPr algn="l"/>
                      <a:r>
                        <a:rPr lang="fr-BE" dirty="0" smtClean="0">
                          <a:solidFill>
                            <a:schemeClr val="bg2"/>
                          </a:solidFill>
                        </a:rPr>
                        <a:t>Chauffage à l’arrêt</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1026087980"/>
                  </a:ext>
                </a:extLst>
              </a:tr>
              <a:tr h="491754">
                <a:tc>
                  <a:txBody>
                    <a:bodyPr/>
                    <a:lstStyle/>
                    <a:p>
                      <a:pPr algn="l"/>
                      <a:r>
                        <a:rPr lang="fr-BE" dirty="0" smtClean="0">
                          <a:solidFill>
                            <a:schemeClr val="bg2"/>
                          </a:solidFill>
                        </a:rPr>
                        <a:t>Portes</a:t>
                      </a:r>
                      <a:r>
                        <a:rPr lang="fr-BE" baseline="0" dirty="0" smtClean="0">
                          <a:solidFill>
                            <a:schemeClr val="bg2"/>
                          </a:solidFill>
                        </a:rPr>
                        <a:t> et fenêtres fermées</a:t>
                      </a:r>
                      <a:endParaRPr lang="fr-BE" dirty="0">
                        <a:solidFill>
                          <a:schemeClr val="bg2"/>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bl>
          </a:graphicData>
        </a:graphic>
      </p:graphicFrame>
      <p:sp>
        <p:nvSpPr>
          <p:cNvPr id="2" name="Titre 1"/>
          <p:cNvSpPr>
            <a:spLocks noGrp="1"/>
          </p:cNvSpPr>
          <p:nvPr>
            <p:ph type="title"/>
          </p:nvPr>
        </p:nvSpPr>
        <p:spPr/>
        <p:txBody>
          <a:bodyPr/>
          <a:lstStyle/>
          <a:p>
            <a:r>
              <a:rPr lang="fr-BE" dirty="0" smtClean="0"/>
              <a:t>Question 10 : Air intérieur- Conditions</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32</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11" name="Image 10"/>
          <p:cNvPicPr>
            <a:picLocks noChangeAspect="1"/>
          </p:cNvPicPr>
          <p:nvPr/>
        </p:nvPicPr>
        <p:blipFill rotWithShape="1">
          <a:blip r:embed="rId2"/>
          <a:srcRect l="16361" t="22157" r="10610" b="29738"/>
          <a:stretch/>
        </p:blipFill>
        <p:spPr>
          <a:xfrm>
            <a:off x="6876249" y="3116211"/>
            <a:ext cx="817025" cy="358789"/>
          </a:xfrm>
          <a:prstGeom prst="rect">
            <a:avLst/>
          </a:prstGeom>
        </p:spPr>
      </p:pic>
      <p:pic>
        <p:nvPicPr>
          <p:cNvPr id="12" name="Image 11"/>
          <p:cNvPicPr>
            <a:picLocks noChangeAspect="1"/>
          </p:cNvPicPr>
          <p:nvPr/>
        </p:nvPicPr>
        <p:blipFill rotWithShape="1">
          <a:blip r:embed="rId2"/>
          <a:srcRect l="16361" t="22157" r="10610" b="29738"/>
          <a:stretch/>
        </p:blipFill>
        <p:spPr>
          <a:xfrm>
            <a:off x="6876249" y="3619172"/>
            <a:ext cx="817025" cy="358789"/>
          </a:xfrm>
          <a:prstGeom prst="rect">
            <a:avLst/>
          </a:prstGeom>
        </p:spPr>
      </p:pic>
      <p:pic>
        <p:nvPicPr>
          <p:cNvPr id="13" name="Image 12"/>
          <p:cNvPicPr>
            <a:picLocks noChangeAspect="1"/>
          </p:cNvPicPr>
          <p:nvPr/>
        </p:nvPicPr>
        <p:blipFill rotWithShape="1">
          <a:blip r:embed="rId2"/>
          <a:srcRect l="16361" t="22157" r="10610" b="29738"/>
          <a:stretch/>
        </p:blipFill>
        <p:spPr>
          <a:xfrm>
            <a:off x="6862989" y="4148419"/>
            <a:ext cx="817025" cy="358789"/>
          </a:xfrm>
          <a:prstGeom prst="rect">
            <a:avLst/>
          </a:prstGeom>
        </p:spPr>
      </p:pic>
      <p:pic>
        <p:nvPicPr>
          <p:cNvPr id="14" name="Image 13"/>
          <p:cNvPicPr>
            <a:picLocks noChangeAspect="1"/>
          </p:cNvPicPr>
          <p:nvPr/>
        </p:nvPicPr>
        <p:blipFill rotWithShape="1">
          <a:blip r:embed="rId2"/>
          <a:srcRect l="16361" t="22157" r="10610" b="29738"/>
          <a:stretch/>
        </p:blipFill>
        <p:spPr>
          <a:xfrm>
            <a:off x="6876249" y="4759343"/>
            <a:ext cx="817025" cy="358789"/>
          </a:xfrm>
          <a:prstGeom prst="rect">
            <a:avLst/>
          </a:prstGeom>
        </p:spPr>
      </p:pic>
      <p:pic>
        <p:nvPicPr>
          <p:cNvPr id="17" name="Image 16"/>
          <p:cNvPicPr>
            <a:picLocks noChangeAspect="1"/>
          </p:cNvPicPr>
          <p:nvPr/>
        </p:nvPicPr>
        <p:blipFill rotWithShape="1">
          <a:blip r:embed="rId2"/>
          <a:srcRect l="16361" t="22157" r="10610" b="29738"/>
          <a:stretch/>
        </p:blipFill>
        <p:spPr>
          <a:xfrm>
            <a:off x="6876249" y="5360440"/>
            <a:ext cx="817025" cy="358789"/>
          </a:xfrm>
          <a:prstGeom prst="rect">
            <a:avLst/>
          </a:prstGeom>
        </p:spPr>
      </p:pic>
      <p:pic>
        <p:nvPicPr>
          <p:cNvPr id="18" name="Image 17"/>
          <p:cNvPicPr>
            <a:picLocks noChangeAspect="1"/>
          </p:cNvPicPr>
          <p:nvPr/>
        </p:nvPicPr>
        <p:blipFill rotWithShape="1">
          <a:blip r:embed="rId2"/>
          <a:srcRect l="16361" t="22157" r="10610" b="29738"/>
          <a:stretch/>
        </p:blipFill>
        <p:spPr>
          <a:xfrm>
            <a:off x="6862988" y="5816026"/>
            <a:ext cx="817025" cy="448697"/>
          </a:xfrm>
          <a:prstGeom prst="rect">
            <a:avLst/>
          </a:prstGeom>
        </p:spPr>
      </p:pic>
      <p:sp>
        <p:nvSpPr>
          <p:cNvPr id="19" name="Ellipse 18"/>
          <p:cNvSpPr/>
          <p:nvPr/>
        </p:nvSpPr>
        <p:spPr>
          <a:xfrm>
            <a:off x="7199513" y="3106271"/>
            <a:ext cx="527115"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p:cNvSpPr/>
          <p:nvPr/>
        </p:nvSpPr>
        <p:spPr>
          <a:xfrm>
            <a:off x="7218618" y="3619172"/>
            <a:ext cx="527115"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6772716" y="4132620"/>
            <a:ext cx="495743" cy="36780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p:cNvSpPr/>
          <p:nvPr/>
        </p:nvSpPr>
        <p:spPr>
          <a:xfrm>
            <a:off x="6765304" y="4775297"/>
            <a:ext cx="495743" cy="36780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p:cNvSpPr/>
          <p:nvPr/>
        </p:nvSpPr>
        <p:spPr>
          <a:xfrm>
            <a:off x="7237495" y="5365931"/>
            <a:ext cx="495743" cy="36780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p:cNvSpPr/>
          <p:nvPr/>
        </p:nvSpPr>
        <p:spPr>
          <a:xfrm>
            <a:off x="6765304" y="5901094"/>
            <a:ext cx="495743" cy="36780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1919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5699" y="1450430"/>
            <a:ext cx="8352928" cy="4530725"/>
          </a:xfrm>
        </p:spPr>
        <p:txBody>
          <a:bodyPr/>
          <a:lstStyle/>
          <a:p>
            <a:pPr marL="0" indent="0">
              <a:buNone/>
            </a:pPr>
            <a:r>
              <a:rPr lang="fr-BE" sz="2400" dirty="0" smtClean="0">
                <a:solidFill>
                  <a:srgbClr val="FF0000"/>
                </a:solidFill>
              </a:rPr>
              <a:t>Conditions Hivernales qui sont </a:t>
            </a:r>
            <a:r>
              <a:rPr lang="fr-BE" sz="2400" dirty="0" err="1" smtClean="0">
                <a:solidFill>
                  <a:srgbClr val="FF0000"/>
                </a:solidFill>
              </a:rPr>
              <a:t>worst</a:t>
            </a:r>
            <a:r>
              <a:rPr lang="fr-BE" sz="2400" dirty="0" smtClean="0">
                <a:solidFill>
                  <a:srgbClr val="FF0000"/>
                </a:solidFill>
              </a:rPr>
              <a:t>-case !</a:t>
            </a:r>
            <a:endParaRPr lang="fr-BE" dirty="0">
              <a:solidFill>
                <a:srgbClr val="FF0000"/>
              </a:solidFill>
            </a:endParaRPr>
          </a:p>
        </p:txBody>
      </p:sp>
      <p:graphicFrame>
        <p:nvGraphicFramePr>
          <p:cNvPr id="16" name="Tableau 15"/>
          <p:cNvGraphicFramePr>
            <a:graphicFrameLocks noGrp="1"/>
          </p:cNvGraphicFramePr>
          <p:nvPr>
            <p:extLst>
              <p:ext uri="{D42A27DB-BD31-4B8C-83A1-F6EECF244321}">
                <p14:modId xmlns:p14="http://schemas.microsoft.com/office/powerpoint/2010/main" val="121596269"/>
              </p:ext>
            </p:extLst>
          </p:nvPr>
        </p:nvGraphicFramePr>
        <p:xfrm>
          <a:off x="534380" y="1844823"/>
          <a:ext cx="8286092" cy="4571832"/>
        </p:xfrm>
        <a:graphic>
          <a:graphicData uri="http://schemas.openxmlformats.org/drawingml/2006/table">
            <a:tbl>
              <a:tblPr firstRow="1" bandRow="1">
                <a:tableStyleId>{5C22544A-7EE6-4342-B048-85BDC9FD1C3A}</a:tableStyleId>
              </a:tblPr>
              <a:tblGrid>
                <a:gridCol w="3363493">
                  <a:extLst>
                    <a:ext uri="{9D8B030D-6E8A-4147-A177-3AD203B41FA5}">
                      <a16:colId xmlns:a16="http://schemas.microsoft.com/office/drawing/2014/main" val="1507880280"/>
                    </a:ext>
                  </a:extLst>
                </a:gridCol>
                <a:gridCol w="4922599">
                  <a:extLst>
                    <a:ext uri="{9D8B030D-6E8A-4147-A177-3AD203B41FA5}">
                      <a16:colId xmlns:a16="http://schemas.microsoft.com/office/drawing/2014/main" val="1012973335"/>
                    </a:ext>
                  </a:extLst>
                </a:gridCol>
              </a:tblGrid>
              <a:tr h="350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Air Intérieur</a:t>
                      </a:r>
                    </a:p>
                  </a:txBody>
                  <a:tcPr anchor="ctr"/>
                </a:tc>
                <a:tc>
                  <a:txBody>
                    <a:bodyPr/>
                    <a:lstStyle/>
                    <a:p>
                      <a:pPr algn="ctr"/>
                      <a:r>
                        <a:rPr lang="fr-BE" dirty="0" smtClean="0"/>
                        <a:t>Solution</a:t>
                      </a:r>
                      <a:endParaRPr lang="fr-BE" dirty="0"/>
                    </a:p>
                  </a:txBody>
                  <a:tcPr anchor="ctr"/>
                </a:tc>
                <a:extLst>
                  <a:ext uri="{0D108BD9-81ED-4DB2-BD59-A6C34878D82A}">
                    <a16:rowId xmlns:a16="http://schemas.microsoft.com/office/drawing/2014/main" val="3252442799"/>
                  </a:ext>
                </a:extLst>
              </a:tr>
              <a:tr h="613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Phase anticyclonique (pression </a:t>
                      </a:r>
                      <a:r>
                        <a:rPr lang="fr-FR" baseline="0" dirty="0" err="1" smtClean="0">
                          <a:solidFill>
                            <a:schemeClr val="bg2"/>
                          </a:solidFill>
                        </a:rPr>
                        <a:t>atm</a:t>
                      </a:r>
                      <a:r>
                        <a:rPr lang="fr-FR" baseline="0" dirty="0" smtClean="0">
                          <a:solidFill>
                            <a:schemeClr val="bg2"/>
                          </a:solidFill>
                        </a:rPr>
                        <a:t> augmente)</a:t>
                      </a:r>
                      <a:endParaRPr lang="fr-BE" dirty="0" smtClean="0">
                        <a:solidFill>
                          <a:schemeClr val="bg2"/>
                        </a:solidFill>
                      </a:endParaRPr>
                    </a:p>
                  </a:txBody>
                  <a:tcPr anchor="ctr"/>
                </a:tc>
                <a:tc>
                  <a:txBody>
                    <a:bodyPr/>
                    <a:lstStyle/>
                    <a:p>
                      <a:pPr algn="l"/>
                      <a:r>
                        <a:rPr lang="fr-BE" dirty="0" smtClean="0"/>
                        <a:t>Ca se discute, </a:t>
                      </a:r>
                      <a:r>
                        <a:rPr lang="fr-BE" baseline="0" dirty="0" smtClean="0"/>
                        <a:t>influence sur différentiel de </a:t>
                      </a:r>
                      <a:r>
                        <a:rPr lang="fr-BE" baseline="0" dirty="0" err="1" smtClean="0"/>
                        <a:t>Pint</a:t>
                      </a:r>
                      <a:r>
                        <a:rPr lang="fr-BE" baseline="0" dirty="0" smtClean="0"/>
                        <a:t> vs </a:t>
                      </a:r>
                      <a:r>
                        <a:rPr lang="fr-BE" baseline="0" dirty="0" err="1" smtClean="0"/>
                        <a:t>Pext</a:t>
                      </a:r>
                      <a:r>
                        <a:rPr lang="fr-BE" baseline="0" dirty="0" smtClean="0"/>
                        <a:t> mais air du sol moins chargé</a:t>
                      </a:r>
                      <a:endParaRPr lang="fr-BE" dirty="0"/>
                    </a:p>
                  </a:txBody>
                  <a:tcPr anchor="ctr"/>
                </a:tc>
                <a:extLst>
                  <a:ext uri="{0D108BD9-81ED-4DB2-BD59-A6C34878D82A}">
                    <a16:rowId xmlns:a16="http://schemas.microsoft.com/office/drawing/2014/main" val="3919518965"/>
                  </a:ext>
                </a:extLst>
              </a:tr>
              <a:tr h="877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Température extérieur</a:t>
                      </a:r>
                      <a:r>
                        <a:rPr lang="fr-BE" baseline="0" dirty="0" smtClean="0">
                          <a:solidFill>
                            <a:schemeClr val="bg2"/>
                          </a:solidFill>
                        </a:rPr>
                        <a:t>e moyenne élevée</a:t>
                      </a:r>
                      <a:endParaRPr lang="fr-BE" dirty="0" smtClean="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Ca se discute, plus</a:t>
                      </a:r>
                      <a:r>
                        <a:rPr lang="fr-BE" baseline="0" dirty="0" smtClean="0"/>
                        <a:t> de volatilisation et influence sur différentiel de </a:t>
                      </a:r>
                      <a:r>
                        <a:rPr lang="fr-BE" baseline="0" dirty="0" err="1" smtClean="0"/>
                        <a:t>Pint</a:t>
                      </a:r>
                      <a:r>
                        <a:rPr lang="fr-BE" baseline="0" dirty="0" smtClean="0"/>
                        <a:t> vs </a:t>
                      </a:r>
                      <a:r>
                        <a:rPr lang="fr-BE" baseline="0" dirty="0" err="1" smtClean="0"/>
                        <a:t>Pext</a:t>
                      </a:r>
                      <a:r>
                        <a:rPr lang="fr-BE" baseline="0" dirty="0" smtClean="0"/>
                        <a:t> (pas de chauffage, …) mais ventilation plus importante, </a:t>
                      </a:r>
                      <a:endParaRPr lang="fr-BE" dirty="0"/>
                    </a:p>
                  </a:txBody>
                  <a:tcPr anchor="ctr"/>
                </a:tc>
                <a:extLst>
                  <a:ext uri="{0D108BD9-81ED-4DB2-BD59-A6C34878D82A}">
                    <a16:rowId xmlns:a16="http://schemas.microsoft.com/office/drawing/2014/main" val="3727166609"/>
                  </a:ext>
                </a:extLst>
              </a:tr>
              <a:tr h="613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Vent stable</a:t>
                      </a:r>
                      <a:r>
                        <a:rPr lang="fr-BE" baseline="0" dirty="0" smtClean="0">
                          <a:solidFill>
                            <a:schemeClr val="bg2"/>
                          </a:solidFill>
                        </a:rPr>
                        <a:t> </a:t>
                      </a:r>
                      <a:r>
                        <a:rPr lang="fr-BE" dirty="0" smtClean="0">
                          <a:solidFill>
                            <a:schemeClr val="bg2"/>
                          </a:solidFill>
                        </a:rPr>
                        <a:t>(vitesse moyenne</a:t>
                      </a:r>
                      <a:r>
                        <a:rPr lang="fr-BE" baseline="0" dirty="0" smtClean="0">
                          <a:solidFill>
                            <a:schemeClr val="bg2"/>
                          </a:solidFill>
                        </a:rPr>
                        <a:t> </a:t>
                      </a:r>
                      <a:r>
                        <a:rPr lang="fr-BE" b="1" baseline="0" dirty="0" smtClean="0">
                          <a:solidFill>
                            <a:srgbClr val="FF0000"/>
                          </a:solidFill>
                        </a:rPr>
                        <a:t>Haute</a:t>
                      </a:r>
                      <a:r>
                        <a:rPr lang="fr-BE" dirty="0" smtClean="0">
                          <a:solidFill>
                            <a:schemeClr val="bg2"/>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Plutôt </a:t>
                      </a:r>
                      <a:r>
                        <a:rPr lang="fr-BE" dirty="0" err="1" smtClean="0"/>
                        <a:t>worst</a:t>
                      </a:r>
                      <a:r>
                        <a:rPr lang="fr-BE" dirty="0" smtClean="0"/>
                        <a:t>-case,</a:t>
                      </a:r>
                      <a:r>
                        <a:rPr lang="fr-BE" baseline="0" dirty="0" smtClean="0"/>
                        <a:t> effet du vent créant des flux convectifs du sol vers l’intérieur</a:t>
                      </a:r>
                      <a:endParaRPr lang="fr-BE" dirty="0"/>
                    </a:p>
                  </a:txBody>
                  <a:tcPr anchor="ctr"/>
                </a:tc>
                <a:extLst>
                  <a:ext uri="{0D108BD9-81ED-4DB2-BD59-A6C34878D82A}">
                    <a16:rowId xmlns:a16="http://schemas.microsoft.com/office/drawing/2014/main" val="2658300460"/>
                  </a:ext>
                </a:extLst>
              </a:tr>
              <a:tr h="613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Temps</a:t>
                      </a:r>
                      <a:r>
                        <a:rPr lang="fr-BE" baseline="0" dirty="0" smtClean="0">
                          <a:solidFill>
                            <a:schemeClr val="bg2"/>
                          </a:solidFill>
                        </a:rPr>
                        <a:t> humide (2 jours avant et sec durant le prélèvement)</a:t>
                      </a:r>
                      <a:endParaRPr lang="fr-BE" dirty="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Plutôt </a:t>
                      </a:r>
                      <a:r>
                        <a:rPr lang="fr-BE" dirty="0" err="1" smtClean="0"/>
                        <a:t>worst</a:t>
                      </a:r>
                      <a:r>
                        <a:rPr lang="fr-BE" dirty="0" smtClean="0"/>
                        <a:t>-case, air du sol plus chargé</a:t>
                      </a:r>
                    </a:p>
                  </a:txBody>
                  <a:tcPr anchor="ctr"/>
                </a:tc>
                <a:extLst>
                  <a:ext uri="{0D108BD9-81ED-4DB2-BD59-A6C34878D82A}">
                    <a16:rowId xmlns:a16="http://schemas.microsoft.com/office/drawing/2014/main" val="3853721801"/>
                  </a:ext>
                </a:extLst>
              </a:tr>
              <a:tr h="877010">
                <a:tc>
                  <a:txBody>
                    <a:bodyPr/>
                    <a:lstStyle/>
                    <a:p>
                      <a:pPr algn="l"/>
                      <a:r>
                        <a:rPr lang="fr-BE" dirty="0" smtClean="0">
                          <a:solidFill>
                            <a:schemeClr val="bg2"/>
                          </a:solidFill>
                        </a:rPr>
                        <a:t>Chauffage à l’arrêt</a:t>
                      </a:r>
                      <a:endParaRPr lang="fr-BE" dirty="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Non </a:t>
                      </a:r>
                      <a:r>
                        <a:rPr lang="fr-BE" dirty="0" err="1" smtClean="0"/>
                        <a:t>worst</a:t>
                      </a:r>
                      <a:r>
                        <a:rPr lang="fr-BE" dirty="0" smtClean="0"/>
                        <a:t>-case,</a:t>
                      </a:r>
                      <a:r>
                        <a:rPr lang="fr-BE" baseline="0" dirty="0" smtClean="0"/>
                        <a:t> le chauffage implique effet cheminée et effet thermique créant des flux convectifs du sol vers l’intérieur</a:t>
                      </a:r>
                      <a:endParaRPr lang="fr-BE" dirty="0" smtClean="0"/>
                    </a:p>
                  </a:txBody>
                  <a:tcPr anchor="ctr"/>
                </a:tc>
                <a:extLst>
                  <a:ext uri="{0D108BD9-81ED-4DB2-BD59-A6C34878D82A}">
                    <a16:rowId xmlns:a16="http://schemas.microsoft.com/office/drawing/2014/main" val="1026087980"/>
                  </a:ext>
                </a:extLst>
              </a:tr>
              <a:tr h="457032">
                <a:tc>
                  <a:txBody>
                    <a:bodyPr/>
                    <a:lstStyle/>
                    <a:p>
                      <a:pPr algn="l"/>
                      <a:r>
                        <a:rPr lang="fr-BE" dirty="0" smtClean="0">
                          <a:solidFill>
                            <a:schemeClr val="bg2"/>
                          </a:solidFill>
                        </a:rPr>
                        <a:t>Portes</a:t>
                      </a:r>
                      <a:r>
                        <a:rPr lang="fr-BE" baseline="0" dirty="0" smtClean="0">
                          <a:solidFill>
                            <a:schemeClr val="bg2"/>
                          </a:solidFill>
                        </a:rPr>
                        <a:t> et fenêtres fermées</a:t>
                      </a:r>
                      <a:endParaRPr lang="fr-BE" dirty="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Plutôt </a:t>
                      </a:r>
                      <a:r>
                        <a:rPr lang="fr-BE" dirty="0" err="1" smtClean="0"/>
                        <a:t>worst</a:t>
                      </a:r>
                      <a:r>
                        <a:rPr lang="fr-BE" dirty="0" smtClean="0"/>
                        <a:t>-case (moins de renouvellement)</a:t>
                      </a:r>
                    </a:p>
                  </a:txBody>
                  <a:tcPr anchor="ctr"/>
                </a:tc>
                <a:extLst>
                  <a:ext uri="{0D108BD9-81ED-4DB2-BD59-A6C34878D82A}">
                    <a16:rowId xmlns:a16="http://schemas.microsoft.com/office/drawing/2014/main" val="4280859465"/>
                  </a:ext>
                </a:extLst>
              </a:tr>
            </a:tbl>
          </a:graphicData>
        </a:graphic>
      </p:graphicFrame>
      <p:sp>
        <p:nvSpPr>
          <p:cNvPr id="2" name="Titre 1"/>
          <p:cNvSpPr>
            <a:spLocks noGrp="1"/>
          </p:cNvSpPr>
          <p:nvPr>
            <p:ph type="title"/>
          </p:nvPr>
        </p:nvSpPr>
        <p:spPr/>
        <p:txBody>
          <a:bodyPr/>
          <a:lstStyle/>
          <a:p>
            <a:r>
              <a:rPr lang="fr-BE" dirty="0" smtClean="0"/>
              <a:t>Question 10 : Air intérieur- Conditions</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33</a:t>
            </a:fld>
            <a:endParaRPr lang="fr-FR" altLang="fr-FR"/>
          </a:p>
        </p:txBody>
      </p:sp>
      <p:sp>
        <p:nvSpPr>
          <p:cNvPr id="9" name="Espace réservé du pied de page 7"/>
          <p:cNvSpPr>
            <a:spLocks noGrp="1"/>
          </p:cNvSpPr>
          <p:nvPr>
            <p:ph type="ftr" sz="quarter" idx="10"/>
          </p:nvPr>
        </p:nvSpPr>
        <p:spPr>
          <a:xfrm>
            <a:off x="1100488" y="64770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2277506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2674640" cy="4530725"/>
          </a:xfrm>
        </p:spPr>
        <p:txBody>
          <a:bodyPr/>
          <a:lstStyle/>
          <a:p>
            <a:r>
              <a:rPr lang="fr-BE" dirty="0"/>
              <a:t>Facteurs qui impactent le transfert des gaz du sol vers l’air </a:t>
            </a:r>
            <a:r>
              <a:rPr lang="fr-BE" dirty="0" smtClean="0"/>
              <a:t>intérieur</a:t>
            </a:r>
          </a:p>
          <a:p>
            <a:pPr marL="0" indent="0">
              <a:buNone/>
            </a:pPr>
            <a:endParaRPr lang="fr-FR" sz="2000" i="1" dirty="0" smtClean="0"/>
          </a:p>
          <a:p>
            <a:pPr marL="0" indent="0">
              <a:buNone/>
            </a:pPr>
            <a:r>
              <a:rPr lang="fr-FR" sz="2000" i="1" dirty="0" smtClean="0"/>
              <a:t>Source: </a:t>
            </a:r>
            <a:r>
              <a:rPr lang="fr-FR" sz="2000" i="1" dirty="0"/>
              <a:t>Guide pratique pour la caractérisation des gaz du sol et de l’air intérieur en lien avec une pollution des sols et/ou des eaux </a:t>
            </a:r>
            <a:r>
              <a:rPr lang="fr-FR" sz="2000" i="1" dirty="0" smtClean="0"/>
              <a:t>souterraines (</a:t>
            </a:r>
            <a:r>
              <a:rPr lang="fr-FR" sz="2000" i="1" dirty="0" err="1" smtClean="0"/>
              <a:t>Inéris</a:t>
            </a:r>
            <a:r>
              <a:rPr lang="fr-FR" sz="2000" i="1" dirty="0" smtClean="0"/>
              <a:t> -2016)</a:t>
            </a:r>
            <a:endParaRPr lang="fr-BE" sz="2000" i="1"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34</a:t>
            </a:fld>
            <a:endParaRPr lang="fr-FR" altLang="fr-FR"/>
          </a:p>
        </p:txBody>
      </p:sp>
      <p:pic>
        <p:nvPicPr>
          <p:cNvPr id="6" name="Image 5"/>
          <p:cNvPicPr>
            <a:picLocks noChangeAspect="1"/>
          </p:cNvPicPr>
          <p:nvPr/>
        </p:nvPicPr>
        <p:blipFill>
          <a:blip r:embed="rId3"/>
          <a:stretch>
            <a:fillRect/>
          </a:stretch>
        </p:blipFill>
        <p:spPr>
          <a:xfrm>
            <a:off x="3059832" y="332656"/>
            <a:ext cx="5803585" cy="6165304"/>
          </a:xfrm>
          <a:prstGeom prst="rect">
            <a:avLst/>
          </a:prstGeom>
        </p:spPr>
      </p:pic>
    </p:spTree>
    <p:extLst>
      <p:ext uri="{BB962C8B-B14F-4D97-AF65-F5344CB8AC3E}">
        <p14:creationId xmlns:p14="http://schemas.microsoft.com/office/powerpoint/2010/main" val="1020315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35</a:t>
            </a:fld>
            <a:endParaRPr lang="fr-FR" altLang="fr-FR"/>
          </a:p>
        </p:txBody>
      </p:sp>
      <p:sp>
        <p:nvSpPr>
          <p:cNvPr id="7" name="Espace réservé du contenu 2"/>
          <p:cNvSpPr>
            <a:spLocks noGrp="1"/>
          </p:cNvSpPr>
          <p:nvPr>
            <p:ph idx="1"/>
          </p:nvPr>
        </p:nvSpPr>
        <p:spPr>
          <a:xfrm>
            <a:off x="457200" y="1600200"/>
            <a:ext cx="8229600" cy="4530725"/>
          </a:xfrm>
        </p:spPr>
        <p:txBody>
          <a:bodyPr/>
          <a:lstStyle/>
          <a:p>
            <a:r>
              <a:rPr lang="fr-BE" dirty="0" smtClean="0"/>
              <a:t>Paramètres plus sensibles à mesurer (</a:t>
            </a:r>
            <a:r>
              <a:rPr lang="fr-BE" dirty="0" err="1"/>
              <a:t>F</a:t>
            </a:r>
            <a:r>
              <a:rPr lang="fr-BE" dirty="0" err="1" smtClean="0"/>
              <a:t>luxobat</a:t>
            </a:r>
            <a:r>
              <a:rPr lang="fr-BE" dirty="0" smtClean="0"/>
              <a:t>)</a:t>
            </a:r>
          </a:p>
          <a:p>
            <a:pPr lvl="1"/>
            <a:endParaRPr lang="fr-FR" sz="1000" dirty="0" smtClean="0"/>
          </a:p>
          <a:p>
            <a:pPr marL="0" indent="0">
              <a:buNone/>
            </a:pPr>
            <a:endParaRPr lang="fr-BE" dirty="0"/>
          </a:p>
          <a:p>
            <a:endParaRPr lang="fr-BE" dirty="0" smtClean="0"/>
          </a:p>
          <a:p>
            <a:endParaRPr lang="fr-BE" sz="2000" dirty="0" smtClean="0"/>
          </a:p>
          <a:p>
            <a:endParaRPr lang="fr-BE" sz="2000" dirty="0"/>
          </a:p>
          <a:p>
            <a:endParaRPr lang="fr-BE" sz="2000" dirty="0"/>
          </a:p>
          <a:p>
            <a:endParaRPr lang="fr-BE" dirty="0"/>
          </a:p>
        </p:txBody>
      </p:sp>
      <p:pic>
        <p:nvPicPr>
          <p:cNvPr id="8" name="Image 7"/>
          <p:cNvPicPr>
            <a:picLocks noChangeAspect="1"/>
          </p:cNvPicPr>
          <p:nvPr/>
        </p:nvPicPr>
        <p:blipFill rotWithShape="1">
          <a:blip r:embed="rId3"/>
          <a:srcRect t="1242"/>
          <a:stretch/>
        </p:blipFill>
        <p:spPr>
          <a:xfrm>
            <a:off x="1403648" y="2132856"/>
            <a:ext cx="5522753" cy="4566707"/>
          </a:xfrm>
          <a:prstGeom prst="rect">
            <a:avLst/>
          </a:prstGeom>
        </p:spPr>
      </p:pic>
      <p:sp>
        <p:nvSpPr>
          <p:cNvPr id="9" name="Titre 1"/>
          <p:cNvSpPr>
            <a:spLocks noGrp="1"/>
          </p:cNvSpPr>
          <p:nvPr>
            <p:ph type="title"/>
          </p:nvPr>
        </p:nvSpPr>
        <p:spPr>
          <a:xfrm>
            <a:off x="457200" y="277813"/>
            <a:ext cx="8229600" cy="1139825"/>
          </a:xfrm>
        </p:spPr>
        <p:txBody>
          <a:bodyPr/>
          <a:lstStyle/>
          <a:p>
            <a:r>
              <a:rPr lang="fr-BE" dirty="0" smtClean="0"/>
              <a:t>Mesures Air: Conclusions</a:t>
            </a:r>
            <a:endParaRPr lang="fr-BE" dirty="0"/>
          </a:p>
        </p:txBody>
      </p:sp>
    </p:spTree>
    <p:extLst>
      <p:ext uri="{BB962C8B-B14F-4D97-AF65-F5344CB8AC3E}">
        <p14:creationId xmlns:p14="http://schemas.microsoft.com/office/powerpoint/2010/main" val="3120266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11 : Mesures d’air MS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Situation d’une maison sur cave avec pollution sous la cave (AEC, pas de </a:t>
            </a:r>
            <a:r>
              <a:rPr lang="fr-BE" sz="2400" dirty="0" smtClean="0"/>
              <a:t>CARMGNA</a:t>
            </a:r>
            <a:r>
              <a:rPr lang="fr-BE" sz="2400" dirty="0" smtClean="0"/>
              <a:t>, risque avec S-Risk</a:t>
            </a:r>
            <a:r>
              <a:rPr lang="fr-BE" sz="2400" baseline="30000" dirty="0" smtClean="0"/>
              <a:t>© </a:t>
            </a:r>
            <a:r>
              <a:rPr lang="fr-BE" sz="2400" dirty="0" smtClean="0"/>
              <a:t>sans mesure air).  3 campagnes d’air du sol/d’air intérieur selon conditions différentiées. Les valeurs maximales des mesures réalisées permettent de conclure en AMG. </a:t>
            </a:r>
          </a:p>
          <a:p>
            <a:pPr marL="0" indent="0">
              <a:buNone/>
            </a:pPr>
            <a:r>
              <a:rPr lang="fr-BE" sz="2400" dirty="0" smtClean="0"/>
              <a:t>Quelles conclusions opérationnelles/additionnelles ?</a:t>
            </a:r>
          </a:p>
          <a:p>
            <a:pPr marL="457200" indent="-457200">
              <a:buFont typeface="Wingdings" pitchFamily="2" charset="2"/>
              <a:buAutoNum type="arabicParenR"/>
            </a:pPr>
            <a:r>
              <a:rPr lang="fr-BE" sz="2400" dirty="0"/>
              <a:t>AMG (pas de nécessité d’assainissement) et MS de maintien de la configuration en place </a:t>
            </a:r>
            <a:r>
              <a:rPr lang="fr-BE" sz="2400" dirty="0" smtClean="0"/>
              <a:t>avec un </a:t>
            </a:r>
            <a:r>
              <a:rPr lang="fr-BE" sz="2400" dirty="0"/>
              <a:t>monitoring de 3 ans sur base annuelle.</a:t>
            </a:r>
          </a:p>
          <a:p>
            <a:pPr marL="457200" indent="-457200">
              <a:buAutoNum type="arabicParenR"/>
            </a:pPr>
            <a:r>
              <a:rPr lang="fr-BE" sz="2400" dirty="0" smtClean="0"/>
              <a:t>Nécessité d’assainissement mais non urgent (l’urgence pouvant être relativisée grâce aux mesures d’air).</a:t>
            </a:r>
          </a:p>
          <a:p>
            <a:pPr marL="457200" indent="-457200">
              <a:buAutoNum type="arabicParenR"/>
            </a:pPr>
            <a:r>
              <a:rPr lang="fr-BE" sz="2400" dirty="0" smtClean="0"/>
              <a:t>AMG et MS recommandant la mise en place de mesures constructives pour le bâtiment existant</a:t>
            </a:r>
          </a:p>
          <a:p>
            <a:pPr marL="457200" indent="-457200">
              <a:buAutoNum type="arabicParenR"/>
            </a:pPr>
            <a:endParaRPr lang="fr-BE" sz="2400" dirty="0" smtClean="0"/>
          </a:p>
          <a:p>
            <a:pPr marL="514350" indent="-514350">
              <a:buAutoNum type="arabicParenR"/>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36</a:t>
            </a:fld>
            <a:endParaRPr lang="fr-FR" altLang="fr-FR"/>
          </a:p>
        </p:txBody>
      </p:sp>
    </p:spTree>
    <p:extLst>
      <p:ext uri="{BB962C8B-B14F-4D97-AF65-F5344CB8AC3E}">
        <p14:creationId xmlns:p14="http://schemas.microsoft.com/office/powerpoint/2010/main" val="2791439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11 : Mesures d’air MS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Situation d’une maison sur cave avec pollution sous la cave (AEC, pas de CARMAGNA, </a:t>
            </a:r>
            <a:r>
              <a:rPr lang="fr-BE" sz="2400" dirty="0"/>
              <a:t>r</a:t>
            </a:r>
            <a:r>
              <a:rPr lang="fr-BE" sz="2400" dirty="0" smtClean="0"/>
              <a:t>isque avec S-Risk</a:t>
            </a:r>
            <a:r>
              <a:rPr lang="fr-BE" sz="2400" baseline="30000" dirty="0" smtClean="0"/>
              <a:t>© </a:t>
            </a:r>
            <a:r>
              <a:rPr lang="fr-BE" sz="2400" dirty="0"/>
              <a:t>sans mesure </a:t>
            </a:r>
            <a:r>
              <a:rPr lang="fr-BE" sz="2400" dirty="0" smtClean="0"/>
              <a:t>air).  3 campagnes d’air du sol/d’air intérieur selon conditions différentiées. Les valeurs maximales des mesures réalisées permettent de </a:t>
            </a:r>
            <a:r>
              <a:rPr lang="fr-BE" sz="2400" dirty="0"/>
              <a:t>conclure en AMG. </a:t>
            </a:r>
            <a:endParaRPr lang="fr-BE" sz="2400" dirty="0" smtClean="0"/>
          </a:p>
          <a:p>
            <a:pPr marL="0" indent="0">
              <a:buNone/>
            </a:pPr>
            <a:r>
              <a:rPr lang="fr-BE" sz="2400" dirty="0" smtClean="0"/>
              <a:t>Quelles conclusions opérationnelles/additionnelles ?</a:t>
            </a:r>
          </a:p>
          <a:p>
            <a:pPr marL="457200" indent="-457200">
              <a:buFont typeface="Wingdings" pitchFamily="2" charset="2"/>
              <a:buAutoNum type="arabicParenR"/>
            </a:pPr>
            <a:r>
              <a:rPr lang="fr-BE" sz="2400" dirty="0"/>
              <a:t>AMG (pas de nécessité d’assainissement) et MS de maintien de la configuration en place </a:t>
            </a:r>
            <a:r>
              <a:rPr lang="fr-BE" sz="2400" dirty="0" smtClean="0"/>
              <a:t>avec un </a:t>
            </a:r>
            <a:r>
              <a:rPr lang="fr-BE" sz="2400" dirty="0"/>
              <a:t>monitoring de 3 ans sur base annuelle.</a:t>
            </a:r>
          </a:p>
          <a:p>
            <a:pPr marL="457200" indent="-457200">
              <a:buAutoNum type="arabicParenR"/>
            </a:pPr>
            <a:r>
              <a:rPr lang="fr-BE" sz="2400" dirty="0" smtClean="0"/>
              <a:t>Nécessité d’assainissement mais non urgent (l’urgence pouvant être relativisée grâce aux mesures d’air).</a:t>
            </a:r>
          </a:p>
          <a:p>
            <a:pPr marL="457200" indent="-457200">
              <a:buAutoNum type="arabicParenR"/>
            </a:pPr>
            <a:r>
              <a:rPr lang="fr-BE" sz="2400" dirty="0" smtClean="0"/>
              <a:t>AMG et MS recommandant la mise en place de mesures constructives pour le bâtiment existant</a:t>
            </a:r>
          </a:p>
          <a:p>
            <a:pPr marL="457200" indent="-457200">
              <a:buAutoNum type="arabicParenR"/>
            </a:pPr>
            <a:endParaRPr lang="fr-BE" sz="2400" dirty="0" smtClean="0"/>
          </a:p>
          <a:p>
            <a:pPr marL="514350" indent="-514350">
              <a:buAutoNum type="arabicParenR"/>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37</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6" name="Ellipse 5"/>
          <p:cNvSpPr/>
          <p:nvPr/>
        </p:nvSpPr>
        <p:spPr>
          <a:xfrm>
            <a:off x="161764" y="3573016"/>
            <a:ext cx="9108504" cy="115212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167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11 : Mesures d’air MS</a:t>
            </a:r>
            <a:endParaRPr lang="fr-BE" dirty="0"/>
          </a:p>
        </p:txBody>
      </p:sp>
      <p:sp>
        <p:nvSpPr>
          <p:cNvPr id="3" name="Espace réservé du contenu 2"/>
          <p:cNvSpPr>
            <a:spLocks noGrp="1"/>
          </p:cNvSpPr>
          <p:nvPr>
            <p:ph idx="1"/>
          </p:nvPr>
        </p:nvSpPr>
        <p:spPr>
          <a:xfrm>
            <a:off x="539552" y="1567656"/>
            <a:ext cx="8352928" cy="4530725"/>
          </a:xfrm>
        </p:spPr>
        <p:txBody>
          <a:bodyPr/>
          <a:lstStyle/>
          <a:p>
            <a:pPr marL="0" indent="0">
              <a:buNone/>
            </a:pPr>
            <a:r>
              <a:rPr lang="fr-BE" sz="2400" dirty="0" smtClean="0"/>
              <a:t>AMG </a:t>
            </a:r>
            <a:r>
              <a:rPr lang="fr-BE" sz="2400" dirty="0"/>
              <a:t>(pas de nécessité d’assainissement) et MS de maintien de la configuration en place </a:t>
            </a:r>
            <a:r>
              <a:rPr lang="fr-BE" sz="2400" dirty="0" smtClean="0"/>
              <a:t>avec un </a:t>
            </a:r>
            <a:r>
              <a:rPr lang="fr-BE" sz="2400" dirty="0"/>
              <a:t>monitoring de 3 ans sur base annuelle.</a:t>
            </a:r>
          </a:p>
          <a:p>
            <a:pPr marL="457200" indent="-457200">
              <a:buAutoNum type="arabicParenR"/>
            </a:pPr>
            <a:endParaRPr lang="fr-BE" sz="2400" dirty="0" smtClean="0"/>
          </a:p>
          <a:p>
            <a:pPr marL="514350" indent="-514350">
              <a:buAutoNum type="arabicParenR"/>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38</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7" name="Espace réservé du contenu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55437" y="2662197"/>
            <a:ext cx="6204121" cy="404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216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11 : Mesures d’air MS</a:t>
            </a:r>
            <a:endParaRPr lang="fr-BE" dirty="0"/>
          </a:p>
        </p:txBody>
      </p:sp>
      <p:sp>
        <p:nvSpPr>
          <p:cNvPr id="3" name="Espace réservé du contenu 2"/>
          <p:cNvSpPr>
            <a:spLocks noGrp="1"/>
          </p:cNvSpPr>
          <p:nvPr>
            <p:ph idx="1"/>
          </p:nvPr>
        </p:nvSpPr>
        <p:spPr>
          <a:xfrm>
            <a:off x="539552" y="1567656"/>
            <a:ext cx="8352928" cy="4530725"/>
          </a:xfrm>
        </p:spPr>
        <p:txBody>
          <a:bodyPr/>
          <a:lstStyle/>
          <a:p>
            <a:pPr marL="457200" indent="-457200">
              <a:buAutoNum type="arabicParenR"/>
            </a:pPr>
            <a:endParaRPr lang="fr-BE" sz="2400" dirty="0" smtClean="0"/>
          </a:p>
          <a:p>
            <a:pPr marL="514350" indent="-514350">
              <a:buAutoNum type="arabicParenR"/>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39</a:t>
            </a:fld>
            <a:endParaRPr lang="fr-FR" altLang="fr-FR"/>
          </a:p>
        </p:txBody>
      </p:sp>
      <p:sp>
        <p:nvSpPr>
          <p:cNvPr id="8" name="Espace réservé du contenu 2"/>
          <p:cNvSpPr txBox="1">
            <a:spLocks/>
          </p:cNvSpPr>
          <p:nvPr/>
        </p:nvSpPr>
        <p:spPr bwMode="auto">
          <a:xfrm>
            <a:off x="457200" y="1505479"/>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2"/>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bg2"/>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fr-FR" sz="2400" kern="0" dirty="0" smtClean="0"/>
              <a:t>Mesures constructives (BRGM – radon):</a:t>
            </a:r>
          </a:p>
          <a:p>
            <a:pPr lvl="1"/>
            <a:endParaRPr lang="fr-FR" sz="2000" kern="0" dirty="0" smtClean="0"/>
          </a:p>
          <a:p>
            <a:endParaRPr lang="fr-FR" sz="1900" kern="0" dirty="0" smtClean="0"/>
          </a:p>
        </p:txBody>
      </p:sp>
      <p:pic>
        <p:nvPicPr>
          <p:cNvPr id="10" name="Image 9"/>
          <p:cNvPicPr>
            <a:picLocks noChangeAspect="1"/>
          </p:cNvPicPr>
          <p:nvPr/>
        </p:nvPicPr>
        <p:blipFill>
          <a:blip r:embed="rId3"/>
          <a:stretch>
            <a:fillRect/>
          </a:stretch>
        </p:blipFill>
        <p:spPr>
          <a:xfrm>
            <a:off x="509799" y="1929785"/>
            <a:ext cx="3816424" cy="2368624"/>
          </a:xfrm>
          <a:prstGeom prst="rect">
            <a:avLst/>
          </a:prstGeom>
        </p:spPr>
      </p:pic>
      <p:pic>
        <p:nvPicPr>
          <p:cNvPr id="11" name="Image 10"/>
          <p:cNvPicPr>
            <a:picLocks noChangeAspect="1"/>
          </p:cNvPicPr>
          <p:nvPr/>
        </p:nvPicPr>
        <p:blipFill>
          <a:blip r:embed="rId4"/>
          <a:stretch>
            <a:fillRect/>
          </a:stretch>
        </p:blipFill>
        <p:spPr>
          <a:xfrm>
            <a:off x="4402724" y="1969718"/>
            <a:ext cx="4672788" cy="2091888"/>
          </a:xfrm>
          <a:prstGeom prst="rect">
            <a:avLst/>
          </a:prstGeom>
        </p:spPr>
      </p:pic>
      <p:pic>
        <p:nvPicPr>
          <p:cNvPr id="12" name="Image 11"/>
          <p:cNvPicPr>
            <a:picLocks noChangeAspect="1"/>
          </p:cNvPicPr>
          <p:nvPr/>
        </p:nvPicPr>
        <p:blipFill>
          <a:blip r:embed="rId5"/>
          <a:stretch>
            <a:fillRect/>
          </a:stretch>
        </p:blipFill>
        <p:spPr>
          <a:xfrm>
            <a:off x="1165926" y="4411147"/>
            <a:ext cx="6930015" cy="2395471"/>
          </a:xfrm>
          <a:prstGeom prst="rect">
            <a:avLst/>
          </a:prstGeom>
        </p:spPr>
      </p:pic>
    </p:spTree>
    <p:extLst>
      <p:ext uri="{BB962C8B-B14F-4D97-AF65-F5344CB8AC3E}">
        <p14:creationId xmlns:p14="http://schemas.microsoft.com/office/powerpoint/2010/main" val="319117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Mesures d’air</a:t>
            </a:r>
            <a:endParaRPr lang="fr-BE" dirty="0"/>
          </a:p>
        </p:txBody>
      </p:sp>
      <p:sp>
        <p:nvSpPr>
          <p:cNvPr id="3" name="Espace réservé du contenu 2"/>
          <p:cNvSpPr>
            <a:spLocks noGrp="1"/>
          </p:cNvSpPr>
          <p:nvPr>
            <p:ph idx="1"/>
          </p:nvPr>
        </p:nvSpPr>
        <p:spPr>
          <a:xfrm>
            <a:off x="457200" y="1600200"/>
            <a:ext cx="5554960" cy="4530725"/>
          </a:xfrm>
        </p:spPr>
        <p:txBody>
          <a:bodyPr/>
          <a:lstStyle/>
          <a:p>
            <a:pPr marL="0" indent="0">
              <a:buNone/>
            </a:pPr>
            <a:r>
              <a:rPr lang="fr-BE" u="sng" dirty="0" smtClean="0"/>
              <a:t>Situation</a:t>
            </a:r>
            <a:r>
              <a:rPr lang="fr-BE" dirty="0" smtClean="0"/>
              <a:t>:</a:t>
            </a:r>
          </a:p>
          <a:p>
            <a:pPr marL="0" indent="0">
              <a:buNone/>
            </a:pPr>
            <a:r>
              <a:rPr lang="fr-BE" dirty="0"/>
              <a:t>M</a:t>
            </a:r>
            <a:r>
              <a:rPr lang="fr-BE" dirty="0" smtClean="0"/>
              <a:t>aison unifamiliale sur cave</a:t>
            </a:r>
          </a:p>
          <a:p>
            <a:pPr marL="0" indent="0">
              <a:buNone/>
            </a:pPr>
            <a:r>
              <a:rPr lang="fr-BE" dirty="0" smtClean="0"/>
              <a:t>Pollution sous la cave (risque avec S-Risk</a:t>
            </a:r>
            <a:r>
              <a:rPr lang="fr-BE" baseline="30000" dirty="0" smtClean="0"/>
              <a:t>©</a:t>
            </a:r>
            <a:r>
              <a:rPr lang="fr-BE" dirty="0" smtClean="0"/>
              <a:t>). </a:t>
            </a:r>
          </a:p>
          <a:p>
            <a:pPr marL="0" indent="0">
              <a:buNone/>
            </a:pPr>
            <a:r>
              <a:rPr lang="fr-BE" dirty="0" smtClean="0"/>
              <a:t>Un </a:t>
            </a:r>
            <a:r>
              <a:rPr lang="fr-BE" dirty="0" err="1" smtClean="0"/>
              <a:t>piézair</a:t>
            </a:r>
            <a:r>
              <a:rPr lang="fr-BE" dirty="0" smtClean="0"/>
              <a:t> est installé et </a:t>
            </a:r>
            <a:r>
              <a:rPr lang="fr-BE" dirty="0" err="1" smtClean="0"/>
              <a:t>crépiné</a:t>
            </a:r>
            <a:r>
              <a:rPr lang="fr-BE" dirty="0" smtClean="0"/>
              <a:t> de 1 à 2 m. </a:t>
            </a:r>
          </a:p>
          <a:p>
            <a:pPr marL="0" indent="0">
              <a:buNone/>
            </a:pPr>
            <a:r>
              <a:rPr lang="fr-BE" dirty="0" smtClean="0"/>
              <a:t>Trois campagnes ont été réalisées avec mesures d’air intérieur en parallèle. </a:t>
            </a:r>
          </a:p>
          <a:p>
            <a:pPr marL="0" indent="0">
              <a:buNone/>
            </a:pPr>
            <a:endParaRPr lang="fr-BE" dirty="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10" name="Image 9"/>
          <p:cNvPicPr>
            <a:picLocks noChangeAspect="1"/>
          </p:cNvPicPr>
          <p:nvPr/>
        </p:nvPicPr>
        <p:blipFill rotWithShape="1">
          <a:blip r:embed="rId3"/>
          <a:srcRect l="16841"/>
          <a:stretch/>
        </p:blipFill>
        <p:spPr>
          <a:xfrm>
            <a:off x="6300192" y="1772816"/>
            <a:ext cx="2414634" cy="3597822"/>
          </a:xfrm>
          <a:prstGeom prst="rect">
            <a:avLst/>
          </a:prstGeom>
        </p:spPr>
      </p:pic>
    </p:spTree>
    <p:extLst>
      <p:ext uri="{BB962C8B-B14F-4D97-AF65-F5344CB8AC3E}">
        <p14:creationId xmlns:p14="http://schemas.microsoft.com/office/powerpoint/2010/main" val="687147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12 : Inflammabilité</a:t>
            </a:r>
            <a:endParaRPr lang="fr-BE" dirty="0"/>
          </a:p>
        </p:txBody>
      </p:sp>
      <p:sp>
        <p:nvSpPr>
          <p:cNvPr id="3" name="Espace réservé du contenu 2"/>
          <p:cNvSpPr>
            <a:spLocks noGrp="1"/>
          </p:cNvSpPr>
          <p:nvPr>
            <p:ph idx="1"/>
          </p:nvPr>
        </p:nvSpPr>
        <p:spPr>
          <a:xfrm>
            <a:off x="454470" y="1400473"/>
            <a:ext cx="8352928" cy="4530725"/>
          </a:xfrm>
        </p:spPr>
        <p:txBody>
          <a:bodyPr/>
          <a:lstStyle/>
          <a:p>
            <a:pPr marL="0" indent="0">
              <a:buNone/>
            </a:pPr>
            <a:r>
              <a:rPr lang="fr-BE" sz="2400" dirty="0"/>
              <a:t>Situation </a:t>
            </a:r>
            <a:r>
              <a:rPr lang="fr-BE" sz="2400" dirty="0" smtClean="0"/>
              <a:t>+ cave + RI  + mesures d’air et avec </a:t>
            </a:r>
            <a:r>
              <a:rPr lang="fr-FR" sz="2400" dirty="0" smtClean="0"/>
              <a:t>Critères </a:t>
            </a:r>
            <a:r>
              <a:rPr lang="fr-FR" sz="2400" dirty="0"/>
              <a:t>additionnels relatifs à la menace grave et à la </a:t>
            </a:r>
            <a:r>
              <a:rPr lang="fr-FR" sz="2400" dirty="0" smtClean="0"/>
              <a:t>nécessité d’assainir </a:t>
            </a:r>
            <a:r>
              <a:rPr lang="fr-FR" sz="2400" dirty="0"/>
              <a:t>(C.A.R.M.G.N.A.) : </a:t>
            </a:r>
            <a:r>
              <a:rPr lang="fr-FR" sz="2400" dirty="0" smtClean="0"/>
              <a:t>hydrocarbures </a:t>
            </a:r>
            <a:r>
              <a:rPr lang="fr-FR" sz="2400" dirty="0"/>
              <a:t>pétroliers </a:t>
            </a:r>
            <a:r>
              <a:rPr lang="fr-FR" sz="2400" dirty="0" smtClean="0"/>
              <a:t>légers EC </a:t>
            </a:r>
            <a:r>
              <a:rPr lang="fr-FR" sz="2400" dirty="0"/>
              <a:t>≤ </a:t>
            </a:r>
            <a:r>
              <a:rPr lang="fr-FR" sz="2400" dirty="0" smtClean="0"/>
              <a:t>10  dépassent </a:t>
            </a:r>
            <a:r>
              <a:rPr lang="fr-FR" sz="2400" dirty="0"/>
              <a:t>le seuil de 1.000 </a:t>
            </a:r>
            <a:r>
              <a:rPr lang="fr-FR" sz="2400" dirty="0" smtClean="0"/>
              <a:t>mg/kg. Je peux conclure :</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40</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8" name="Tableau 7"/>
          <p:cNvGraphicFramePr>
            <a:graphicFrameLocks noGrp="1"/>
          </p:cNvGraphicFramePr>
          <p:nvPr>
            <p:extLst>
              <p:ext uri="{D42A27DB-BD31-4B8C-83A1-F6EECF244321}">
                <p14:modId xmlns:p14="http://schemas.microsoft.com/office/powerpoint/2010/main" val="3707176887"/>
              </p:ext>
            </p:extLst>
          </p:nvPr>
        </p:nvGraphicFramePr>
        <p:xfrm>
          <a:off x="516134" y="3068960"/>
          <a:ext cx="8003232" cy="3273631"/>
        </p:xfrm>
        <a:graphic>
          <a:graphicData uri="http://schemas.openxmlformats.org/drawingml/2006/table">
            <a:tbl>
              <a:tblPr firstRow="1" bandRow="1">
                <a:tableStyleId>{5C22544A-7EE6-4342-B048-85BDC9FD1C3A}</a:tableStyleId>
              </a:tblPr>
              <a:tblGrid>
                <a:gridCol w="5460201">
                  <a:extLst>
                    <a:ext uri="{9D8B030D-6E8A-4147-A177-3AD203B41FA5}">
                      <a16:colId xmlns:a16="http://schemas.microsoft.com/office/drawing/2014/main" val="1507880280"/>
                    </a:ext>
                  </a:extLst>
                </a:gridCol>
                <a:gridCol w="2543031">
                  <a:extLst>
                    <a:ext uri="{9D8B030D-6E8A-4147-A177-3AD203B41FA5}">
                      <a16:colId xmlns:a16="http://schemas.microsoft.com/office/drawing/2014/main" val="1012973335"/>
                    </a:ext>
                  </a:extLst>
                </a:gridCol>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Conclusions</a:t>
                      </a:r>
                    </a:p>
                  </a:txBody>
                  <a:tcPr anchor="ctr"/>
                </a:tc>
                <a:tc>
                  <a:txBody>
                    <a:bodyPr/>
                    <a:lstStyle/>
                    <a:p>
                      <a:pPr algn="ctr"/>
                      <a:r>
                        <a:rPr lang="fr-BE" dirty="0" smtClean="0"/>
                        <a:t>Acceptable/ non acceptable?</a:t>
                      </a:r>
                      <a:endParaRPr lang="fr-BE" dirty="0"/>
                    </a:p>
                  </a:txBody>
                  <a:tcPr anchor="ctr"/>
                </a:tc>
                <a:extLst>
                  <a:ext uri="{0D108BD9-81ED-4DB2-BD59-A6C34878D82A}">
                    <a16:rowId xmlns:a16="http://schemas.microsoft.com/office/drawing/2014/main" val="3252442799"/>
                  </a:ext>
                </a:extLst>
              </a:tr>
              <a:tr h="119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2"/>
                          </a:solidFill>
                          <a:latin typeface="+mn-lt"/>
                          <a:ea typeface="+mn-ea"/>
                          <a:cs typeface="+mn-cs"/>
                        </a:rPr>
                        <a:t>qu’un PA est requis mais je relativise l’urgence d’assainissement sur base des mesures d’air et d’une interprétation sur l’occurrence du risque d‘inflammabilité.</a:t>
                      </a:r>
                      <a:endParaRPr lang="fr-BE" sz="1800" kern="1200" dirty="0">
                        <a:solidFill>
                          <a:schemeClr val="bg2"/>
                        </a:solidFill>
                        <a:latin typeface="+mn-lt"/>
                        <a:ea typeface="+mn-ea"/>
                        <a:cs typeface="+mn-cs"/>
                      </a:endParaRPr>
                    </a:p>
                  </a:txBody>
                  <a:tcPr anchor="ctr"/>
                </a:tc>
                <a:tc>
                  <a:txBody>
                    <a:bodyPr/>
                    <a:lstStyle/>
                    <a:p>
                      <a:pPr algn="ctr"/>
                      <a:endParaRPr lang="fr-BE" dirty="0"/>
                    </a:p>
                  </a:txBody>
                  <a:tcPr anchor="ctr"/>
                </a:tc>
                <a:extLst>
                  <a:ext uri="{0D108BD9-81ED-4DB2-BD59-A6C34878D82A}">
                    <a16:rowId xmlns:a16="http://schemas.microsoft.com/office/drawing/2014/main" val="3919518965"/>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2"/>
                          </a:solidFill>
                          <a:latin typeface="+mn-lt"/>
                          <a:ea typeface="+mn-ea"/>
                          <a:cs typeface="+mn-cs"/>
                        </a:rPr>
                        <a:t>qu’un PA est requis et qu’il est urgent.</a:t>
                      </a:r>
                      <a:endParaRPr lang="fr-BE" sz="1800" kern="1200" dirty="0">
                        <a:solidFill>
                          <a:schemeClr val="bg2"/>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r h="287546">
                <a:tc>
                  <a:txBody>
                    <a:bodyPr/>
                    <a:lstStyle/>
                    <a:p>
                      <a:pPr algn="l"/>
                      <a:r>
                        <a:rPr lang="fr-BE" dirty="0" smtClean="0">
                          <a:solidFill>
                            <a:schemeClr val="bg2"/>
                          </a:solidFill>
                        </a:rPr>
                        <a:t>que </a:t>
                      </a:r>
                      <a:r>
                        <a:rPr lang="fr-BE" baseline="0" dirty="0" smtClean="0">
                          <a:solidFill>
                            <a:schemeClr val="bg2"/>
                          </a:solidFill>
                        </a:rPr>
                        <a:t>le PA n’est pas requis vu les mesures d’air réalisées.</a:t>
                      </a:r>
                      <a:endParaRPr lang="fr-BE"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4280859465"/>
                  </a:ext>
                </a:extLst>
              </a:tr>
              <a:tr h="287546">
                <a:tc>
                  <a:txBody>
                    <a:bodyPr/>
                    <a:lstStyle/>
                    <a:p>
                      <a:pPr algn="l"/>
                      <a:r>
                        <a:rPr lang="fr-BE" dirty="0" smtClean="0">
                          <a:solidFill>
                            <a:schemeClr val="bg2"/>
                          </a:solidFill>
                        </a:rPr>
                        <a:t>que </a:t>
                      </a:r>
                      <a:r>
                        <a:rPr lang="fr-BE" baseline="0" dirty="0" smtClean="0">
                          <a:solidFill>
                            <a:schemeClr val="bg2"/>
                          </a:solidFill>
                        </a:rPr>
                        <a:t>le PA n’est pas requis et recommander une MS de maintien de la configuration actuelle</a:t>
                      </a:r>
                      <a:endParaRPr lang="fr-BE"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594728860"/>
                  </a:ext>
                </a:extLst>
              </a:tr>
            </a:tbl>
          </a:graphicData>
        </a:graphic>
      </p:graphicFrame>
      <p:pic>
        <p:nvPicPr>
          <p:cNvPr id="7" name="Image 6"/>
          <p:cNvPicPr>
            <a:picLocks noChangeAspect="1"/>
          </p:cNvPicPr>
          <p:nvPr/>
        </p:nvPicPr>
        <p:blipFill>
          <a:blip r:embed="rId2"/>
          <a:stretch>
            <a:fillRect/>
          </a:stretch>
        </p:blipFill>
        <p:spPr>
          <a:xfrm>
            <a:off x="7812360" y="35867"/>
            <a:ext cx="1128412" cy="1398177"/>
          </a:xfrm>
          <a:prstGeom prst="rect">
            <a:avLst/>
          </a:prstGeom>
        </p:spPr>
      </p:pic>
    </p:spTree>
    <p:extLst>
      <p:ext uri="{BB962C8B-B14F-4D97-AF65-F5344CB8AC3E}">
        <p14:creationId xmlns:p14="http://schemas.microsoft.com/office/powerpoint/2010/main" val="3640282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12 : Inflammabilité</a:t>
            </a:r>
            <a:endParaRPr lang="fr-BE" dirty="0"/>
          </a:p>
        </p:txBody>
      </p:sp>
      <p:sp>
        <p:nvSpPr>
          <p:cNvPr id="3" name="Espace réservé du contenu 2"/>
          <p:cNvSpPr>
            <a:spLocks noGrp="1"/>
          </p:cNvSpPr>
          <p:nvPr>
            <p:ph idx="1"/>
          </p:nvPr>
        </p:nvSpPr>
        <p:spPr>
          <a:xfrm>
            <a:off x="454470" y="1400473"/>
            <a:ext cx="8352928" cy="4530725"/>
          </a:xfrm>
        </p:spPr>
        <p:txBody>
          <a:bodyPr/>
          <a:lstStyle/>
          <a:p>
            <a:pPr marL="0" indent="0">
              <a:buNone/>
            </a:pPr>
            <a:r>
              <a:rPr lang="fr-BE" sz="2400" dirty="0"/>
              <a:t>Situation d’une maison sur cave avec pollution sous la cave </a:t>
            </a:r>
            <a:r>
              <a:rPr lang="fr-BE" sz="2400" dirty="0" smtClean="0"/>
              <a:t>Mais avec </a:t>
            </a:r>
            <a:r>
              <a:rPr lang="fr-FR" sz="2400" dirty="0" smtClean="0"/>
              <a:t>Critères </a:t>
            </a:r>
            <a:r>
              <a:rPr lang="fr-FR" sz="2400" dirty="0"/>
              <a:t>additionnels relatifs à la menace grave et à la </a:t>
            </a:r>
            <a:r>
              <a:rPr lang="fr-FR" sz="2400" dirty="0" smtClean="0"/>
              <a:t>nécessité d’assainir </a:t>
            </a:r>
            <a:r>
              <a:rPr lang="fr-FR" sz="2400" dirty="0"/>
              <a:t>(C.A.R.M.G.N.A.) : </a:t>
            </a:r>
            <a:r>
              <a:rPr lang="fr-FR" sz="2400" dirty="0" smtClean="0"/>
              <a:t>hydrocarbures </a:t>
            </a:r>
            <a:r>
              <a:rPr lang="fr-FR" sz="2400" dirty="0"/>
              <a:t>pétroliers </a:t>
            </a:r>
            <a:r>
              <a:rPr lang="fr-FR" sz="2400" dirty="0" smtClean="0"/>
              <a:t>légers EC </a:t>
            </a:r>
            <a:r>
              <a:rPr lang="fr-FR" sz="2400" dirty="0"/>
              <a:t>≤ </a:t>
            </a:r>
            <a:r>
              <a:rPr lang="fr-FR" sz="2400" dirty="0" smtClean="0"/>
              <a:t>10  dépassent </a:t>
            </a:r>
            <a:r>
              <a:rPr lang="fr-FR" sz="2400" dirty="0"/>
              <a:t>le seuil de 1.000 </a:t>
            </a:r>
            <a:r>
              <a:rPr lang="fr-FR" sz="2400" dirty="0" smtClean="0"/>
              <a:t>mg/kg. Je peux conclure :</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41</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8" name="Tableau 7"/>
          <p:cNvGraphicFramePr>
            <a:graphicFrameLocks noGrp="1"/>
          </p:cNvGraphicFramePr>
          <p:nvPr>
            <p:extLst>
              <p:ext uri="{D42A27DB-BD31-4B8C-83A1-F6EECF244321}">
                <p14:modId xmlns:p14="http://schemas.microsoft.com/office/powerpoint/2010/main" val="3498951746"/>
              </p:ext>
            </p:extLst>
          </p:nvPr>
        </p:nvGraphicFramePr>
        <p:xfrm>
          <a:off x="629318" y="3246917"/>
          <a:ext cx="8003232" cy="3541008"/>
        </p:xfrm>
        <a:graphic>
          <a:graphicData uri="http://schemas.openxmlformats.org/drawingml/2006/table">
            <a:tbl>
              <a:tblPr firstRow="1" bandRow="1">
                <a:tableStyleId>{5C22544A-7EE6-4342-B048-85BDC9FD1C3A}</a:tableStyleId>
              </a:tblPr>
              <a:tblGrid>
                <a:gridCol w="5460201">
                  <a:extLst>
                    <a:ext uri="{9D8B030D-6E8A-4147-A177-3AD203B41FA5}">
                      <a16:colId xmlns:a16="http://schemas.microsoft.com/office/drawing/2014/main" val="1507880280"/>
                    </a:ext>
                  </a:extLst>
                </a:gridCol>
                <a:gridCol w="2543031">
                  <a:extLst>
                    <a:ext uri="{9D8B030D-6E8A-4147-A177-3AD203B41FA5}">
                      <a16:colId xmlns:a16="http://schemas.microsoft.com/office/drawing/2014/main" val="1012973335"/>
                    </a:ext>
                  </a:extLst>
                </a:gridCol>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Conclusions</a:t>
                      </a:r>
                    </a:p>
                  </a:txBody>
                  <a:tcPr anchor="ctr"/>
                </a:tc>
                <a:tc>
                  <a:txBody>
                    <a:bodyPr/>
                    <a:lstStyle/>
                    <a:p>
                      <a:pPr algn="ctr"/>
                      <a:r>
                        <a:rPr lang="fr-BE" dirty="0" smtClean="0"/>
                        <a:t>Acceptable/ non acceptable</a:t>
                      </a:r>
                      <a:endParaRPr lang="fr-BE" dirty="0"/>
                    </a:p>
                  </a:txBody>
                  <a:tcPr anchor="ctr"/>
                </a:tc>
                <a:extLst>
                  <a:ext uri="{0D108BD9-81ED-4DB2-BD59-A6C34878D82A}">
                    <a16:rowId xmlns:a16="http://schemas.microsoft.com/office/drawing/2014/main" val="3252442799"/>
                  </a:ext>
                </a:extLst>
              </a:tr>
              <a:tr h="119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2"/>
                          </a:solidFill>
                          <a:latin typeface="+mn-lt"/>
                          <a:ea typeface="+mn-ea"/>
                          <a:cs typeface="+mn-cs"/>
                        </a:rPr>
                        <a:t>qu’un PA est requis mais je relativise l’urgence d’assainissement sur base des mesures d’air et d’une interprétation sur l’occurrence du risque d‘inflammabilité (et</a:t>
                      </a:r>
                      <a:r>
                        <a:rPr lang="fr-FR" sz="1800" kern="1200" baseline="0" dirty="0" smtClean="0">
                          <a:solidFill>
                            <a:schemeClr val="bg2"/>
                          </a:solidFill>
                          <a:latin typeface="+mn-lt"/>
                          <a:ea typeface="+mn-ea"/>
                          <a:cs typeface="+mn-cs"/>
                        </a:rPr>
                        <a:t> la considération de mesures de suivi appropriées)</a:t>
                      </a:r>
                      <a:r>
                        <a:rPr lang="fr-FR" sz="1800" kern="1200" dirty="0" smtClean="0">
                          <a:solidFill>
                            <a:schemeClr val="bg2"/>
                          </a:solidFill>
                          <a:latin typeface="+mn-lt"/>
                          <a:ea typeface="+mn-ea"/>
                          <a:cs typeface="+mn-cs"/>
                        </a:rPr>
                        <a:t>.</a:t>
                      </a:r>
                      <a:endParaRPr lang="fr-BE" sz="1800" kern="1200" dirty="0">
                        <a:solidFill>
                          <a:schemeClr val="bg2"/>
                        </a:solidFill>
                        <a:latin typeface="+mn-lt"/>
                        <a:ea typeface="+mn-ea"/>
                        <a:cs typeface="+mn-cs"/>
                      </a:endParaRPr>
                    </a:p>
                  </a:txBody>
                  <a:tcPr anchor="ctr"/>
                </a:tc>
                <a:tc>
                  <a:txBody>
                    <a:bodyPr/>
                    <a:lstStyle/>
                    <a:p>
                      <a:pPr algn="ctr"/>
                      <a:r>
                        <a:rPr lang="fr-BE" dirty="0" smtClean="0"/>
                        <a:t>OK</a:t>
                      </a:r>
                      <a:endParaRPr lang="fr-BE" dirty="0"/>
                    </a:p>
                  </a:txBody>
                  <a:tcPr anchor="ctr"/>
                </a:tc>
                <a:extLst>
                  <a:ext uri="{0D108BD9-81ED-4DB2-BD59-A6C34878D82A}">
                    <a16:rowId xmlns:a16="http://schemas.microsoft.com/office/drawing/2014/main" val="3919518965"/>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2"/>
                          </a:solidFill>
                          <a:latin typeface="+mn-lt"/>
                          <a:ea typeface="+mn-ea"/>
                          <a:cs typeface="+mn-cs"/>
                        </a:rPr>
                        <a:t>qu’un PA est requis et qu’il est urgent.</a:t>
                      </a:r>
                      <a:endParaRPr lang="fr-BE" sz="1800" kern="1200" dirty="0">
                        <a:solidFill>
                          <a:schemeClr val="bg2"/>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OK</a:t>
                      </a:r>
                    </a:p>
                  </a:txBody>
                  <a:tcPr anchor="ctr"/>
                </a:tc>
                <a:extLst>
                  <a:ext uri="{0D108BD9-81ED-4DB2-BD59-A6C34878D82A}">
                    <a16:rowId xmlns:a16="http://schemas.microsoft.com/office/drawing/2014/main" val="3853721801"/>
                  </a:ext>
                </a:extLst>
              </a:tr>
              <a:tr h="287546">
                <a:tc>
                  <a:txBody>
                    <a:bodyPr/>
                    <a:lstStyle/>
                    <a:p>
                      <a:pPr algn="l"/>
                      <a:r>
                        <a:rPr lang="fr-BE" dirty="0" smtClean="0">
                          <a:solidFill>
                            <a:schemeClr val="bg2"/>
                          </a:solidFill>
                        </a:rPr>
                        <a:t>que </a:t>
                      </a:r>
                      <a:r>
                        <a:rPr lang="fr-BE" baseline="0" dirty="0" smtClean="0">
                          <a:solidFill>
                            <a:schemeClr val="bg2"/>
                          </a:solidFill>
                        </a:rPr>
                        <a:t>le PA n’est pas requis vu les mesures d’air réalisées.</a:t>
                      </a:r>
                      <a:endParaRPr lang="fr-BE"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Pas OK</a:t>
                      </a:r>
                    </a:p>
                  </a:txBody>
                  <a:tcPr anchor="ctr"/>
                </a:tc>
                <a:extLst>
                  <a:ext uri="{0D108BD9-81ED-4DB2-BD59-A6C34878D82A}">
                    <a16:rowId xmlns:a16="http://schemas.microsoft.com/office/drawing/2014/main" val="4280859465"/>
                  </a:ext>
                </a:extLst>
              </a:tr>
              <a:tr h="287546">
                <a:tc>
                  <a:txBody>
                    <a:bodyPr/>
                    <a:lstStyle/>
                    <a:p>
                      <a:pPr algn="l"/>
                      <a:r>
                        <a:rPr lang="fr-BE" dirty="0" smtClean="0">
                          <a:solidFill>
                            <a:schemeClr val="bg2"/>
                          </a:solidFill>
                        </a:rPr>
                        <a:t>que </a:t>
                      </a:r>
                      <a:r>
                        <a:rPr lang="fr-BE" baseline="0" dirty="0" smtClean="0">
                          <a:solidFill>
                            <a:schemeClr val="bg2"/>
                          </a:solidFill>
                        </a:rPr>
                        <a:t>le PA n’est pas requis et recommander une MS de maintien de la configuration actuelle</a:t>
                      </a:r>
                      <a:endParaRPr lang="fr-BE"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Pas OK</a:t>
                      </a:r>
                    </a:p>
                  </a:txBody>
                  <a:tcPr anchor="ctr"/>
                </a:tc>
                <a:extLst>
                  <a:ext uri="{0D108BD9-81ED-4DB2-BD59-A6C34878D82A}">
                    <a16:rowId xmlns:a16="http://schemas.microsoft.com/office/drawing/2014/main" val="3594728860"/>
                  </a:ext>
                </a:extLst>
              </a:tr>
            </a:tbl>
          </a:graphicData>
        </a:graphic>
      </p:graphicFrame>
    </p:spTree>
    <p:extLst>
      <p:ext uri="{BB962C8B-B14F-4D97-AF65-F5344CB8AC3E}">
        <p14:creationId xmlns:p14="http://schemas.microsoft.com/office/powerpoint/2010/main" val="753265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12 : Inflammabilité</a:t>
            </a:r>
            <a:endParaRPr lang="fr-BE" dirty="0"/>
          </a:p>
        </p:txBody>
      </p:sp>
      <p:sp>
        <p:nvSpPr>
          <p:cNvPr id="3" name="Espace réservé du contenu 2"/>
          <p:cNvSpPr>
            <a:spLocks noGrp="1"/>
          </p:cNvSpPr>
          <p:nvPr>
            <p:ph idx="1"/>
          </p:nvPr>
        </p:nvSpPr>
        <p:spPr>
          <a:xfrm>
            <a:off x="516134" y="1559074"/>
            <a:ext cx="8352928" cy="4530725"/>
          </a:xfrm>
        </p:spPr>
        <p:txBody>
          <a:bodyPr/>
          <a:lstStyle/>
          <a:p>
            <a:pPr marL="0" indent="0">
              <a:buNone/>
            </a:pPr>
            <a:r>
              <a:rPr lang="fr-FR" sz="2400" dirty="0"/>
              <a:t>C.A.R.M.G.N.A</a:t>
            </a:r>
            <a:r>
              <a:rPr lang="fr-FR" sz="2400" dirty="0" smtClean="0"/>
              <a:t>. : seuil </a:t>
            </a:r>
            <a:r>
              <a:rPr lang="fr-FR" sz="2400" dirty="0"/>
              <a:t>qui implique dans le cadre d’une phase de caractérisation l’obligation d’aller au </a:t>
            </a:r>
            <a:r>
              <a:rPr lang="fr-FR" sz="2400" dirty="0" smtClean="0"/>
              <a:t>PA.</a:t>
            </a:r>
          </a:p>
          <a:p>
            <a:pPr marL="0" indent="0">
              <a:buNone/>
            </a:pPr>
            <a:endParaRPr lang="fr-FR" sz="2400" dirty="0" smtClean="0"/>
          </a:p>
          <a:p>
            <a:pPr marL="0" indent="0">
              <a:buNone/>
            </a:pPr>
            <a:r>
              <a:rPr lang="fr-FR" sz="2400" dirty="0" smtClean="0"/>
              <a:t>L’aspect </a:t>
            </a:r>
            <a:r>
              <a:rPr lang="fr-FR" sz="2400" dirty="0"/>
              <a:t>BATNEEC (MTD) </a:t>
            </a:r>
            <a:r>
              <a:rPr lang="fr-FR" sz="2400" dirty="0" smtClean="0"/>
              <a:t>et </a:t>
            </a:r>
            <a:r>
              <a:rPr lang="fr-FR" sz="2400" dirty="0"/>
              <a:t>l’évaluation du risque effectif d’inflammabilité se fait </a:t>
            </a:r>
            <a:r>
              <a:rPr lang="fr-FR" sz="2400" dirty="0" smtClean="0"/>
              <a:t>au </a:t>
            </a:r>
            <a:r>
              <a:rPr lang="fr-FR" sz="2400" dirty="0"/>
              <a:t>stade du </a:t>
            </a:r>
            <a:r>
              <a:rPr lang="fr-FR" sz="2400" dirty="0" smtClean="0"/>
              <a:t>PA (sauf si report du PA, urgence relativisée et mesure de suivi). </a:t>
            </a:r>
          </a:p>
          <a:p>
            <a:pPr marL="0" indent="0">
              <a:buNone/>
            </a:pPr>
            <a:endParaRPr lang="fr-FR" sz="2400" dirty="0" smtClean="0"/>
          </a:p>
          <a:p>
            <a:pPr marL="0" indent="0">
              <a:buNone/>
            </a:pPr>
            <a:r>
              <a:rPr lang="fr-FR" sz="2400" dirty="0" smtClean="0"/>
              <a:t>Attention cela ne concerne pas les mesures d’urgence prises en cas d’incident.</a:t>
            </a:r>
          </a:p>
          <a:p>
            <a:pPr marL="0" indent="0">
              <a:buNone/>
            </a:pPr>
            <a:r>
              <a:rPr lang="fr-FR" sz="2400" dirty="0" smtClean="0"/>
              <a:t>Faut-il d’office, en cas de report des travaux d’assainissement, prévoir des mesures de suivi?</a:t>
            </a:r>
            <a:endParaRPr lang="fr-FR" sz="2400" dirty="0"/>
          </a:p>
          <a:p>
            <a:pPr marL="0" indent="0">
              <a:buNone/>
            </a:pPr>
            <a:endParaRPr lang="fr-FR" sz="2400" dirty="0"/>
          </a:p>
          <a:p>
            <a:pPr marL="0" indent="0">
              <a:buNone/>
            </a:pPr>
            <a:endParaRPr lang="fr-FR" sz="2400"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42</a:t>
            </a:fld>
            <a:endParaRPr lang="fr-FR" altLang="fr-FR"/>
          </a:p>
        </p:txBody>
      </p:sp>
      <p:sp>
        <p:nvSpPr>
          <p:cNvPr id="7"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6" name="Image 5"/>
          <p:cNvPicPr>
            <a:picLocks noChangeAspect="1"/>
          </p:cNvPicPr>
          <p:nvPr/>
        </p:nvPicPr>
        <p:blipFill>
          <a:blip r:embed="rId2"/>
          <a:stretch>
            <a:fillRect/>
          </a:stretch>
        </p:blipFill>
        <p:spPr>
          <a:xfrm>
            <a:off x="7352408" y="2060848"/>
            <a:ext cx="1511989" cy="808132"/>
          </a:xfrm>
          <a:prstGeom prst="rect">
            <a:avLst/>
          </a:prstGeom>
        </p:spPr>
      </p:pic>
    </p:spTree>
    <p:extLst>
      <p:ext uri="{BB962C8B-B14F-4D97-AF65-F5344CB8AC3E}">
        <p14:creationId xmlns:p14="http://schemas.microsoft.com/office/powerpoint/2010/main" val="3175307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12 : Inflammabilité</a:t>
            </a:r>
            <a:endParaRPr lang="fr-BE" dirty="0"/>
          </a:p>
        </p:txBody>
      </p:sp>
      <p:sp>
        <p:nvSpPr>
          <p:cNvPr id="3" name="Espace réservé du contenu 2"/>
          <p:cNvSpPr>
            <a:spLocks noGrp="1"/>
          </p:cNvSpPr>
          <p:nvPr>
            <p:ph idx="1"/>
          </p:nvPr>
        </p:nvSpPr>
        <p:spPr>
          <a:xfrm>
            <a:off x="516134" y="1559074"/>
            <a:ext cx="8352928" cy="4530725"/>
          </a:xfrm>
        </p:spPr>
        <p:txBody>
          <a:bodyPr/>
          <a:lstStyle/>
          <a:p>
            <a:pPr marL="0" indent="0">
              <a:buNone/>
            </a:pPr>
            <a:r>
              <a:rPr lang="fr-FR" sz="2400" dirty="0" smtClean="0"/>
              <a:t>Il n’existe pas </a:t>
            </a:r>
            <a:r>
              <a:rPr lang="fr-FR" sz="2400" dirty="0"/>
              <a:t>de méthodologie </a:t>
            </a:r>
            <a:r>
              <a:rPr lang="fr-FR" sz="2400" dirty="0" smtClean="0"/>
              <a:t>GRER établie </a:t>
            </a:r>
            <a:r>
              <a:rPr lang="fr-FR" sz="2400" dirty="0"/>
              <a:t>pour </a:t>
            </a:r>
            <a:r>
              <a:rPr lang="fr-FR" sz="2400" dirty="0" smtClean="0"/>
              <a:t>ce risque/suivi </a:t>
            </a:r>
          </a:p>
          <a:p>
            <a:pPr marL="0" indent="0">
              <a:buNone/>
            </a:pPr>
            <a:endParaRPr lang="fr-FR" sz="2400" dirty="0" smtClean="0"/>
          </a:p>
          <a:p>
            <a:pPr marL="0" indent="0">
              <a:buNone/>
            </a:pPr>
            <a:r>
              <a:rPr lang="fr-FR" sz="2400" dirty="0" smtClean="0"/>
              <a:t>Evaluation  </a:t>
            </a:r>
            <a:r>
              <a:rPr lang="fr-FR" sz="2400" dirty="0"/>
              <a:t>spécifique par site </a:t>
            </a:r>
            <a:r>
              <a:rPr lang="fr-FR" sz="2400" dirty="0" smtClean="0"/>
              <a:t>(expertise)</a:t>
            </a:r>
          </a:p>
          <a:p>
            <a:pPr marL="0" indent="0">
              <a:buNone/>
            </a:pPr>
            <a:endParaRPr lang="fr-FR" sz="2400" dirty="0"/>
          </a:p>
          <a:p>
            <a:pPr marL="0" indent="0">
              <a:buNone/>
            </a:pPr>
            <a:r>
              <a:rPr lang="fr-FR" sz="2400" dirty="0" smtClean="0"/>
              <a:t>Paramètres utilisables </a:t>
            </a:r>
            <a:r>
              <a:rPr lang="fr-FR" sz="2400" dirty="0"/>
              <a:t>sont (sans être exhaustif) : </a:t>
            </a:r>
            <a:endParaRPr lang="fr-FR" sz="2400" dirty="0" smtClean="0"/>
          </a:p>
          <a:p>
            <a:pPr marL="0" indent="0">
              <a:buNone/>
            </a:pPr>
            <a:r>
              <a:rPr lang="fr-FR" sz="2400" i="1" dirty="0"/>
              <a:t>P</a:t>
            </a:r>
            <a:r>
              <a:rPr lang="fr-FR" sz="2400" i="1" dirty="0" smtClean="0"/>
              <a:t>rofondeur </a:t>
            </a:r>
            <a:r>
              <a:rPr lang="fr-FR" sz="2400" i="1" dirty="0"/>
              <a:t>de la </a:t>
            </a:r>
            <a:r>
              <a:rPr lang="fr-FR" sz="2400" i="1" dirty="0" smtClean="0"/>
              <a:t>pollution, configuration des lieux (risque d’accumulation dans l’utilisation attendue du terrain), présence de revêtement</a:t>
            </a:r>
            <a:r>
              <a:rPr lang="fr-FR" sz="2400" i="1" dirty="0"/>
              <a:t>, </a:t>
            </a:r>
            <a:r>
              <a:rPr lang="fr-FR" sz="2400" i="1" dirty="0" smtClean="0"/>
              <a:t>nature des COV (point éclair), mesures LEL sur site, …</a:t>
            </a:r>
            <a:endParaRPr lang="fr-FR" sz="2400" i="1" dirty="0"/>
          </a:p>
          <a:p>
            <a:pPr marL="0" indent="0">
              <a:buNone/>
            </a:pPr>
            <a:endParaRPr lang="fr-FR" sz="2400" dirty="0"/>
          </a:p>
          <a:p>
            <a:pPr marL="0" indent="0">
              <a:buNone/>
            </a:pPr>
            <a:endParaRPr lang="fr-FR" sz="2400"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43</a:t>
            </a:fld>
            <a:endParaRPr lang="fr-FR" altLang="fr-FR"/>
          </a:p>
        </p:txBody>
      </p:sp>
      <p:sp>
        <p:nvSpPr>
          <p:cNvPr id="7"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6" name="Image 5"/>
          <p:cNvPicPr>
            <a:picLocks noChangeAspect="1"/>
          </p:cNvPicPr>
          <p:nvPr/>
        </p:nvPicPr>
        <p:blipFill>
          <a:blip r:embed="rId2"/>
          <a:stretch>
            <a:fillRect/>
          </a:stretch>
        </p:blipFill>
        <p:spPr>
          <a:xfrm>
            <a:off x="6984655" y="2204864"/>
            <a:ext cx="1511989" cy="808132"/>
          </a:xfrm>
          <a:prstGeom prst="rect">
            <a:avLst/>
          </a:prstGeom>
        </p:spPr>
      </p:pic>
    </p:spTree>
    <p:extLst>
      <p:ext uri="{BB962C8B-B14F-4D97-AF65-F5344CB8AC3E}">
        <p14:creationId xmlns:p14="http://schemas.microsoft.com/office/powerpoint/2010/main" val="2952303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13 : MO</a:t>
            </a:r>
            <a:endParaRPr lang="fr-BE" dirty="0"/>
          </a:p>
        </p:txBody>
      </p:sp>
      <p:sp>
        <p:nvSpPr>
          <p:cNvPr id="3" name="Espace réservé du contenu 2"/>
          <p:cNvSpPr>
            <a:spLocks noGrp="1"/>
          </p:cNvSpPr>
          <p:nvPr>
            <p:ph idx="1"/>
          </p:nvPr>
        </p:nvSpPr>
        <p:spPr>
          <a:xfrm>
            <a:off x="454470" y="1559074"/>
            <a:ext cx="8352928" cy="4530725"/>
          </a:xfrm>
        </p:spPr>
        <p:txBody>
          <a:bodyPr/>
          <a:lstStyle/>
          <a:p>
            <a:pPr marL="0" indent="0">
              <a:buNone/>
            </a:pPr>
            <a:r>
              <a:rPr lang="fr-BE" sz="2400" dirty="0" smtClean="0"/>
              <a:t>Quelles sont les affirmations correctes?</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44</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7" name="Tableau 6"/>
          <p:cNvGraphicFramePr>
            <a:graphicFrameLocks noGrp="1"/>
          </p:cNvGraphicFramePr>
          <p:nvPr>
            <p:extLst>
              <p:ext uri="{D42A27DB-BD31-4B8C-83A1-F6EECF244321}">
                <p14:modId xmlns:p14="http://schemas.microsoft.com/office/powerpoint/2010/main" val="3225093296"/>
              </p:ext>
            </p:extLst>
          </p:nvPr>
        </p:nvGraphicFramePr>
        <p:xfrm>
          <a:off x="454470" y="2334309"/>
          <a:ext cx="8286092" cy="3591832"/>
        </p:xfrm>
        <a:graphic>
          <a:graphicData uri="http://schemas.openxmlformats.org/drawingml/2006/table">
            <a:tbl>
              <a:tblPr firstRow="1" bandRow="1">
                <a:tableStyleId>{5C22544A-7EE6-4342-B048-85BDC9FD1C3A}</a:tableStyleId>
              </a:tblPr>
              <a:tblGrid>
                <a:gridCol w="6349778">
                  <a:extLst>
                    <a:ext uri="{9D8B030D-6E8A-4147-A177-3AD203B41FA5}">
                      <a16:colId xmlns:a16="http://schemas.microsoft.com/office/drawing/2014/main" val="1507880280"/>
                    </a:ext>
                  </a:extLst>
                </a:gridCol>
                <a:gridCol w="1936314">
                  <a:extLst>
                    <a:ext uri="{9D8B030D-6E8A-4147-A177-3AD203B41FA5}">
                      <a16:colId xmlns:a16="http://schemas.microsoft.com/office/drawing/2014/main" val="1012973335"/>
                    </a:ext>
                  </a:extLst>
                </a:gridCol>
              </a:tblGrid>
              <a:tr h="298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Affirmation</a:t>
                      </a:r>
                    </a:p>
                  </a:txBody>
                  <a:tcPr anchor="ctr"/>
                </a:tc>
                <a:tc>
                  <a:txBody>
                    <a:bodyPr/>
                    <a:lstStyle/>
                    <a:p>
                      <a:pPr algn="ctr"/>
                      <a:r>
                        <a:rPr lang="fr-BE" dirty="0" smtClean="0"/>
                        <a:t>Vrai/faux</a:t>
                      </a:r>
                      <a:endParaRPr lang="fr-BE" dirty="0"/>
                    </a:p>
                  </a:txBody>
                  <a:tcPr anchor="ctr"/>
                </a:tc>
                <a:extLst>
                  <a:ext uri="{0D108BD9-81ED-4DB2-BD59-A6C34878D82A}">
                    <a16:rowId xmlns:a16="http://schemas.microsoft.com/office/drawing/2014/main" val="3252442799"/>
                  </a:ext>
                </a:extLst>
              </a:tr>
              <a:tr h="52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Le carbone organique total (COT) est la quantité de carbone présente dans les composés organiques et est le paramètre mesurable de la MO selon le CWBP</a:t>
                      </a:r>
                      <a:endParaRPr lang="fr-BE" dirty="0" smtClean="0">
                        <a:solidFill>
                          <a:schemeClr val="bg2"/>
                        </a:solidFill>
                      </a:endParaRPr>
                    </a:p>
                  </a:txBody>
                  <a:tcPr anchor="ctr"/>
                </a:tc>
                <a:tc>
                  <a:txBody>
                    <a:bodyPr/>
                    <a:lstStyle/>
                    <a:p>
                      <a:pPr algn="l"/>
                      <a:endParaRPr lang="fr-BE" dirty="0"/>
                    </a:p>
                  </a:txBody>
                  <a:tcPr anchor="ctr"/>
                </a:tc>
                <a:extLst>
                  <a:ext uri="{0D108BD9-81ED-4DB2-BD59-A6C34878D82A}">
                    <a16:rowId xmlns:a16="http://schemas.microsoft.com/office/drawing/2014/main" val="3919518965"/>
                  </a:ext>
                </a:extLst>
              </a:tr>
              <a:tr h="578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La matière organique n’a pas beaucoup d’influence sur les flux gazeux d’intrusion des composés organiques volatils fixés sur le sol.</a:t>
                      </a:r>
                      <a:endParaRPr lang="fr-BE" dirty="0" smtClean="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a:txBody>
                  <a:tcPr anchor="ctr"/>
                </a:tc>
                <a:extLst>
                  <a:ext uri="{0D108BD9-81ED-4DB2-BD59-A6C34878D82A}">
                    <a16:rowId xmlns:a16="http://schemas.microsoft.com/office/drawing/2014/main" val="3727166609"/>
                  </a:ext>
                </a:extLst>
              </a:tr>
              <a:tr h="726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Il est préférable de se</a:t>
                      </a:r>
                      <a:r>
                        <a:rPr lang="fr-BE" baseline="0" dirty="0" smtClean="0">
                          <a:solidFill>
                            <a:schemeClr val="bg2"/>
                          </a:solidFill>
                        </a:rPr>
                        <a:t> baser sur les sols standards du GRER qui sont d’office sécuritaire.</a:t>
                      </a:r>
                      <a:endParaRPr lang="fr-BE" dirty="0" smtClean="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a:txBody>
                  <a:tcPr anchor="ctr"/>
                </a:tc>
                <a:extLst>
                  <a:ext uri="{0D108BD9-81ED-4DB2-BD59-A6C34878D82A}">
                    <a16:rowId xmlns:a16="http://schemas.microsoft.com/office/drawing/2014/main" val="2658300460"/>
                  </a:ext>
                </a:extLst>
              </a:tr>
              <a:tr h="670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Une</a:t>
                      </a:r>
                      <a:r>
                        <a:rPr lang="fr-BE" baseline="0" dirty="0" smtClean="0">
                          <a:solidFill>
                            <a:schemeClr val="bg2"/>
                          </a:solidFill>
                        </a:rPr>
                        <a:t> nouvelle méthodologie de prélèvement a été proposée dans le GREO V05</a:t>
                      </a:r>
                      <a:endParaRPr lang="fr-BE" dirty="0">
                        <a:solidFill>
                          <a:schemeClr val="bg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bl>
          </a:graphicData>
        </a:graphic>
      </p:graphicFrame>
    </p:spTree>
    <p:extLst>
      <p:ext uri="{BB962C8B-B14F-4D97-AF65-F5344CB8AC3E}">
        <p14:creationId xmlns:p14="http://schemas.microsoft.com/office/powerpoint/2010/main" val="3415512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13 : Solution</a:t>
            </a:r>
            <a:endParaRPr lang="fr-BE" dirty="0"/>
          </a:p>
        </p:txBody>
      </p:sp>
      <p:sp>
        <p:nvSpPr>
          <p:cNvPr id="3" name="Espace réservé du contenu 2"/>
          <p:cNvSpPr>
            <a:spLocks noGrp="1"/>
          </p:cNvSpPr>
          <p:nvPr>
            <p:ph idx="1"/>
          </p:nvPr>
        </p:nvSpPr>
        <p:spPr>
          <a:xfrm>
            <a:off x="454470" y="1559074"/>
            <a:ext cx="8352928" cy="4530725"/>
          </a:xfrm>
        </p:spPr>
        <p:txBody>
          <a:bodyPr/>
          <a:lstStyle/>
          <a:p>
            <a:pPr marL="0" indent="0">
              <a:buNone/>
            </a:pPr>
            <a:r>
              <a:rPr lang="fr-BE" sz="2400" dirty="0" smtClean="0"/>
              <a:t>Quelles sont les affirmations correctes?</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45</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graphicFrame>
        <p:nvGraphicFramePr>
          <p:cNvPr id="7" name="Tableau 6"/>
          <p:cNvGraphicFramePr>
            <a:graphicFrameLocks noGrp="1"/>
          </p:cNvGraphicFramePr>
          <p:nvPr>
            <p:extLst>
              <p:ext uri="{D42A27DB-BD31-4B8C-83A1-F6EECF244321}">
                <p14:modId xmlns:p14="http://schemas.microsoft.com/office/powerpoint/2010/main" val="2365858114"/>
              </p:ext>
            </p:extLst>
          </p:nvPr>
        </p:nvGraphicFramePr>
        <p:xfrm>
          <a:off x="454470" y="2492896"/>
          <a:ext cx="8286092" cy="3591832"/>
        </p:xfrm>
        <a:graphic>
          <a:graphicData uri="http://schemas.openxmlformats.org/drawingml/2006/table">
            <a:tbl>
              <a:tblPr firstRow="1" bandRow="1">
                <a:tableStyleId>{5C22544A-7EE6-4342-B048-85BDC9FD1C3A}</a:tableStyleId>
              </a:tblPr>
              <a:tblGrid>
                <a:gridCol w="6349778">
                  <a:extLst>
                    <a:ext uri="{9D8B030D-6E8A-4147-A177-3AD203B41FA5}">
                      <a16:colId xmlns:a16="http://schemas.microsoft.com/office/drawing/2014/main" val="1507880280"/>
                    </a:ext>
                  </a:extLst>
                </a:gridCol>
                <a:gridCol w="1936314">
                  <a:extLst>
                    <a:ext uri="{9D8B030D-6E8A-4147-A177-3AD203B41FA5}">
                      <a16:colId xmlns:a16="http://schemas.microsoft.com/office/drawing/2014/main" val="1012973335"/>
                    </a:ext>
                  </a:extLst>
                </a:gridCol>
              </a:tblGrid>
              <a:tr h="298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Affirmation</a:t>
                      </a:r>
                    </a:p>
                  </a:txBody>
                  <a:tcPr anchor="ctr"/>
                </a:tc>
                <a:tc>
                  <a:txBody>
                    <a:bodyPr/>
                    <a:lstStyle/>
                    <a:p>
                      <a:pPr algn="ctr"/>
                      <a:r>
                        <a:rPr lang="fr-BE" dirty="0" smtClean="0"/>
                        <a:t>Vrai/faux</a:t>
                      </a:r>
                      <a:endParaRPr lang="fr-BE" dirty="0"/>
                    </a:p>
                  </a:txBody>
                  <a:tcPr anchor="ctr"/>
                </a:tc>
                <a:extLst>
                  <a:ext uri="{0D108BD9-81ED-4DB2-BD59-A6C34878D82A}">
                    <a16:rowId xmlns:a16="http://schemas.microsoft.com/office/drawing/2014/main" val="3252442799"/>
                  </a:ext>
                </a:extLst>
              </a:tr>
              <a:tr h="52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Le carbone organique total (COT) est la quantité de carbone présente dans les composés organiques et est le paramètre mesurable de la MO selon le CWBP</a:t>
                      </a:r>
                      <a:endParaRPr lang="fr-BE" dirty="0" smtClean="0">
                        <a:solidFill>
                          <a:schemeClr val="bg2"/>
                        </a:solidFill>
                      </a:endParaRPr>
                    </a:p>
                  </a:txBody>
                  <a:tcPr anchor="ctr"/>
                </a:tc>
                <a:tc>
                  <a:txBody>
                    <a:bodyPr/>
                    <a:lstStyle/>
                    <a:p>
                      <a:pPr algn="ctr"/>
                      <a:r>
                        <a:rPr lang="fr-BE" dirty="0" smtClean="0"/>
                        <a:t>Vrai</a:t>
                      </a:r>
                      <a:endParaRPr lang="fr-BE" dirty="0"/>
                    </a:p>
                  </a:txBody>
                  <a:tcPr anchor="ctr"/>
                </a:tc>
                <a:extLst>
                  <a:ext uri="{0D108BD9-81ED-4DB2-BD59-A6C34878D82A}">
                    <a16:rowId xmlns:a16="http://schemas.microsoft.com/office/drawing/2014/main" val="3919518965"/>
                  </a:ext>
                </a:extLst>
              </a:tr>
              <a:tr h="578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La matière organique n’a pas beaucoup d’influence sur les flux gazeux d’intrusion des composés organiques volatils fixés sur le sol.</a:t>
                      </a:r>
                      <a:endParaRPr lang="fr-BE" dirty="0" smtClean="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Faux</a:t>
                      </a:r>
                      <a:endParaRPr lang="fr-BE" dirty="0"/>
                    </a:p>
                  </a:txBody>
                  <a:tcPr anchor="ctr"/>
                </a:tc>
                <a:extLst>
                  <a:ext uri="{0D108BD9-81ED-4DB2-BD59-A6C34878D82A}">
                    <a16:rowId xmlns:a16="http://schemas.microsoft.com/office/drawing/2014/main" val="3727166609"/>
                  </a:ext>
                </a:extLst>
              </a:tr>
              <a:tr h="726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Il est préférable de se</a:t>
                      </a:r>
                      <a:r>
                        <a:rPr lang="fr-BE" baseline="0" dirty="0" smtClean="0">
                          <a:solidFill>
                            <a:schemeClr val="bg2"/>
                          </a:solidFill>
                        </a:rPr>
                        <a:t> baser sur les sols standards du GRER qui sont d’office sécuritaire.</a:t>
                      </a:r>
                      <a:endParaRPr lang="fr-BE" dirty="0" smtClean="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Faux</a:t>
                      </a:r>
                      <a:endParaRPr lang="fr-BE" dirty="0"/>
                    </a:p>
                  </a:txBody>
                  <a:tcPr anchor="ctr"/>
                </a:tc>
                <a:extLst>
                  <a:ext uri="{0D108BD9-81ED-4DB2-BD59-A6C34878D82A}">
                    <a16:rowId xmlns:a16="http://schemas.microsoft.com/office/drawing/2014/main" val="2658300460"/>
                  </a:ext>
                </a:extLst>
              </a:tr>
              <a:tr h="670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bg2"/>
                          </a:solidFill>
                        </a:rPr>
                        <a:t>Une</a:t>
                      </a:r>
                      <a:r>
                        <a:rPr lang="fr-BE" baseline="0" dirty="0" smtClean="0">
                          <a:solidFill>
                            <a:schemeClr val="bg2"/>
                          </a:solidFill>
                        </a:rPr>
                        <a:t> nouvelle méthodologie de prélèvement a été proposée dans le GREO V05</a:t>
                      </a:r>
                      <a:endParaRPr lang="fr-BE"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Vrai</a:t>
                      </a:r>
                    </a:p>
                  </a:txBody>
                  <a:tcPr anchor="ctr"/>
                </a:tc>
                <a:extLst>
                  <a:ext uri="{0D108BD9-81ED-4DB2-BD59-A6C34878D82A}">
                    <a16:rowId xmlns:a16="http://schemas.microsoft.com/office/drawing/2014/main" val="3853721801"/>
                  </a:ext>
                </a:extLst>
              </a:tr>
            </a:tbl>
          </a:graphicData>
        </a:graphic>
      </p:graphicFrame>
    </p:spTree>
    <p:extLst>
      <p:ext uri="{BB962C8B-B14F-4D97-AF65-F5344CB8AC3E}">
        <p14:creationId xmlns:p14="http://schemas.microsoft.com/office/powerpoint/2010/main" val="1202048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13 </a:t>
            </a:r>
            <a:r>
              <a:rPr lang="fr-BE" dirty="0"/>
              <a:t>: Solution</a:t>
            </a:r>
          </a:p>
        </p:txBody>
      </p:sp>
      <p:sp>
        <p:nvSpPr>
          <p:cNvPr id="3" name="Espace réservé du contenu 2"/>
          <p:cNvSpPr>
            <a:spLocks noGrp="1"/>
          </p:cNvSpPr>
          <p:nvPr>
            <p:ph idx="1"/>
          </p:nvPr>
        </p:nvSpPr>
        <p:spPr>
          <a:xfrm>
            <a:off x="457200" y="1600200"/>
            <a:ext cx="4114800" cy="4530725"/>
          </a:xfrm>
        </p:spPr>
        <p:txBody>
          <a:bodyPr/>
          <a:lstStyle/>
          <a:p>
            <a:r>
              <a:rPr lang="fr-FR" dirty="0"/>
              <a:t>M.O. ↑ </a:t>
            </a:r>
          </a:p>
          <a:p>
            <a:pPr marL="0" indent="0">
              <a:buNone/>
            </a:pPr>
            <a:r>
              <a:rPr lang="fr-FR" dirty="0">
                <a:sym typeface="Wingdings" panose="05000000000000000000" pitchFamily="2" charset="2"/>
              </a:rPr>
              <a:t>	 RI et </a:t>
            </a:r>
            <a:r>
              <a:rPr lang="fr-FR" dirty="0" err="1">
                <a:sym typeface="Wingdings" panose="05000000000000000000" pitchFamily="2" charset="2"/>
              </a:rPr>
              <a:t>ExCR</a:t>
            </a:r>
            <a:r>
              <a:rPr lang="fr-FR" dirty="0">
                <a:sym typeface="Wingdings" panose="05000000000000000000" pitchFamily="2" charset="2"/>
              </a:rPr>
              <a:t> </a:t>
            </a:r>
            <a:r>
              <a:rPr lang="fr-FR" dirty="0"/>
              <a:t>↓</a:t>
            </a:r>
          </a:p>
          <a:p>
            <a:r>
              <a:rPr lang="fr-FR" dirty="0"/>
              <a:t>Influence du contenu en M.O. dans le sol plus ou moins important selon la nature du polluant</a:t>
            </a:r>
          </a:p>
          <a:p>
            <a:pPr lvl="1"/>
            <a:r>
              <a:rPr lang="fr-FR" dirty="0"/>
              <a:t>Influence plus importante quand voie principale exposition: inhalation</a:t>
            </a:r>
          </a:p>
          <a:p>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46</a:t>
            </a:fld>
            <a:endParaRPr lang="fr-FR" altLang="fr-FR"/>
          </a:p>
        </p:txBody>
      </p: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221088"/>
            <a:ext cx="3459780" cy="1394581"/>
          </a:xfrm>
          <a:prstGeom prst="rect">
            <a:avLst/>
          </a:prstGeom>
        </p:spPr>
      </p:pic>
      <p:pic>
        <p:nvPicPr>
          <p:cNvPr id="7" name="Image 6"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368" y="1844824"/>
            <a:ext cx="3600400" cy="1433717"/>
          </a:xfrm>
          <a:prstGeom prst="rect">
            <a:avLst/>
          </a:prstGeom>
        </p:spPr>
      </p:pic>
      <p:sp>
        <p:nvSpPr>
          <p:cNvPr id="8" name="ZoneTexte 7"/>
          <p:cNvSpPr txBox="1"/>
          <p:nvPr/>
        </p:nvSpPr>
        <p:spPr>
          <a:xfrm>
            <a:off x="4716016" y="1844824"/>
            <a:ext cx="1594520" cy="369332"/>
          </a:xfrm>
          <a:prstGeom prst="rect">
            <a:avLst/>
          </a:prstGeom>
          <a:solidFill>
            <a:schemeClr val="accent1"/>
          </a:solidFill>
        </p:spPr>
        <p:txBody>
          <a:bodyPr wrap="square" rtlCol="0">
            <a:spAutoFit/>
          </a:bodyPr>
          <a:lstStyle/>
          <a:p>
            <a:r>
              <a:rPr lang="fr-FR" b="1" dirty="0" smtClean="0">
                <a:solidFill>
                  <a:schemeClr val="bg2"/>
                </a:solidFill>
              </a:rPr>
              <a:t>M.O. </a:t>
            </a:r>
            <a:r>
              <a:rPr lang="fr-FR" b="1" dirty="0" err="1" smtClean="0">
                <a:solidFill>
                  <a:schemeClr val="bg2"/>
                </a:solidFill>
              </a:rPr>
              <a:t>std</a:t>
            </a:r>
            <a:r>
              <a:rPr lang="fr-FR" b="1" dirty="0" smtClean="0">
                <a:solidFill>
                  <a:schemeClr val="bg2"/>
                </a:solidFill>
              </a:rPr>
              <a:t>: 2,5%</a:t>
            </a:r>
            <a:endParaRPr lang="fr-BE" b="1" dirty="0">
              <a:solidFill>
                <a:schemeClr val="bg2"/>
              </a:solidFill>
            </a:endParaRPr>
          </a:p>
        </p:txBody>
      </p:sp>
      <p:sp>
        <p:nvSpPr>
          <p:cNvPr id="9" name="ZoneTexte 8"/>
          <p:cNvSpPr txBox="1"/>
          <p:nvPr/>
        </p:nvSpPr>
        <p:spPr>
          <a:xfrm>
            <a:off x="4716016" y="4139788"/>
            <a:ext cx="1594520" cy="369332"/>
          </a:xfrm>
          <a:prstGeom prst="rect">
            <a:avLst/>
          </a:prstGeom>
          <a:solidFill>
            <a:schemeClr val="accent1"/>
          </a:solidFill>
        </p:spPr>
        <p:txBody>
          <a:bodyPr wrap="square" rtlCol="0">
            <a:spAutoFit/>
          </a:bodyPr>
          <a:lstStyle/>
          <a:p>
            <a:r>
              <a:rPr lang="fr-FR" b="1" dirty="0" smtClean="0">
                <a:solidFill>
                  <a:schemeClr val="bg2"/>
                </a:solidFill>
              </a:rPr>
              <a:t>M.O.: 8,0%</a:t>
            </a:r>
            <a:endParaRPr lang="fr-BE" b="1" dirty="0">
              <a:solidFill>
                <a:schemeClr val="bg2"/>
              </a:solidFill>
            </a:endParaRPr>
          </a:p>
        </p:txBody>
      </p:sp>
      <p:sp>
        <p:nvSpPr>
          <p:cNvPr id="10"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27092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13 </a:t>
            </a:r>
            <a:r>
              <a:rPr lang="fr-BE" dirty="0"/>
              <a:t>: Solution</a:t>
            </a:r>
          </a:p>
        </p:txBody>
      </p:sp>
      <p:sp>
        <p:nvSpPr>
          <p:cNvPr id="3" name="Espace réservé du contenu 2"/>
          <p:cNvSpPr>
            <a:spLocks noGrp="1"/>
          </p:cNvSpPr>
          <p:nvPr>
            <p:ph idx="1"/>
          </p:nvPr>
        </p:nvSpPr>
        <p:spPr/>
        <p:txBody>
          <a:bodyPr/>
          <a:lstStyle/>
          <a:p>
            <a:r>
              <a:rPr lang="fr-FR" dirty="0" smtClean="0"/>
              <a:t>Le contenu en M.O. dans le sol influence le </a:t>
            </a:r>
            <a:r>
              <a:rPr lang="fr-FR" dirty="0" err="1" smtClean="0"/>
              <a:t>kd</a:t>
            </a:r>
            <a:r>
              <a:rPr lang="fr-FR" dirty="0" smtClean="0"/>
              <a:t> (</a:t>
            </a:r>
            <a:r>
              <a:rPr lang="fr-FR" dirty="0" err="1" smtClean="0"/>
              <a:t>coeff</a:t>
            </a:r>
            <a:r>
              <a:rPr lang="fr-FR" dirty="0" smtClean="0"/>
              <a:t>. de partage sol-eau) pour les polluants organiques</a:t>
            </a:r>
          </a:p>
          <a:p>
            <a:pPr marL="0" indent="0">
              <a:buNone/>
            </a:pPr>
            <a:r>
              <a:rPr lang="fr-FR" dirty="0"/>
              <a:t>	</a:t>
            </a:r>
            <a:r>
              <a:rPr lang="fr-FR" dirty="0" smtClean="0"/>
              <a:t>		</a:t>
            </a:r>
          </a:p>
          <a:p>
            <a:pPr marL="0" indent="0">
              <a:buNone/>
            </a:pPr>
            <a:r>
              <a:rPr lang="fr-FR" dirty="0"/>
              <a:t>	</a:t>
            </a:r>
            <a:r>
              <a:rPr lang="fr-FR" dirty="0" smtClean="0"/>
              <a:t>		avec</a:t>
            </a:r>
          </a:p>
          <a:p>
            <a:pPr marL="0" indent="0">
              <a:buNone/>
            </a:pPr>
            <a:endParaRPr lang="fr-FR" dirty="0" smtClean="0"/>
          </a:p>
          <a:p>
            <a:pPr marL="0" indent="0">
              <a:buNone/>
            </a:pPr>
            <a:r>
              <a:rPr lang="fr-FR" dirty="0" err="1" smtClean="0"/>
              <a:t>Kd</a:t>
            </a:r>
            <a:r>
              <a:rPr lang="fr-FR" dirty="0" smtClean="0"/>
              <a:t> utilisé notamment pour calculer la </a:t>
            </a:r>
            <a:r>
              <a:rPr lang="fr-FR" dirty="0" err="1" smtClean="0"/>
              <a:t>conc</a:t>
            </a:r>
            <a:r>
              <a:rPr lang="fr-FR" dirty="0" smtClean="0"/>
              <a:t>. en polluant dans la phase liquide du sol.</a:t>
            </a:r>
          </a:p>
          <a:p>
            <a:pPr marL="0" indent="0">
              <a:buNone/>
            </a:pPr>
            <a:r>
              <a:rPr lang="fr-FR" dirty="0" smtClean="0"/>
              <a:t>Un </a:t>
            </a:r>
            <a:r>
              <a:rPr lang="fr-FR" dirty="0" err="1" smtClean="0"/>
              <a:t>Kd</a:t>
            </a:r>
            <a:r>
              <a:rPr lang="fr-FR" dirty="0" smtClean="0"/>
              <a:t> élevé indique une capacité d’adsorption élevée sur un substrat solide.</a:t>
            </a:r>
            <a:endParaRPr lang="fr-BE" dirty="0"/>
          </a:p>
        </p:txBody>
      </p: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48" y="2996952"/>
            <a:ext cx="2304256" cy="614468"/>
          </a:xfrm>
          <a:prstGeom prst="rect">
            <a:avLst/>
          </a:prstGeom>
        </p:spPr>
      </p:pic>
      <p:pic>
        <p:nvPicPr>
          <p:cNvPr id="7" name="Image 6"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199" y="2880955"/>
            <a:ext cx="2304256" cy="846462"/>
          </a:xfrm>
          <a:prstGeom prst="rect">
            <a:avLst/>
          </a:prstGeom>
        </p:spPr>
      </p:pic>
      <p:sp>
        <p:nvSpPr>
          <p:cNvPr id="8"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10265185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14 : MO</a:t>
            </a:r>
            <a:endParaRPr lang="fr-BE" dirty="0"/>
          </a:p>
        </p:txBody>
      </p:sp>
      <p:sp>
        <p:nvSpPr>
          <p:cNvPr id="3" name="Espace réservé du contenu 2"/>
          <p:cNvSpPr>
            <a:spLocks noGrp="1"/>
          </p:cNvSpPr>
          <p:nvPr>
            <p:ph idx="1"/>
          </p:nvPr>
        </p:nvSpPr>
        <p:spPr>
          <a:xfrm>
            <a:off x="454470" y="1400473"/>
            <a:ext cx="8352928" cy="4530725"/>
          </a:xfrm>
        </p:spPr>
        <p:txBody>
          <a:bodyPr/>
          <a:lstStyle/>
          <a:p>
            <a:pPr marL="0" indent="0">
              <a:buNone/>
            </a:pPr>
            <a:r>
              <a:rPr lang="fr-BE" sz="2400" dirty="0" smtClean="0"/>
              <a:t>La méthode d’analyse de la MO dans le GREO V°5 repose sur la stratégie d’échantillonnage </a:t>
            </a:r>
            <a:r>
              <a:rPr lang="fr-FR" sz="2400" dirty="0" smtClean="0"/>
              <a:t>de </a:t>
            </a:r>
            <a:r>
              <a:rPr lang="fr-FR" sz="2400" dirty="0"/>
              <a:t>la stratégie B du GREO </a:t>
            </a:r>
            <a:r>
              <a:rPr lang="fr-FR" sz="2400" dirty="0" smtClean="0"/>
              <a:t>(suspectes homogènes) en y ajoutant le principe d’échantillons élémentaires/composites (issu du GRGT) et tenant compte du principe « un échantillon représentatif par horizon ».</a:t>
            </a:r>
          </a:p>
          <a:p>
            <a:pPr marL="0" indent="0">
              <a:buNone/>
            </a:pPr>
            <a:endParaRPr lang="fr-FR" sz="2400" dirty="0"/>
          </a:p>
          <a:p>
            <a:pPr marL="0" indent="0">
              <a:buNone/>
            </a:pPr>
            <a:endParaRPr lang="fr-FR" sz="2400" dirty="0"/>
          </a:p>
          <a:p>
            <a:pPr marL="0" indent="0">
              <a:buNone/>
            </a:pPr>
            <a:endParaRPr lang="fr-FR" sz="2400" dirty="0" smtClean="0"/>
          </a:p>
          <a:p>
            <a:pPr marL="0" indent="0">
              <a:buNone/>
            </a:pPr>
            <a:endParaRPr lang="fr-FR" sz="2400" dirty="0"/>
          </a:p>
          <a:p>
            <a:pPr marL="0" indent="0">
              <a:buNone/>
            </a:pPr>
            <a:r>
              <a:rPr lang="fr-FR" sz="2400" dirty="0" smtClean="0"/>
              <a:t>Les forages délimitant réalisés au droit du terrain de 1000 m² indiquent la même lithologie limoneuse, combien d’analyses de la MO sont nécessaires pour juger la mesure représentative?</a:t>
            </a:r>
          </a:p>
          <a:p>
            <a:pPr marL="0" indent="0" algn="ctr">
              <a:buNone/>
            </a:pPr>
            <a:r>
              <a:rPr lang="fr-FR" sz="2400" dirty="0" smtClean="0"/>
              <a:t>1?      3?         4?    ou  6?</a:t>
            </a:r>
          </a:p>
          <a:p>
            <a:pPr marL="0" indent="0">
              <a:buNone/>
            </a:pPr>
            <a:endParaRPr lang="fr-FR" sz="2400" dirty="0"/>
          </a:p>
          <a:p>
            <a:pPr marL="0" indent="0">
              <a:buNone/>
            </a:pPr>
            <a:endParaRPr lang="fr-FR" sz="2400" dirty="0" smtClean="0"/>
          </a:p>
          <a:p>
            <a:pPr marL="0" indent="0">
              <a:buNone/>
            </a:pPr>
            <a:r>
              <a:rPr lang="fr-FR" sz="2400" dirty="0" smtClean="0"/>
              <a:t>                                 </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48</a:t>
            </a:fld>
            <a:endParaRPr lang="fr-FR" altLang="fr-FR" dirty="0"/>
          </a:p>
        </p:txBody>
      </p:sp>
      <p:pic>
        <p:nvPicPr>
          <p:cNvPr id="6" name="Image 5"/>
          <p:cNvPicPr>
            <a:picLocks noChangeAspect="1"/>
          </p:cNvPicPr>
          <p:nvPr/>
        </p:nvPicPr>
        <p:blipFill>
          <a:blip r:embed="rId2"/>
          <a:stretch>
            <a:fillRect/>
          </a:stretch>
        </p:blipFill>
        <p:spPr>
          <a:xfrm>
            <a:off x="7850404" y="157199"/>
            <a:ext cx="1018456" cy="1261935"/>
          </a:xfrm>
          <a:prstGeom prst="rect">
            <a:avLst/>
          </a:prstGeom>
        </p:spPr>
      </p:pic>
      <p:pic>
        <p:nvPicPr>
          <p:cNvPr id="4" name="Image 3"/>
          <p:cNvPicPr>
            <a:picLocks noChangeAspect="1"/>
          </p:cNvPicPr>
          <p:nvPr/>
        </p:nvPicPr>
        <p:blipFill>
          <a:blip r:embed="rId3"/>
          <a:stretch>
            <a:fillRect/>
          </a:stretch>
        </p:blipFill>
        <p:spPr>
          <a:xfrm>
            <a:off x="1270223" y="3229308"/>
            <a:ext cx="6398121" cy="1748239"/>
          </a:xfrm>
          <a:prstGeom prst="rect">
            <a:avLst/>
          </a:prstGeom>
        </p:spPr>
      </p:pic>
      <p:sp>
        <p:nvSpPr>
          <p:cNvPr id="7" name="ZoneTexte 6"/>
          <p:cNvSpPr txBox="1"/>
          <p:nvPr/>
        </p:nvSpPr>
        <p:spPr>
          <a:xfrm>
            <a:off x="6444208" y="4509120"/>
            <a:ext cx="288032" cy="276999"/>
          </a:xfrm>
          <a:prstGeom prst="rect">
            <a:avLst/>
          </a:prstGeom>
          <a:noFill/>
        </p:spPr>
        <p:txBody>
          <a:bodyPr wrap="square" rtlCol="0">
            <a:spAutoFit/>
          </a:bodyPr>
          <a:lstStyle/>
          <a:p>
            <a:r>
              <a:rPr lang="fr-FR" sz="1200" dirty="0" smtClean="0"/>
              <a:t>1</a:t>
            </a:r>
            <a:endParaRPr lang="fr-BE" sz="1200" dirty="0"/>
          </a:p>
        </p:txBody>
      </p:sp>
    </p:spTree>
    <p:extLst>
      <p:ext uri="{BB962C8B-B14F-4D97-AF65-F5344CB8AC3E}">
        <p14:creationId xmlns:p14="http://schemas.microsoft.com/office/powerpoint/2010/main" val="2655489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14 : MO</a:t>
            </a:r>
            <a:endParaRPr lang="fr-BE" dirty="0"/>
          </a:p>
        </p:txBody>
      </p:sp>
      <p:sp>
        <p:nvSpPr>
          <p:cNvPr id="3" name="Espace réservé du contenu 2"/>
          <p:cNvSpPr>
            <a:spLocks noGrp="1"/>
          </p:cNvSpPr>
          <p:nvPr>
            <p:ph idx="1"/>
          </p:nvPr>
        </p:nvSpPr>
        <p:spPr>
          <a:xfrm>
            <a:off x="454470" y="1400473"/>
            <a:ext cx="8352928" cy="4530725"/>
          </a:xfrm>
        </p:spPr>
        <p:txBody>
          <a:bodyPr/>
          <a:lstStyle/>
          <a:p>
            <a:pPr marL="0" indent="0">
              <a:buNone/>
            </a:pPr>
            <a:r>
              <a:rPr lang="fr-FR" sz="2400" dirty="0" smtClean="0"/>
              <a:t>Les forages réalisés au droit du terrain de 1000 m² indiquent </a:t>
            </a:r>
          </a:p>
          <a:p>
            <a:pPr marL="0" indent="0">
              <a:buNone/>
            </a:pPr>
            <a:r>
              <a:rPr lang="fr-FR" sz="2400" dirty="0" smtClean="0"/>
              <a:t>la même lithologie limoneuse, combien d’analyses de la MO </a:t>
            </a:r>
          </a:p>
          <a:p>
            <a:pPr marL="0" indent="0">
              <a:buNone/>
            </a:pPr>
            <a:r>
              <a:rPr lang="fr-FR" sz="2400" dirty="0"/>
              <a:t>s</a:t>
            </a:r>
            <a:r>
              <a:rPr lang="fr-FR" sz="2400" dirty="0" smtClean="0"/>
              <a:t>ont nécessaires pour juger la mesure représentative?</a:t>
            </a:r>
          </a:p>
          <a:p>
            <a:pPr marL="0" indent="0" algn="ctr">
              <a:buNone/>
            </a:pPr>
            <a:r>
              <a:rPr lang="fr-FR" sz="2400" dirty="0" smtClean="0"/>
              <a:t>1?      3?         4?    ou 6?</a:t>
            </a:r>
          </a:p>
          <a:p>
            <a:pPr marL="0" indent="0">
              <a:buNone/>
            </a:pPr>
            <a:r>
              <a:rPr lang="fr-FR" sz="2400" dirty="0" smtClean="0"/>
              <a:t>                                 </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49</a:t>
            </a:fld>
            <a:endParaRPr lang="fr-FR" altLang="fr-FR" dirty="0"/>
          </a:p>
        </p:txBody>
      </p:sp>
      <p:pic>
        <p:nvPicPr>
          <p:cNvPr id="6" name="Image 5"/>
          <p:cNvPicPr>
            <a:picLocks noChangeAspect="1"/>
          </p:cNvPicPr>
          <p:nvPr/>
        </p:nvPicPr>
        <p:blipFill>
          <a:blip r:embed="rId3"/>
          <a:stretch>
            <a:fillRect/>
          </a:stretch>
        </p:blipFill>
        <p:spPr>
          <a:xfrm>
            <a:off x="7850404" y="157199"/>
            <a:ext cx="1018456" cy="1261935"/>
          </a:xfrm>
          <a:prstGeom prst="rect">
            <a:avLst/>
          </a:prstGeom>
        </p:spPr>
      </p:pic>
      <p:sp>
        <p:nvSpPr>
          <p:cNvPr id="7" name="Ellipse 6"/>
          <p:cNvSpPr/>
          <p:nvPr/>
        </p:nvSpPr>
        <p:spPr>
          <a:xfrm>
            <a:off x="3059832" y="2780928"/>
            <a:ext cx="527115" cy="37546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a:picLocks noChangeAspect="1"/>
          </p:cNvPicPr>
          <p:nvPr/>
        </p:nvPicPr>
        <p:blipFill>
          <a:blip r:embed="rId4"/>
          <a:stretch>
            <a:fillRect/>
          </a:stretch>
        </p:blipFill>
        <p:spPr>
          <a:xfrm>
            <a:off x="827584" y="3156395"/>
            <a:ext cx="7381436" cy="3701605"/>
          </a:xfrm>
          <a:prstGeom prst="rect">
            <a:avLst/>
          </a:prstGeom>
        </p:spPr>
      </p:pic>
    </p:spTree>
    <p:extLst>
      <p:ext uri="{BB962C8B-B14F-4D97-AF65-F5344CB8AC3E}">
        <p14:creationId xmlns:p14="http://schemas.microsoft.com/office/powerpoint/2010/main" val="21847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1 : mesures d’air</a:t>
            </a:r>
            <a:endParaRPr lang="fr-BE" dirty="0"/>
          </a:p>
        </p:txBody>
      </p:sp>
      <p:sp>
        <p:nvSpPr>
          <p:cNvPr id="3" name="Espace réservé du contenu 2"/>
          <p:cNvSpPr>
            <a:spLocks noGrp="1"/>
          </p:cNvSpPr>
          <p:nvPr>
            <p:ph idx="1"/>
          </p:nvPr>
        </p:nvSpPr>
        <p:spPr>
          <a:xfrm>
            <a:off x="430846" y="1567656"/>
            <a:ext cx="8604448" cy="4530725"/>
          </a:xfrm>
        </p:spPr>
        <p:txBody>
          <a:bodyPr/>
          <a:lstStyle/>
          <a:p>
            <a:pPr marL="0" indent="0">
              <a:buNone/>
            </a:pPr>
            <a:r>
              <a:rPr lang="fr-BE" dirty="0" smtClean="0"/>
              <a:t>Quelles valeurs retenir pour l’air du sol et l’air intérieur  ?</a:t>
            </a:r>
          </a:p>
          <a:p>
            <a:pPr marL="514350" indent="-514350">
              <a:buAutoNum type="arabicParenR"/>
            </a:pPr>
            <a:r>
              <a:rPr lang="fr-BE" dirty="0" smtClean="0"/>
              <a:t>Les valeurs maximales mesurées </a:t>
            </a:r>
            <a:r>
              <a:rPr lang="fr-BE" dirty="0"/>
              <a:t>(en air intérieur et en air du sol</a:t>
            </a:r>
            <a:r>
              <a:rPr lang="fr-BE" dirty="0" smtClean="0"/>
              <a:t>) ;</a:t>
            </a:r>
          </a:p>
          <a:p>
            <a:pPr marL="514350" indent="-514350">
              <a:buAutoNum type="arabicParenR"/>
            </a:pPr>
            <a:r>
              <a:rPr lang="fr-BE" dirty="0" smtClean="0"/>
              <a:t>La moyenne des mesures obtenues ;</a:t>
            </a:r>
          </a:p>
          <a:p>
            <a:pPr marL="514350" indent="-514350">
              <a:buAutoNum type="arabicParenR"/>
            </a:pPr>
            <a:r>
              <a:rPr lang="fr-BE" dirty="0" smtClean="0"/>
              <a:t>La valeur maximale pour l’air intérieur et la valeur moyenne pour l’air du sol</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4" name="Image 3"/>
          <p:cNvPicPr>
            <a:picLocks noChangeAspect="1"/>
          </p:cNvPicPr>
          <p:nvPr/>
        </p:nvPicPr>
        <p:blipFill>
          <a:blip r:embed="rId3"/>
          <a:stretch>
            <a:fillRect/>
          </a:stretch>
        </p:blipFill>
        <p:spPr>
          <a:xfrm>
            <a:off x="5868144" y="4105192"/>
            <a:ext cx="2098683" cy="2600408"/>
          </a:xfrm>
          <a:prstGeom prst="rect">
            <a:avLst/>
          </a:prstGeom>
        </p:spPr>
      </p:pic>
    </p:spTree>
    <p:extLst>
      <p:ext uri="{BB962C8B-B14F-4D97-AF65-F5344CB8AC3E}">
        <p14:creationId xmlns:p14="http://schemas.microsoft.com/office/powerpoint/2010/main" val="268989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15 : Screening Vs Analyse quantitative</a:t>
            </a:r>
            <a:endParaRPr lang="fr-BE" dirty="0"/>
          </a:p>
        </p:txBody>
      </p:sp>
      <p:sp>
        <p:nvSpPr>
          <p:cNvPr id="3" name="Espace réservé du contenu 2"/>
          <p:cNvSpPr>
            <a:spLocks noGrp="1"/>
          </p:cNvSpPr>
          <p:nvPr>
            <p:ph idx="1"/>
          </p:nvPr>
        </p:nvSpPr>
        <p:spPr>
          <a:xfrm>
            <a:off x="454470" y="1536991"/>
            <a:ext cx="8352928" cy="4530725"/>
          </a:xfrm>
        </p:spPr>
        <p:txBody>
          <a:bodyPr/>
          <a:lstStyle/>
          <a:p>
            <a:pPr marL="0" indent="0">
              <a:buNone/>
            </a:pPr>
            <a:r>
              <a:rPr lang="fr-BE" sz="2400" dirty="0" smtClean="0"/>
              <a:t>Un screening GC-MS (par rapport à analyse spécifique) a l’avantage de pouvoir identifier un grand nombre de polluants organiques en une analyse, il permet en outre de quantifier avec précision ces polluants pour autant que l’analyse soit faite en mode « full scan »?</a:t>
            </a:r>
          </a:p>
          <a:p>
            <a:pPr marL="0" indent="0">
              <a:buNone/>
            </a:pPr>
            <a:r>
              <a:rPr lang="fr-BE" sz="2400" dirty="0" smtClean="0"/>
              <a:t>     Vrai ou Faux?</a:t>
            </a: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50</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191465"/>
            <a:ext cx="5057679" cy="304434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5" y="4282430"/>
            <a:ext cx="2151539" cy="2194570"/>
          </a:xfrm>
          <a:prstGeom prst="rect">
            <a:avLst/>
          </a:prstGeom>
        </p:spPr>
      </p:pic>
    </p:spTree>
    <p:extLst>
      <p:ext uri="{BB962C8B-B14F-4D97-AF65-F5344CB8AC3E}">
        <p14:creationId xmlns:p14="http://schemas.microsoft.com/office/powerpoint/2010/main" val="2181670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134" y="260648"/>
            <a:ext cx="8229600" cy="1139825"/>
          </a:xfrm>
        </p:spPr>
        <p:txBody>
          <a:bodyPr/>
          <a:lstStyle/>
          <a:p>
            <a:r>
              <a:rPr lang="fr-BE" dirty="0" smtClean="0"/>
              <a:t>Question 15 : Screening Vs Analyse quantitative</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51</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7" name="Espace réservé du contenu 2"/>
          <p:cNvSpPr>
            <a:spLocks noGrp="1"/>
          </p:cNvSpPr>
          <p:nvPr>
            <p:ph idx="1"/>
          </p:nvPr>
        </p:nvSpPr>
        <p:spPr>
          <a:xfrm>
            <a:off x="454470" y="1536991"/>
            <a:ext cx="8352928" cy="4530725"/>
          </a:xfrm>
        </p:spPr>
        <p:txBody>
          <a:bodyPr/>
          <a:lstStyle/>
          <a:p>
            <a:pPr marL="0" indent="0" algn="ctr">
              <a:buNone/>
            </a:pPr>
            <a:endParaRPr lang="fr-BE" sz="2400" dirty="0" smtClean="0"/>
          </a:p>
          <a:p>
            <a:pPr marL="0" indent="0" algn="ctr">
              <a:buNone/>
            </a:pPr>
            <a:endParaRPr lang="fr-BE" sz="2400" dirty="0"/>
          </a:p>
          <a:p>
            <a:pPr marL="0" indent="0" algn="ctr">
              <a:buNone/>
            </a:pPr>
            <a:r>
              <a:rPr lang="fr-BE" sz="2400" dirty="0" smtClean="0"/>
              <a:t>Faux</a:t>
            </a:r>
            <a:endParaRPr lang="fr-BE" sz="2400" dirty="0" smtClean="0"/>
          </a:p>
          <a:p>
            <a:pPr marL="0" indent="0">
              <a:buNone/>
            </a:pPr>
            <a:endParaRPr lang="fr-FR" sz="2400" dirty="0" smtClean="0"/>
          </a:p>
          <a:p>
            <a:pPr marL="0" indent="0" algn="ctr">
              <a:buNone/>
            </a:pPr>
            <a:endParaRPr lang="fr-FR" sz="2400" dirty="0" smtClean="0"/>
          </a:p>
          <a:p>
            <a:pPr marL="0" indent="0" algn="ctr">
              <a:buNone/>
            </a:pPr>
            <a:r>
              <a:rPr lang="fr-FR" sz="2200" dirty="0" smtClean="0"/>
              <a:t>Un </a:t>
            </a:r>
            <a:r>
              <a:rPr lang="fr-FR" sz="2200" dirty="0" smtClean="0"/>
              <a:t>balayage </a:t>
            </a:r>
            <a:r>
              <a:rPr lang="fr-FR" sz="2200" dirty="0"/>
              <a:t>full-scan GC-MS  de l’échantillon extrait (ciblant l’ensemble des fragments </a:t>
            </a:r>
            <a:r>
              <a:rPr lang="fr-FR" sz="2200" dirty="0" smtClean="0"/>
              <a:t>produits) permet en effet l’identification de nombreux composés. Toutefois la </a:t>
            </a:r>
            <a:r>
              <a:rPr lang="fr-FR" sz="2200" dirty="0"/>
              <a:t>quantification est </a:t>
            </a:r>
            <a:r>
              <a:rPr lang="fr-FR" sz="2200" dirty="0" smtClean="0"/>
              <a:t>semi-quantitative car étalonnage se fait sur une ou plusieurs substances de référence (pas la substance identifiée). En cas de détection significative, il y a lieu d’évaluer la nécessité de faire analyse quantitative.</a:t>
            </a:r>
            <a:endParaRPr lang="fr-FR" sz="2200" dirty="0"/>
          </a:p>
          <a:p>
            <a:pPr marL="0" indent="0">
              <a:buNone/>
            </a:pPr>
            <a:endParaRPr lang="fr-FR" sz="2400" dirty="0" smtClean="0"/>
          </a:p>
        </p:txBody>
      </p:sp>
      <p:sp>
        <p:nvSpPr>
          <p:cNvPr id="8" name="Ellipse 7"/>
          <p:cNvSpPr/>
          <p:nvPr/>
        </p:nvSpPr>
        <p:spPr>
          <a:xfrm>
            <a:off x="4211960" y="2420888"/>
            <a:ext cx="936104" cy="43149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628800"/>
            <a:ext cx="2651149" cy="1688781"/>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628800"/>
            <a:ext cx="2555776" cy="1651762"/>
          </a:xfrm>
          <a:prstGeom prst="rect">
            <a:avLst/>
          </a:prstGeom>
        </p:spPr>
      </p:pic>
    </p:spTree>
    <p:extLst>
      <p:ext uri="{BB962C8B-B14F-4D97-AF65-F5344CB8AC3E}">
        <p14:creationId xmlns:p14="http://schemas.microsoft.com/office/powerpoint/2010/main" val="390448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16 </a:t>
            </a:r>
            <a:r>
              <a:rPr lang="fr-BE" dirty="0"/>
              <a:t>: </a:t>
            </a:r>
            <a:r>
              <a:rPr lang="fr-FR" dirty="0" smtClean="0"/>
              <a:t>Pollution du sol partiellement en ZS</a:t>
            </a:r>
            <a:endParaRPr lang="fr-BE" dirty="0"/>
          </a:p>
        </p:txBody>
      </p:sp>
      <p:sp>
        <p:nvSpPr>
          <p:cNvPr id="3" name="Espace réservé du contenu 2"/>
          <p:cNvSpPr>
            <a:spLocks noGrp="1"/>
          </p:cNvSpPr>
          <p:nvPr>
            <p:ph idx="1"/>
          </p:nvPr>
        </p:nvSpPr>
        <p:spPr/>
        <p:txBody>
          <a:bodyPr/>
          <a:lstStyle/>
          <a:p>
            <a:r>
              <a:rPr lang="fr-FR" dirty="0" smtClean="0"/>
              <a:t>La pollution (de type remblai pollué) se situe partiellement en ZS, quels échantillons dois-je prendre en compte pour l’établissement des </a:t>
            </a:r>
            <a:r>
              <a:rPr lang="fr-FR" dirty="0" err="1" smtClean="0"/>
              <a:t>C</a:t>
            </a:r>
            <a:r>
              <a:rPr lang="fr-FR" baseline="-25000" dirty="0" err="1" smtClean="0"/>
              <a:t>rep</a:t>
            </a:r>
            <a:r>
              <a:rPr lang="fr-FR" dirty="0" smtClean="0"/>
              <a:t>?</a:t>
            </a:r>
          </a:p>
          <a:p>
            <a:pPr lvl="1"/>
            <a:r>
              <a:rPr lang="fr-FR" dirty="0" smtClean="0"/>
              <a:t>Je ne tiens compte que des concentrations mesurées dans le sol</a:t>
            </a:r>
          </a:p>
          <a:p>
            <a:pPr lvl="1"/>
            <a:r>
              <a:rPr lang="fr-FR" dirty="0" smtClean="0"/>
              <a:t>Je ne tiens compte que des concentrations mesurées dans ESO</a:t>
            </a:r>
          </a:p>
          <a:p>
            <a:pPr lvl="1"/>
            <a:r>
              <a:rPr lang="fr-FR" dirty="0" smtClean="0"/>
              <a:t>Je tiens compte de tous les échantillons (sol et ESO) qu’ils aient été prélevés (pour le sol sous ou au-dessus du niveau d’eau) </a:t>
            </a:r>
          </a:p>
          <a:p>
            <a:pPr lvl="1"/>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52</a:t>
            </a:fld>
            <a:endParaRPr lang="fr-FR" altLang="fr-FR"/>
          </a:p>
        </p:txBody>
      </p:sp>
      <p:sp>
        <p:nvSpPr>
          <p:cNvPr id="6" name="Ellipse 5"/>
          <p:cNvSpPr/>
          <p:nvPr/>
        </p:nvSpPr>
        <p:spPr>
          <a:xfrm>
            <a:off x="755576" y="4581128"/>
            <a:ext cx="504056" cy="43204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40706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16 </a:t>
            </a:r>
            <a:r>
              <a:rPr lang="fr-BE" dirty="0"/>
              <a:t>: </a:t>
            </a:r>
            <a:r>
              <a:rPr lang="fr-FR" dirty="0"/>
              <a:t>Pollution du sol partiellement en </a:t>
            </a:r>
            <a:r>
              <a:rPr lang="fr-FR" dirty="0" smtClean="0"/>
              <a:t>ZS</a:t>
            </a:r>
            <a:endParaRPr lang="fr-BE" dirty="0"/>
          </a:p>
        </p:txBody>
      </p:sp>
      <p:sp>
        <p:nvSpPr>
          <p:cNvPr id="3" name="Espace réservé du contenu 2"/>
          <p:cNvSpPr>
            <a:spLocks noGrp="1"/>
          </p:cNvSpPr>
          <p:nvPr>
            <p:ph idx="1"/>
          </p:nvPr>
        </p:nvSpPr>
        <p:spPr/>
        <p:txBody>
          <a:bodyPr/>
          <a:lstStyle/>
          <a:p>
            <a:r>
              <a:rPr lang="fr-FR" dirty="0" smtClean="0"/>
              <a:t>Définir la profondeur pertinente à retenir ZNS en tenant compte des fluctuations éventuelles du niveau de la nappe</a:t>
            </a:r>
          </a:p>
          <a:p>
            <a:r>
              <a:rPr lang="fr-FR" dirty="0" smtClean="0"/>
              <a:t>Attention à la zone de battement de la nappe =&gt; zone accumulation des polluants à interface sol = eau =&gt; à prendre en compte lors de l’établissement des </a:t>
            </a:r>
            <a:r>
              <a:rPr lang="fr-FR" dirty="0" err="1" smtClean="0"/>
              <a:t>C</a:t>
            </a:r>
            <a:r>
              <a:rPr lang="fr-FR" baseline="-25000" dirty="0" err="1" smtClean="0"/>
              <a:t>rep</a:t>
            </a:r>
            <a:endParaRPr lang="fr-FR" baseline="-25000" dirty="0" smtClean="0"/>
          </a:p>
          <a:p>
            <a:r>
              <a:rPr lang="fr-FR" dirty="0" err="1" smtClean="0"/>
              <a:t>Conc</a:t>
            </a:r>
            <a:r>
              <a:rPr lang="fr-FR" dirty="0" smtClean="0"/>
              <a:t>. sol dans ZS du sol =&gt; jugement de l’expert (fonction type de pollution, nature des polluants)</a:t>
            </a:r>
          </a:p>
          <a:p>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53</a:t>
            </a:fld>
            <a:endParaRPr lang="fr-FR" altLang="fr-FR"/>
          </a:p>
        </p:txBody>
      </p:sp>
      <p:sp>
        <p:nvSpPr>
          <p:cNvPr id="6"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65513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17 : </a:t>
            </a:r>
            <a:r>
              <a:rPr lang="fr-FR" dirty="0" smtClean="0"/>
              <a:t>Pollution </a:t>
            </a:r>
            <a:r>
              <a:rPr lang="fr-FR" dirty="0"/>
              <a:t>du sol partiellement en ZS</a:t>
            </a:r>
            <a:endParaRPr lang="fr-BE" dirty="0"/>
          </a:p>
        </p:txBody>
      </p:sp>
      <p:sp>
        <p:nvSpPr>
          <p:cNvPr id="3" name="Espace réservé du contenu 2"/>
          <p:cNvSpPr>
            <a:spLocks noGrp="1"/>
          </p:cNvSpPr>
          <p:nvPr>
            <p:ph idx="1"/>
          </p:nvPr>
        </p:nvSpPr>
        <p:spPr/>
        <p:txBody>
          <a:bodyPr/>
          <a:lstStyle/>
          <a:p>
            <a:r>
              <a:rPr lang="fr-FR" dirty="0" smtClean="0"/>
              <a:t>Comment encoder dans l’outil S-Risk</a:t>
            </a:r>
            <a:r>
              <a:rPr lang="fr-FR" baseline="30000" dirty="0" smtClean="0"/>
              <a:t>©</a:t>
            </a:r>
            <a:r>
              <a:rPr lang="fr-FR" dirty="0" smtClean="0"/>
              <a:t> une pollution du sol présente partiellement en ZS?</a:t>
            </a:r>
          </a:p>
          <a:p>
            <a:pPr lvl="1"/>
            <a:r>
              <a:rPr lang="fr-FR" dirty="0" smtClean="0"/>
              <a:t>Encoder </a:t>
            </a:r>
            <a:r>
              <a:rPr lang="fr-FR" dirty="0" err="1" smtClean="0"/>
              <a:t>C</a:t>
            </a:r>
            <a:r>
              <a:rPr lang="fr-FR" baseline="-25000" dirty="0" err="1" smtClean="0"/>
              <a:t>rep</a:t>
            </a:r>
            <a:r>
              <a:rPr lang="fr-FR" dirty="0" smtClean="0"/>
              <a:t> dans le sol et dans l’eau souterraine</a:t>
            </a:r>
          </a:p>
          <a:p>
            <a:pPr lvl="1"/>
            <a:r>
              <a:rPr lang="fr-FR" dirty="0" smtClean="0"/>
              <a:t>L’outil ne permet pas d’encoder une pollution partiellement en ZS</a:t>
            </a:r>
          </a:p>
          <a:p>
            <a:pPr lvl="1"/>
            <a:r>
              <a:rPr lang="fr-FR" dirty="0" smtClean="0"/>
              <a:t>Je n’encode que la </a:t>
            </a:r>
            <a:r>
              <a:rPr lang="fr-FR" dirty="0" err="1" smtClean="0"/>
              <a:t>C</a:t>
            </a:r>
            <a:r>
              <a:rPr lang="fr-FR" baseline="-25000" dirty="0" err="1" smtClean="0"/>
              <a:t>rep</a:t>
            </a:r>
            <a:r>
              <a:rPr lang="fr-FR" dirty="0" smtClean="0"/>
              <a:t> calculée pour l’eau souterraine</a:t>
            </a:r>
          </a:p>
          <a:p>
            <a:endParaRPr lang="fr-FR" dirty="0"/>
          </a:p>
          <a:p>
            <a:endParaRPr lang="fr-FR" dirty="0" smtClean="0"/>
          </a:p>
          <a:p>
            <a:endParaRPr lang="fr-FR" dirty="0"/>
          </a:p>
          <a:p>
            <a:endParaRPr lang="fr-FR" dirty="0" smtClean="0"/>
          </a:p>
          <a:p>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54</a:t>
            </a:fld>
            <a:endParaRPr lang="fr-FR" altLang="fr-FR"/>
          </a:p>
        </p:txBody>
      </p:sp>
      <p:sp>
        <p:nvSpPr>
          <p:cNvPr id="6" name="Ellipse 5"/>
          <p:cNvSpPr/>
          <p:nvPr/>
        </p:nvSpPr>
        <p:spPr>
          <a:xfrm>
            <a:off x="827584" y="2564904"/>
            <a:ext cx="432048" cy="43204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30175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17 </a:t>
            </a:r>
            <a:r>
              <a:rPr lang="fr-BE" dirty="0"/>
              <a:t>: </a:t>
            </a:r>
            <a:r>
              <a:rPr lang="fr-FR" dirty="0"/>
              <a:t>Pollution du sol partiellement en ZS</a:t>
            </a:r>
            <a:endParaRPr lang="fr-BE" dirty="0"/>
          </a:p>
        </p:txBody>
      </p:sp>
      <p:sp>
        <p:nvSpPr>
          <p:cNvPr id="3" name="Espace réservé du contenu 2"/>
          <p:cNvSpPr>
            <a:spLocks noGrp="1"/>
          </p:cNvSpPr>
          <p:nvPr>
            <p:ph idx="1"/>
          </p:nvPr>
        </p:nvSpPr>
        <p:spPr/>
        <p:txBody>
          <a:bodyPr/>
          <a:lstStyle/>
          <a:p>
            <a:r>
              <a:rPr lang="fr-FR" dirty="0" smtClean="0"/>
              <a:t>Encoder </a:t>
            </a:r>
            <a:r>
              <a:rPr lang="fr-FR" dirty="0" err="1" smtClean="0"/>
              <a:t>C</a:t>
            </a:r>
            <a:r>
              <a:rPr lang="fr-FR" baseline="-25000" dirty="0" err="1" smtClean="0"/>
              <a:t>rep</a:t>
            </a:r>
            <a:r>
              <a:rPr lang="fr-FR" dirty="0" smtClean="0"/>
              <a:t> dans le sol et ESO simultanément dans S-Risk</a:t>
            </a:r>
            <a:r>
              <a:rPr lang="fr-FR" baseline="30000" dirty="0" smtClean="0"/>
              <a:t>©</a:t>
            </a:r>
          </a:p>
          <a:p>
            <a:r>
              <a:rPr lang="fr-FR" dirty="0" smtClean="0"/>
              <a:t>S-Risk</a:t>
            </a:r>
            <a:r>
              <a:rPr lang="fr-FR" baseline="30000" dirty="0" smtClean="0"/>
              <a:t>©</a:t>
            </a:r>
            <a:r>
              <a:rPr lang="fr-FR" dirty="0" smtClean="0"/>
              <a:t>: </a:t>
            </a:r>
          </a:p>
          <a:p>
            <a:pPr marL="914400" lvl="1" indent="-457200">
              <a:buAutoNum type="arabicPeriod"/>
            </a:pPr>
            <a:r>
              <a:rPr lang="fr-FR" dirty="0" smtClean="0"/>
              <a:t>Calcule séparément pour chaque couche de sol et ESO: </a:t>
            </a:r>
            <a:r>
              <a:rPr lang="fr-FR" dirty="0" err="1" smtClean="0"/>
              <a:t>conc</a:t>
            </a:r>
            <a:r>
              <a:rPr lang="fr-FR" dirty="0" smtClean="0"/>
              <a:t>. dans air extérieur et air </a:t>
            </a:r>
            <a:r>
              <a:rPr lang="fr-FR" dirty="0" err="1" smtClean="0"/>
              <a:t>int</a:t>
            </a:r>
            <a:r>
              <a:rPr lang="fr-FR" dirty="0" smtClean="0"/>
              <a:t>.</a:t>
            </a:r>
          </a:p>
          <a:p>
            <a:pPr marL="914400" lvl="1" indent="-457200">
              <a:buAutoNum type="arabicPeriod"/>
            </a:pPr>
            <a:r>
              <a:rPr lang="fr-FR" dirty="0" smtClean="0"/>
              <a:t>Chaque </a:t>
            </a:r>
            <a:r>
              <a:rPr lang="fr-FR" dirty="0" err="1" smtClean="0"/>
              <a:t>conc</a:t>
            </a:r>
            <a:r>
              <a:rPr lang="fr-FR" dirty="0" smtClean="0"/>
              <a:t>. maximale calculée dans air </a:t>
            </a:r>
            <a:r>
              <a:rPr lang="fr-FR" dirty="0" err="1" smtClean="0"/>
              <a:t>ext</a:t>
            </a:r>
            <a:r>
              <a:rPr lang="fr-FR" dirty="0" smtClean="0"/>
              <a:t> et dans air </a:t>
            </a:r>
            <a:r>
              <a:rPr lang="fr-FR" dirty="0" err="1" smtClean="0"/>
              <a:t>int</a:t>
            </a:r>
            <a:r>
              <a:rPr lang="fr-FR" dirty="0" smtClean="0"/>
              <a:t> sont utilisées pour évaluer l’exposition et le risque.</a:t>
            </a:r>
          </a:p>
          <a:p>
            <a:pPr marL="914400" lvl="1" indent="-457200">
              <a:buAutoNum type="arabicPeriod"/>
            </a:pPr>
            <a:r>
              <a:rPr lang="fr-FR" dirty="0" smtClean="0"/>
              <a:t>Les concentrations dans les différentes couches ne sont pas additionnées</a:t>
            </a:r>
          </a:p>
          <a:p>
            <a:pPr lvl="1"/>
            <a:endParaRPr lang="fr-FR" dirty="0" smtClean="0"/>
          </a:p>
          <a:p>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55</a:t>
            </a:fld>
            <a:endParaRPr lang="fr-FR" altLang="fr-FR"/>
          </a:p>
        </p:txBody>
      </p:sp>
      <p:sp>
        <p:nvSpPr>
          <p:cNvPr id="6"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3368151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18 </a:t>
            </a:r>
            <a:r>
              <a:rPr lang="fr-BE" dirty="0"/>
              <a:t>: Revêtement</a:t>
            </a:r>
          </a:p>
        </p:txBody>
      </p:sp>
      <p:sp>
        <p:nvSpPr>
          <p:cNvPr id="3" name="Espace réservé du contenu 2"/>
          <p:cNvSpPr>
            <a:spLocks noGrp="1"/>
          </p:cNvSpPr>
          <p:nvPr>
            <p:ph idx="1"/>
          </p:nvPr>
        </p:nvSpPr>
        <p:spPr/>
        <p:txBody>
          <a:bodyPr/>
          <a:lstStyle/>
          <a:p>
            <a:pPr marL="0" indent="0">
              <a:buNone/>
            </a:pPr>
            <a:r>
              <a:rPr lang="fr-BE" dirty="0" smtClean="0"/>
              <a:t>Un </a:t>
            </a:r>
            <a:r>
              <a:rPr lang="fr-BE" dirty="0"/>
              <a:t>remblai pollué en métaux lourds (Zn et Pb</a:t>
            </a:r>
            <a:r>
              <a:rPr lang="fr-BE" dirty="0" smtClean="0"/>
              <a:t>) est </a:t>
            </a:r>
            <a:r>
              <a:rPr lang="fr-BE" dirty="0"/>
              <a:t>surmonté </a:t>
            </a:r>
            <a:r>
              <a:rPr lang="fr-BE" dirty="0" smtClean="0"/>
              <a:t>d’une couche de limon de 20 cm d’épaisseur, j’effectue pour l’EDR-SH:</a:t>
            </a:r>
          </a:p>
          <a:p>
            <a:pPr lvl="1"/>
            <a:r>
              <a:rPr lang="fr-FR" dirty="0" smtClean="0"/>
              <a:t>une </a:t>
            </a:r>
            <a:r>
              <a:rPr lang="fr-FR" dirty="0"/>
              <a:t>modélisation avec pollution à la profondeur de 20cm </a:t>
            </a:r>
            <a:endParaRPr lang="fr-BE" dirty="0" smtClean="0"/>
          </a:p>
          <a:p>
            <a:pPr lvl="1"/>
            <a:r>
              <a:rPr lang="fr-BE" dirty="0" smtClean="0"/>
              <a:t>aucune </a:t>
            </a:r>
            <a:r>
              <a:rPr lang="fr-BE" dirty="0"/>
              <a:t>modélisation, je peux directement conclure à </a:t>
            </a:r>
            <a:r>
              <a:rPr lang="fr-BE" dirty="0" smtClean="0"/>
              <a:t>l‘AMG sans mesure de sécurité </a:t>
            </a:r>
            <a:endParaRPr lang="fr-BE" sz="1000" dirty="0" smtClean="0"/>
          </a:p>
          <a:p>
            <a:pPr lvl="1"/>
            <a:r>
              <a:rPr lang="fr-BE" dirty="0"/>
              <a:t>aucune modélisation, je peux directement conclure à l‘AMG </a:t>
            </a:r>
            <a:r>
              <a:rPr lang="fr-BE" dirty="0" smtClean="0"/>
              <a:t>avec </a:t>
            </a:r>
            <a:r>
              <a:rPr lang="fr-BE" dirty="0"/>
              <a:t>mesure de </a:t>
            </a:r>
            <a:r>
              <a:rPr lang="fr-BE" dirty="0" smtClean="0"/>
              <a:t>sécurité (maintien du revêtement terreux en place et entretien du couvert végétal)</a:t>
            </a:r>
            <a:endParaRPr lang="fr-BE" sz="1000" dirty="0" smtClean="0"/>
          </a:p>
          <a:p>
            <a:pPr lvl="1"/>
            <a:r>
              <a:rPr lang="fr-BE" dirty="0" smtClean="0"/>
              <a:t>une modélisation sans prendre en compte le revêtement</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56</a:t>
            </a:fld>
            <a:endParaRPr lang="fr-FR" altLang="fr-FR"/>
          </a:p>
        </p:txBody>
      </p:sp>
      <p:sp>
        <p:nvSpPr>
          <p:cNvPr id="7" name="Ellipse 6"/>
          <p:cNvSpPr/>
          <p:nvPr/>
        </p:nvSpPr>
        <p:spPr>
          <a:xfrm>
            <a:off x="755576" y="5445224"/>
            <a:ext cx="504056" cy="43204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34276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19: </a:t>
            </a:r>
            <a:r>
              <a:rPr lang="fr-BE" dirty="0"/>
              <a:t>Revêtement</a:t>
            </a:r>
          </a:p>
        </p:txBody>
      </p:sp>
      <p:sp>
        <p:nvSpPr>
          <p:cNvPr id="3" name="Espace réservé du contenu 2"/>
          <p:cNvSpPr>
            <a:spLocks noGrp="1"/>
          </p:cNvSpPr>
          <p:nvPr>
            <p:ph idx="1"/>
          </p:nvPr>
        </p:nvSpPr>
        <p:spPr/>
        <p:txBody>
          <a:bodyPr/>
          <a:lstStyle/>
          <a:p>
            <a:pPr marL="0" indent="0">
              <a:buNone/>
            </a:pPr>
            <a:r>
              <a:rPr lang="fr-BE" dirty="0" smtClean="0"/>
              <a:t>Parmi ces revêtements surmontant un remblai pollué en Pb en usage de type III, lesquels peuvent être considérés comme pérenne et suffisamment efficient?</a:t>
            </a:r>
          </a:p>
          <a:p>
            <a:pPr lvl="1"/>
            <a:endParaRPr lang="fr-BE"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57</a:t>
            </a:fld>
            <a:endParaRPr lang="fr-FR" altLang="fr-FR"/>
          </a:p>
        </p:txBody>
      </p:sp>
      <p:graphicFrame>
        <p:nvGraphicFramePr>
          <p:cNvPr id="6" name="Tableau 5"/>
          <p:cNvGraphicFramePr>
            <a:graphicFrameLocks noGrp="1"/>
          </p:cNvGraphicFramePr>
          <p:nvPr>
            <p:extLst>
              <p:ext uri="{D42A27DB-BD31-4B8C-83A1-F6EECF244321}">
                <p14:modId xmlns:p14="http://schemas.microsoft.com/office/powerpoint/2010/main" val="2198589591"/>
              </p:ext>
            </p:extLst>
          </p:nvPr>
        </p:nvGraphicFramePr>
        <p:xfrm>
          <a:off x="611560" y="3149477"/>
          <a:ext cx="8286092" cy="2981448"/>
        </p:xfrm>
        <a:graphic>
          <a:graphicData uri="http://schemas.openxmlformats.org/drawingml/2006/table">
            <a:tbl>
              <a:tblPr firstRow="1" bandRow="1">
                <a:tableStyleId>{5C22544A-7EE6-4342-B048-85BDC9FD1C3A}</a:tableStyleId>
              </a:tblPr>
              <a:tblGrid>
                <a:gridCol w="6349778">
                  <a:extLst>
                    <a:ext uri="{9D8B030D-6E8A-4147-A177-3AD203B41FA5}">
                      <a16:colId xmlns:a16="http://schemas.microsoft.com/office/drawing/2014/main" val="1507880280"/>
                    </a:ext>
                  </a:extLst>
                </a:gridCol>
                <a:gridCol w="1936314">
                  <a:extLst>
                    <a:ext uri="{9D8B030D-6E8A-4147-A177-3AD203B41FA5}">
                      <a16:colId xmlns:a16="http://schemas.microsoft.com/office/drawing/2014/main" val="1012973335"/>
                    </a:ext>
                  </a:extLst>
                </a:gridCol>
              </a:tblGrid>
              <a:tr h="298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Recouvrement</a:t>
                      </a:r>
                    </a:p>
                  </a:txBody>
                  <a:tcPr anchor="ctr"/>
                </a:tc>
                <a:tc>
                  <a:txBody>
                    <a:bodyPr/>
                    <a:lstStyle/>
                    <a:p>
                      <a:pPr algn="ctr"/>
                      <a:r>
                        <a:rPr lang="fr-BE" dirty="0" smtClean="0"/>
                        <a:t>OK/</a:t>
                      </a:r>
                      <a:r>
                        <a:rPr lang="fr-BE" baseline="0" dirty="0" smtClean="0"/>
                        <a:t> pas OK?</a:t>
                      </a:r>
                      <a:endParaRPr lang="fr-BE" dirty="0"/>
                    </a:p>
                  </a:txBody>
                  <a:tcPr anchor="ctr"/>
                </a:tc>
                <a:extLst>
                  <a:ext uri="{0D108BD9-81ED-4DB2-BD59-A6C34878D82A}">
                    <a16:rowId xmlns:a16="http://schemas.microsoft.com/office/drawing/2014/main" val="3252442799"/>
                  </a:ext>
                </a:extLst>
              </a:tr>
              <a:tr h="52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2"/>
                          </a:solidFill>
                        </a:rPr>
                        <a:t>Revêtement </a:t>
                      </a:r>
                      <a:r>
                        <a:rPr lang="fr-FR" dirty="0" smtClean="0">
                          <a:solidFill>
                            <a:schemeClr val="bg2"/>
                          </a:solidFill>
                        </a:rPr>
                        <a:t>asphalté en bon état posé sur une sous-fondation stable de 30 cm d’épaisseur </a:t>
                      </a:r>
                      <a:endParaRPr lang="fr-BE" dirty="0" smtClean="0">
                        <a:solidFill>
                          <a:schemeClr val="bg2"/>
                        </a:solidFill>
                      </a:endParaRPr>
                    </a:p>
                  </a:txBody>
                  <a:tcPr anchor="ctr"/>
                </a:tc>
                <a:tc>
                  <a:txBody>
                    <a:bodyPr/>
                    <a:lstStyle/>
                    <a:p>
                      <a:pPr algn="ctr"/>
                      <a:endParaRPr lang="fr-BE" dirty="0"/>
                    </a:p>
                  </a:txBody>
                  <a:tcPr anchor="ctr"/>
                </a:tc>
                <a:extLst>
                  <a:ext uri="{0D108BD9-81ED-4DB2-BD59-A6C34878D82A}">
                    <a16:rowId xmlns:a16="http://schemas.microsoft.com/office/drawing/2014/main" val="3919518965"/>
                  </a:ext>
                </a:extLst>
              </a:tr>
              <a:tr h="578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15 cm de graviers calcaires (diamètre de 6 à 10 mm)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a:p>
                  </a:txBody>
                  <a:tcPr anchor="ctr"/>
                </a:tc>
                <a:extLst>
                  <a:ext uri="{0D108BD9-81ED-4DB2-BD59-A6C34878D82A}">
                    <a16:rowId xmlns:a16="http://schemas.microsoft.com/office/drawing/2014/main" val="3727166609"/>
                  </a:ext>
                </a:extLst>
              </a:tr>
              <a:tr h="726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2"/>
                          </a:solidFill>
                        </a:rPr>
                        <a:t>20 cm de terres arables avec un couvert végétal entretenu (gazon et buissons)</a:t>
                      </a:r>
                      <a:endParaRPr lang="fr-BE" dirty="0" smtClean="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a:p>
                  </a:txBody>
                  <a:tcPr anchor="ctr"/>
                </a:tc>
                <a:extLst>
                  <a:ext uri="{0D108BD9-81ED-4DB2-BD59-A6C34878D82A}">
                    <a16:rowId xmlns:a16="http://schemas.microsoft.com/office/drawing/2014/main" val="2658300460"/>
                  </a:ext>
                </a:extLst>
              </a:tr>
              <a:tr h="670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2"/>
                          </a:solidFill>
                        </a:rPr>
                        <a:t>60 cm de terres saines sans géotextile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bl>
          </a:graphicData>
        </a:graphic>
      </p:graphicFrame>
    </p:spTree>
    <p:extLst>
      <p:ext uri="{BB962C8B-B14F-4D97-AF65-F5344CB8AC3E}">
        <p14:creationId xmlns:p14="http://schemas.microsoft.com/office/powerpoint/2010/main" val="3027619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Question </a:t>
            </a:r>
            <a:r>
              <a:rPr lang="fr-BE" dirty="0" smtClean="0"/>
              <a:t>19: </a:t>
            </a:r>
            <a:r>
              <a:rPr lang="fr-BE" dirty="0"/>
              <a:t>Revêtement</a:t>
            </a:r>
          </a:p>
        </p:txBody>
      </p:sp>
      <p:sp>
        <p:nvSpPr>
          <p:cNvPr id="3" name="Espace réservé du contenu 2"/>
          <p:cNvSpPr>
            <a:spLocks noGrp="1"/>
          </p:cNvSpPr>
          <p:nvPr>
            <p:ph idx="1"/>
          </p:nvPr>
        </p:nvSpPr>
        <p:spPr/>
        <p:txBody>
          <a:bodyPr/>
          <a:lstStyle/>
          <a:p>
            <a:pPr marL="0" indent="0">
              <a:buNone/>
            </a:pPr>
            <a:r>
              <a:rPr lang="fr-BE" dirty="0" smtClean="0"/>
              <a:t>Parmi ces revêtements surmontant un remblai pollué en Pb en usage de type III, lesquels peuvent être considérés comme pérenne et suffisamment efficient?</a:t>
            </a:r>
          </a:p>
          <a:p>
            <a:pPr lvl="1"/>
            <a:endParaRPr lang="fr-BE"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58</a:t>
            </a:fld>
            <a:endParaRPr lang="fr-FR" altLang="fr-FR"/>
          </a:p>
        </p:txBody>
      </p:sp>
      <p:graphicFrame>
        <p:nvGraphicFramePr>
          <p:cNvPr id="6" name="Tableau 5"/>
          <p:cNvGraphicFramePr>
            <a:graphicFrameLocks noGrp="1"/>
          </p:cNvGraphicFramePr>
          <p:nvPr>
            <p:extLst>
              <p:ext uri="{D42A27DB-BD31-4B8C-83A1-F6EECF244321}">
                <p14:modId xmlns:p14="http://schemas.microsoft.com/office/powerpoint/2010/main" val="1645905738"/>
              </p:ext>
            </p:extLst>
          </p:nvPr>
        </p:nvGraphicFramePr>
        <p:xfrm>
          <a:off x="611560" y="3149477"/>
          <a:ext cx="8286092" cy="2981448"/>
        </p:xfrm>
        <a:graphic>
          <a:graphicData uri="http://schemas.openxmlformats.org/drawingml/2006/table">
            <a:tbl>
              <a:tblPr firstRow="1" bandRow="1">
                <a:tableStyleId>{5C22544A-7EE6-4342-B048-85BDC9FD1C3A}</a:tableStyleId>
              </a:tblPr>
              <a:tblGrid>
                <a:gridCol w="6349778">
                  <a:extLst>
                    <a:ext uri="{9D8B030D-6E8A-4147-A177-3AD203B41FA5}">
                      <a16:colId xmlns:a16="http://schemas.microsoft.com/office/drawing/2014/main" val="1507880280"/>
                    </a:ext>
                  </a:extLst>
                </a:gridCol>
                <a:gridCol w="1936314">
                  <a:extLst>
                    <a:ext uri="{9D8B030D-6E8A-4147-A177-3AD203B41FA5}">
                      <a16:colId xmlns:a16="http://schemas.microsoft.com/office/drawing/2014/main" val="1012973335"/>
                    </a:ext>
                  </a:extLst>
                </a:gridCol>
              </a:tblGrid>
              <a:tr h="298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Recouvrement</a:t>
                      </a:r>
                    </a:p>
                  </a:txBody>
                  <a:tcPr anchor="ctr"/>
                </a:tc>
                <a:tc>
                  <a:txBody>
                    <a:bodyPr/>
                    <a:lstStyle/>
                    <a:p>
                      <a:pPr algn="ctr"/>
                      <a:r>
                        <a:rPr lang="fr-BE" dirty="0" smtClean="0"/>
                        <a:t>OK/</a:t>
                      </a:r>
                      <a:r>
                        <a:rPr lang="fr-BE" baseline="0" dirty="0" smtClean="0"/>
                        <a:t> pas OK?</a:t>
                      </a:r>
                      <a:endParaRPr lang="fr-BE" dirty="0"/>
                    </a:p>
                  </a:txBody>
                  <a:tcPr anchor="ctr"/>
                </a:tc>
                <a:extLst>
                  <a:ext uri="{0D108BD9-81ED-4DB2-BD59-A6C34878D82A}">
                    <a16:rowId xmlns:a16="http://schemas.microsoft.com/office/drawing/2014/main" val="3252442799"/>
                  </a:ext>
                </a:extLst>
              </a:tr>
              <a:tr h="52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2"/>
                          </a:solidFill>
                        </a:rPr>
                        <a:t>Recouvrement asphalté en bon</a:t>
                      </a:r>
                      <a:r>
                        <a:rPr lang="fr-FR" baseline="0" dirty="0" smtClean="0">
                          <a:solidFill>
                            <a:schemeClr val="bg2"/>
                          </a:solidFill>
                        </a:rPr>
                        <a:t> état </a:t>
                      </a:r>
                      <a:r>
                        <a:rPr lang="fr-FR" dirty="0" smtClean="0">
                          <a:solidFill>
                            <a:schemeClr val="bg2"/>
                          </a:solidFill>
                        </a:rPr>
                        <a:t>posé sur une sous-fondation stable de 30 cm d’épaisseur </a:t>
                      </a:r>
                      <a:endParaRPr lang="fr-BE" dirty="0" smtClean="0">
                        <a:solidFill>
                          <a:schemeClr val="bg2"/>
                        </a:solidFill>
                      </a:endParaRPr>
                    </a:p>
                  </a:txBody>
                  <a:tcPr anchor="ctr"/>
                </a:tc>
                <a:tc>
                  <a:txBody>
                    <a:bodyPr/>
                    <a:lstStyle/>
                    <a:p>
                      <a:pPr algn="ctr"/>
                      <a:r>
                        <a:rPr lang="fr-BE" dirty="0" smtClean="0"/>
                        <a:t>OK</a:t>
                      </a:r>
                      <a:endParaRPr lang="fr-BE" dirty="0"/>
                    </a:p>
                  </a:txBody>
                  <a:tcPr anchor="ctr"/>
                </a:tc>
                <a:extLst>
                  <a:ext uri="{0D108BD9-81ED-4DB2-BD59-A6C34878D82A}">
                    <a16:rowId xmlns:a16="http://schemas.microsoft.com/office/drawing/2014/main" val="3919518965"/>
                  </a:ext>
                </a:extLst>
              </a:tr>
              <a:tr h="578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2"/>
                          </a:solidFill>
                        </a:rPr>
                        <a:t>15 cm de graviers calcaires (diamètre de 6 à 10 mm)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Pas OK </a:t>
                      </a:r>
                      <a:endParaRPr lang="fr-BE" dirty="0"/>
                    </a:p>
                  </a:txBody>
                  <a:tcPr anchor="ctr"/>
                </a:tc>
                <a:extLst>
                  <a:ext uri="{0D108BD9-81ED-4DB2-BD59-A6C34878D82A}">
                    <a16:rowId xmlns:a16="http://schemas.microsoft.com/office/drawing/2014/main" val="3727166609"/>
                  </a:ext>
                </a:extLst>
              </a:tr>
              <a:tr h="726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2"/>
                          </a:solidFill>
                        </a:rPr>
                        <a:t>20 cm de terres arables avec un couvert végétal entretenu (gazon et buissons)</a:t>
                      </a:r>
                      <a:endParaRPr lang="fr-BE" dirty="0" smtClean="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Pas OK</a:t>
                      </a:r>
                      <a:endParaRPr lang="fr-BE" dirty="0"/>
                    </a:p>
                  </a:txBody>
                  <a:tcPr anchor="ctr"/>
                </a:tc>
                <a:extLst>
                  <a:ext uri="{0D108BD9-81ED-4DB2-BD59-A6C34878D82A}">
                    <a16:rowId xmlns:a16="http://schemas.microsoft.com/office/drawing/2014/main" val="2658300460"/>
                  </a:ext>
                </a:extLst>
              </a:tr>
              <a:tr h="670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2"/>
                          </a:solidFill>
                        </a:rPr>
                        <a:t>60 cm de terres saines sans géotextile (mais avec</a:t>
                      </a:r>
                      <a:r>
                        <a:rPr lang="fr-FR" baseline="0" dirty="0" smtClean="0">
                          <a:solidFill>
                            <a:schemeClr val="bg2"/>
                          </a:solidFill>
                        </a:rPr>
                        <a:t> MS sans potager)</a:t>
                      </a:r>
                      <a:endParaRPr lang="fr-FR" dirty="0" smtClean="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smtClean="0"/>
                        <a:t>OK</a:t>
                      </a:r>
                    </a:p>
                    <a:p>
                      <a:pPr marL="0" marR="0" indent="0" algn="ctr" defTabSz="914400" rtl="0" eaLnBrk="1" fontAlgn="auto" latinLnBrk="0" hangingPunct="1">
                        <a:lnSpc>
                          <a:spcPct val="100000"/>
                        </a:lnSpc>
                        <a:spcBef>
                          <a:spcPts val="0"/>
                        </a:spcBef>
                        <a:spcAft>
                          <a:spcPts val="0"/>
                        </a:spcAft>
                        <a:buClrTx/>
                        <a:buSzTx/>
                        <a:buFontTx/>
                        <a:buNone/>
                        <a:tabLst/>
                        <a:defRPr/>
                      </a:pPr>
                      <a:endParaRPr lang="fr-BE" dirty="0" smtClean="0"/>
                    </a:p>
                  </a:txBody>
                  <a:tcPr anchor="ctr"/>
                </a:tc>
                <a:extLst>
                  <a:ext uri="{0D108BD9-81ED-4DB2-BD59-A6C34878D82A}">
                    <a16:rowId xmlns:a16="http://schemas.microsoft.com/office/drawing/2014/main" val="3853721801"/>
                  </a:ext>
                </a:extLst>
              </a:tr>
            </a:tbl>
          </a:graphicData>
        </a:graphic>
      </p:graphicFrame>
    </p:spTree>
    <p:extLst>
      <p:ext uri="{BB962C8B-B14F-4D97-AF65-F5344CB8AC3E}">
        <p14:creationId xmlns:p14="http://schemas.microsoft.com/office/powerpoint/2010/main" val="2680707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Questions </a:t>
            </a:r>
            <a:r>
              <a:rPr lang="fr-BE" dirty="0"/>
              <a:t>18 et 19 : Revêtement - solution</a:t>
            </a:r>
          </a:p>
        </p:txBody>
      </p:sp>
      <p:pic>
        <p:nvPicPr>
          <p:cNvPr id="6" name="Espace réservé du contenu 5"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28319"/>
            <a:ext cx="7143031" cy="4636985"/>
          </a:xfrm>
        </p:spPr>
      </p:pic>
      <p:sp>
        <p:nvSpPr>
          <p:cNvPr id="4" name="Espace réservé du pied de page 3"/>
          <p:cNvSpPr>
            <a:spLocks noGrp="1"/>
          </p:cNvSpPr>
          <p:nvPr>
            <p:ph type="ftr" sz="quarter" idx="10"/>
          </p:nvPr>
        </p:nvSpPr>
        <p:spPr/>
        <p:txBody>
          <a:bodyPr/>
          <a:lstStyle/>
          <a:p>
            <a:pPr>
              <a:defRPr/>
            </a:pPr>
            <a:r>
              <a:rPr lang="fr-BE" altLang="fr-FR" smtClean="0"/>
              <a:t>Moulins de Beez – 22 et 29 Septembre 2022</a:t>
            </a:r>
            <a:endParaRPr lang="fr-FR" altLang="fr-F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59</a:t>
            </a:fld>
            <a:endParaRPr lang="fr-FR" altLang="fr-FR"/>
          </a:p>
        </p:txBody>
      </p:sp>
    </p:spTree>
    <p:extLst>
      <p:ext uri="{BB962C8B-B14F-4D97-AF65-F5344CB8AC3E}">
        <p14:creationId xmlns:p14="http://schemas.microsoft.com/office/powerpoint/2010/main" val="185885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1 : réponse</a:t>
            </a:r>
            <a:endParaRPr lang="fr-BE" dirty="0"/>
          </a:p>
        </p:txBody>
      </p:sp>
      <p:sp>
        <p:nvSpPr>
          <p:cNvPr id="3" name="Espace réservé du contenu 2"/>
          <p:cNvSpPr>
            <a:spLocks noGrp="1"/>
          </p:cNvSpPr>
          <p:nvPr>
            <p:ph idx="1"/>
          </p:nvPr>
        </p:nvSpPr>
        <p:spPr>
          <a:xfrm>
            <a:off x="430846" y="1567656"/>
            <a:ext cx="8604448" cy="4530725"/>
          </a:xfrm>
        </p:spPr>
        <p:txBody>
          <a:bodyPr/>
          <a:lstStyle/>
          <a:p>
            <a:pPr marL="0" indent="0">
              <a:buNone/>
            </a:pPr>
            <a:r>
              <a:rPr lang="fr-BE" dirty="0" smtClean="0"/>
              <a:t>Quelles valeurs retenir pour l’air du sol et l’air intérieur  ?</a:t>
            </a:r>
          </a:p>
          <a:p>
            <a:pPr marL="514350" indent="-514350">
              <a:buAutoNum type="arabicParenR"/>
            </a:pPr>
            <a:r>
              <a:rPr lang="fr-BE" dirty="0"/>
              <a:t>Les valeurs maximales </a:t>
            </a:r>
            <a:r>
              <a:rPr lang="fr-BE" dirty="0" smtClean="0"/>
              <a:t>mesurées (</a:t>
            </a:r>
            <a:r>
              <a:rPr lang="fr-BE" dirty="0"/>
              <a:t>en </a:t>
            </a:r>
            <a:r>
              <a:rPr lang="fr-BE" dirty="0" smtClean="0"/>
              <a:t>air intérieur et en air du sol) ;</a:t>
            </a:r>
          </a:p>
          <a:p>
            <a:pPr marL="514350" indent="-514350">
              <a:buAutoNum type="arabicParenR"/>
            </a:pPr>
            <a:r>
              <a:rPr lang="fr-BE" dirty="0" smtClean="0"/>
              <a:t>La moyenne des mesures obtenues ;</a:t>
            </a:r>
          </a:p>
          <a:p>
            <a:pPr marL="514350" indent="-514350">
              <a:buAutoNum type="arabicParenR"/>
            </a:pPr>
            <a:r>
              <a:rPr lang="fr-BE" dirty="0" smtClean="0"/>
              <a:t>La valeur maximale pour l’air intérieur et la valeur moyenne pour l’air du sol</a:t>
            </a:r>
          </a:p>
          <a:p>
            <a:pPr marL="0" indent="0">
              <a:buNone/>
            </a:pPr>
            <a:r>
              <a:rPr lang="fr-BE" dirty="0"/>
              <a:t>	</a:t>
            </a:r>
            <a:endParaRPr lang="fr-BE" dirty="0" smtClean="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6</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pic>
        <p:nvPicPr>
          <p:cNvPr id="4" name="Image 3"/>
          <p:cNvPicPr>
            <a:picLocks noChangeAspect="1"/>
          </p:cNvPicPr>
          <p:nvPr/>
        </p:nvPicPr>
        <p:blipFill>
          <a:blip r:embed="rId3"/>
          <a:stretch>
            <a:fillRect/>
          </a:stretch>
        </p:blipFill>
        <p:spPr>
          <a:xfrm>
            <a:off x="5979521" y="4070952"/>
            <a:ext cx="2098683" cy="2600408"/>
          </a:xfrm>
          <a:prstGeom prst="rect">
            <a:avLst/>
          </a:prstGeom>
        </p:spPr>
      </p:pic>
      <p:sp>
        <p:nvSpPr>
          <p:cNvPr id="7" name="Ellipse 6"/>
          <p:cNvSpPr/>
          <p:nvPr/>
        </p:nvSpPr>
        <p:spPr>
          <a:xfrm>
            <a:off x="377075" y="1993517"/>
            <a:ext cx="8658219" cy="115212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799919" y="4586326"/>
            <a:ext cx="5351233" cy="1200329"/>
          </a:xfrm>
          <a:prstGeom prst="rect">
            <a:avLst/>
          </a:prstGeom>
          <a:noFill/>
          <a:ln w="19050">
            <a:solidFill>
              <a:schemeClr val="accent1"/>
            </a:solidFill>
          </a:ln>
        </p:spPr>
        <p:txBody>
          <a:bodyPr wrap="square" rtlCol="0">
            <a:spAutoFit/>
          </a:bodyPr>
          <a:lstStyle/>
          <a:p>
            <a:r>
              <a:rPr lang="fr-FR" sz="2400" dirty="0" smtClean="0">
                <a:solidFill>
                  <a:schemeClr val="bg2"/>
                </a:solidFill>
              </a:rPr>
              <a:t>Page 44 du GRER-B : valeurs maximales </a:t>
            </a:r>
          </a:p>
          <a:p>
            <a:r>
              <a:rPr lang="fr-FR" sz="2400" dirty="0">
                <a:solidFill>
                  <a:schemeClr val="bg2"/>
                </a:solidFill>
              </a:rPr>
              <a:t>a</a:t>
            </a:r>
            <a:r>
              <a:rPr lang="fr-FR" sz="2400" dirty="0" smtClean="0">
                <a:solidFill>
                  <a:schemeClr val="bg2"/>
                </a:solidFill>
              </a:rPr>
              <a:t>ir du sol et air intérieur si démontrées/défendues représentatives</a:t>
            </a:r>
            <a:endParaRPr lang="fr-BE" sz="2400" dirty="0">
              <a:solidFill>
                <a:schemeClr val="bg2"/>
              </a:solidFill>
            </a:endParaRPr>
          </a:p>
        </p:txBody>
      </p:sp>
    </p:spTree>
    <p:extLst>
      <p:ext uri="{BB962C8B-B14F-4D97-AF65-F5344CB8AC3E}">
        <p14:creationId xmlns:p14="http://schemas.microsoft.com/office/powerpoint/2010/main" val="3563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Questions </a:t>
            </a:r>
            <a:r>
              <a:rPr lang="fr-BE" dirty="0"/>
              <a:t>18 et 19 : Revêtement - solution</a:t>
            </a:r>
          </a:p>
        </p:txBody>
      </p:sp>
      <p:pic>
        <p:nvPicPr>
          <p:cNvPr id="6" name="Espace réservé du contenu 5"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00808"/>
            <a:ext cx="7815432" cy="1577028"/>
          </a:xfrm>
        </p:spPr>
      </p:pic>
      <p:sp>
        <p:nvSpPr>
          <p:cNvPr id="4" name="Espace réservé du pied de page 3"/>
          <p:cNvSpPr>
            <a:spLocks noGrp="1"/>
          </p:cNvSpPr>
          <p:nvPr>
            <p:ph type="ftr" sz="quarter" idx="10"/>
          </p:nvPr>
        </p:nvSpPr>
        <p:spPr/>
        <p:txBody>
          <a:bodyPr/>
          <a:lstStyle/>
          <a:p>
            <a:pPr>
              <a:defRPr/>
            </a:pPr>
            <a:r>
              <a:rPr lang="fr-BE" altLang="fr-FR" smtClean="0"/>
              <a:t>Moulins de Beez – 22 et 29 Septembre 2022</a:t>
            </a:r>
            <a:endParaRPr lang="fr-FR" altLang="fr-FR"/>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60</a:t>
            </a:fld>
            <a:endParaRPr lang="fr-FR" altLang="fr-FR"/>
          </a:p>
        </p:txBody>
      </p:sp>
      <p:sp>
        <p:nvSpPr>
          <p:cNvPr id="7" name="ZoneTexte 6"/>
          <p:cNvSpPr txBox="1"/>
          <p:nvPr/>
        </p:nvSpPr>
        <p:spPr>
          <a:xfrm>
            <a:off x="2339752" y="3933056"/>
            <a:ext cx="4032448" cy="523220"/>
          </a:xfrm>
          <a:prstGeom prst="rect">
            <a:avLst/>
          </a:prstGeom>
          <a:noFill/>
        </p:spPr>
        <p:txBody>
          <a:bodyPr wrap="square" rtlCol="0">
            <a:spAutoFit/>
          </a:bodyPr>
          <a:lstStyle/>
          <a:p>
            <a:pPr algn="ctr"/>
            <a:r>
              <a:rPr lang="fr-FR" sz="2800" b="1" dirty="0" smtClean="0">
                <a:solidFill>
                  <a:schemeClr val="tx2"/>
                </a:solidFill>
              </a:rPr>
              <a:t>GRER partie B p.48-49</a:t>
            </a:r>
            <a:endParaRPr lang="fr-BE" sz="2800" b="1" dirty="0">
              <a:solidFill>
                <a:schemeClr val="tx2"/>
              </a:solidFill>
            </a:endParaRPr>
          </a:p>
        </p:txBody>
      </p:sp>
    </p:spTree>
    <p:extLst>
      <p:ext uri="{BB962C8B-B14F-4D97-AF65-F5344CB8AC3E}">
        <p14:creationId xmlns:p14="http://schemas.microsoft.com/office/powerpoint/2010/main" val="3594032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defRPr/>
            </a:pPr>
            <a:endParaRPr lang="fr-BE" dirty="0" smtClean="0"/>
          </a:p>
          <a:p>
            <a:pPr>
              <a:defRPr/>
            </a:pPr>
            <a:endParaRPr lang="fr-BE" dirty="0"/>
          </a:p>
          <a:p>
            <a:pPr>
              <a:defRPr/>
            </a:pPr>
            <a:endParaRPr lang="fr-BE" dirty="0" smtClean="0"/>
          </a:p>
          <a:p>
            <a:pPr marL="0" indent="0" algn="ctr">
              <a:buFont typeface="Wingdings" pitchFamily="2" charset="2"/>
              <a:buNone/>
              <a:defRPr/>
            </a:pPr>
            <a:endParaRPr lang="fr-BE" dirty="0"/>
          </a:p>
        </p:txBody>
      </p:sp>
      <p:sp>
        <p:nvSpPr>
          <p:cNvPr id="2" name="Espace réservé du numéro de diapositive 1"/>
          <p:cNvSpPr>
            <a:spLocks noGrp="1"/>
          </p:cNvSpPr>
          <p:nvPr>
            <p:ph type="sldNum" sz="quarter" idx="11"/>
          </p:nvPr>
        </p:nvSpPr>
        <p:spPr/>
        <p:txBody>
          <a:bodyPr/>
          <a:lstStyle/>
          <a:p>
            <a:pPr>
              <a:defRPr/>
            </a:pPr>
            <a:fld id="{92E4ECB2-F3F4-4C62-9724-412DCB86CDCB}" type="slidenum">
              <a:rPr lang="fr-FR" altLang="fr-FR" smtClean="0"/>
              <a:pPr>
                <a:defRPr/>
              </a:pPr>
              <a:t>61</a:t>
            </a:fld>
            <a:endParaRPr lang="fr-FR" alt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060848"/>
            <a:ext cx="7380312" cy="3677855"/>
          </a:xfrm>
          <a:prstGeom prst="rect">
            <a:avLst/>
          </a:prstGeom>
        </p:spPr>
      </p:pic>
      <p:sp>
        <p:nvSpPr>
          <p:cNvPr id="6"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334239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a:t>
            </a:r>
            <a:r>
              <a:rPr lang="fr-BE" dirty="0"/>
              <a:t>2</a:t>
            </a:r>
            <a:r>
              <a:rPr lang="fr-BE" dirty="0" smtClean="0"/>
              <a:t> : mesures d’air</a:t>
            </a:r>
            <a:endParaRPr lang="fr-BE" dirty="0"/>
          </a:p>
        </p:txBody>
      </p:sp>
      <p:sp>
        <p:nvSpPr>
          <p:cNvPr id="3" name="Espace réservé du contenu 2"/>
          <p:cNvSpPr>
            <a:spLocks noGrp="1"/>
          </p:cNvSpPr>
          <p:nvPr>
            <p:ph idx="1"/>
          </p:nvPr>
        </p:nvSpPr>
        <p:spPr>
          <a:xfrm>
            <a:off x="539552" y="1567656"/>
            <a:ext cx="8229600" cy="4530725"/>
          </a:xfrm>
        </p:spPr>
        <p:txBody>
          <a:bodyPr/>
          <a:lstStyle/>
          <a:p>
            <a:pPr marL="0" indent="0">
              <a:buNone/>
            </a:pPr>
            <a:r>
              <a:rPr lang="fr-BE" dirty="0" smtClean="0"/>
              <a:t>Comment introduire les mesures représentatives d’air dans S-Risk</a:t>
            </a:r>
            <a:r>
              <a:rPr lang="fr-BE" baseline="30000" dirty="0" smtClean="0"/>
              <a:t>©</a:t>
            </a:r>
            <a:r>
              <a:rPr lang="fr-BE" dirty="0" smtClean="0"/>
              <a:t>?</a:t>
            </a:r>
          </a:p>
          <a:p>
            <a:pPr marL="514350" indent="-514350">
              <a:buAutoNum type="arabicParenR"/>
            </a:pPr>
            <a:r>
              <a:rPr lang="fr-BE" dirty="0" smtClean="0"/>
              <a:t>J’introduis les mesures d’air intérieur et d’air du sol dans une seule modélisation</a:t>
            </a:r>
          </a:p>
          <a:p>
            <a:pPr marL="514350" indent="-514350">
              <a:buAutoNum type="arabicParenR"/>
            </a:pPr>
            <a:r>
              <a:rPr lang="fr-BE" dirty="0"/>
              <a:t>Je réalise 2 modélisations: une en introduisant l’air du sol puis l’autre avec les mesures d’air intérieur. Ensuite, j’évalue l’influence des modifications.</a:t>
            </a:r>
          </a:p>
          <a:p>
            <a:pPr marL="514350" indent="-514350">
              <a:buAutoNum type="arabicParenR"/>
            </a:pPr>
            <a:r>
              <a:rPr lang="fr-BE" dirty="0" smtClean="0"/>
              <a:t>Comme il s’agit d’un bâti sur cave, j’introduis uniquement la valeur de l’air intérieur dans « </a:t>
            </a:r>
            <a:r>
              <a:rPr lang="fr-BE" dirty="0" err="1" smtClean="0"/>
              <a:t>Basement</a:t>
            </a:r>
            <a:r>
              <a:rPr lang="fr-BE" dirty="0" smtClean="0"/>
              <a:t> – indoor air » (</a:t>
            </a:r>
            <a:r>
              <a:rPr lang="fr-BE" dirty="0" err="1" smtClean="0"/>
              <a:t>worst</a:t>
            </a:r>
            <a:r>
              <a:rPr lang="fr-BE" dirty="0" smtClean="0"/>
              <a:t>-case).</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7</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Tree>
    <p:extLst>
      <p:ext uri="{BB962C8B-B14F-4D97-AF65-F5344CB8AC3E}">
        <p14:creationId xmlns:p14="http://schemas.microsoft.com/office/powerpoint/2010/main" val="354647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a:t>
            </a:r>
            <a:r>
              <a:rPr lang="fr-BE" dirty="0"/>
              <a:t>2</a:t>
            </a:r>
            <a:r>
              <a:rPr lang="fr-BE" dirty="0" smtClean="0"/>
              <a:t> : réponse</a:t>
            </a:r>
            <a:endParaRPr lang="fr-BE" dirty="0"/>
          </a:p>
        </p:txBody>
      </p:sp>
      <p:sp>
        <p:nvSpPr>
          <p:cNvPr id="3" name="Espace réservé du contenu 2"/>
          <p:cNvSpPr>
            <a:spLocks noGrp="1"/>
          </p:cNvSpPr>
          <p:nvPr>
            <p:ph idx="1"/>
          </p:nvPr>
        </p:nvSpPr>
        <p:spPr>
          <a:xfrm>
            <a:off x="539552" y="1567656"/>
            <a:ext cx="8229600" cy="4530725"/>
          </a:xfrm>
        </p:spPr>
        <p:txBody>
          <a:bodyPr/>
          <a:lstStyle/>
          <a:p>
            <a:pPr marL="0" indent="0">
              <a:buNone/>
            </a:pPr>
            <a:r>
              <a:rPr lang="fr-BE" dirty="0" smtClean="0"/>
              <a:t>Comment introduire les mesures représentatives d’air dans S-Risk</a:t>
            </a:r>
            <a:r>
              <a:rPr lang="fr-BE" baseline="30000" dirty="0" smtClean="0"/>
              <a:t>©</a:t>
            </a:r>
            <a:r>
              <a:rPr lang="fr-BE" dirty="0" smtClean="0"/>
              <a:t>?</a:t>
            </a:r>
          </a:p>
          <a:p>
            <a:pPr marL="514350" indent="-514350">
              <a:buAutoNum type="arabicParenR"/>
            </a:pPr>
            <a:r>
              <a:rPr lang="fr-BE" dirty="0" smtClean="0"/>
              <a:t>J’introduis les mesures d’air intérieur et d’air du sol dans une seule modélisation ;</a:t>
            </a:r>
          </a:p>
          <a:p>
            <a:pPr marL="514350" indent="-514350">
              <a:buAutoNum type="arabicParenR"/>
            </a:pPr>
            <a:r>
              <a:rPr lang="fr-BE" dirty="0" smtClean="0"/>
              <a:t>Je réalise 2 modélisations: une en introduisant l’air </a:t>
            </a:r>
            <a:r>
              <a:rPr lang="fr-BE" dirty="0"/>
              <a:t>du sol </a:t>
            </a:r>
            <a:r>
              <a:rPr lang="fr-BE" dirty="0" smtClean="0"/>
              <a:t>puis l’autre avec les </a:t>
            </a:r>
            <a:r>
              <a:rPr lang="fr-BE" dirty="0"/>
              <a:t>mesures d’air </a:t>
            </a:r>
            <a:r>
              <a:rPr lang="fr-BE" dirty="0" smtClean="0"/>
              <a:t>intérieur. Ensuite, j’évalue l’influence des modifications.</a:t>
            </a:r>
          </a:p>
          <a:p>
            <a:pPr marL="514350" indent="-514350">
              <a:buAutoNum type="arabicParenR"/>
            </a:pPr>
            <a:r>
              <a:rPr lang="fr-BE" dirty="0" smtClean="0"/>
              <a:t>Comme il s’agit d’un bâti sur cave, j’introduis uniquement la valeur de l’air intérieur dans « </a:t>
            </a:r>
            <a:r>
              <a:rPr lang="fr-BE" i="1" dirty="0" err="1" smtClean="0"/>
              <a:t>Basement</a:t>
            </a:r>
            <a:r>
              <a:rPr lang="fr-BE" i="1" dirty="0" smtClean="0"/>
              <a:t> – indoor air</a:t>
            </a:r>
            <a:r>
              <a:rPr lang="fr-BE" dirty="0" smtClean="0"/>
              <a:t> » (</a:t>
            </a:r>
            <a:r>
              <a:rPr lang="fr-BE" i="1" dirty="0" err="1" smtClean="0"/>
              <a:t>worst</a:t>
            </a:r>
            <a:r>
              <a:rPr lang="fr-BE" i="1" dirty="0" smtClean="0"/>
              <a:t>-case</a:t>
            </a:r>
            <a:r>
              <a:rPr lang="fr-BE" dirty="0" smtClean="0"/>
              <a:t>).</a:t>
            </a: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8</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6" name="Ellipse 5"/>
          <p:cNvSpPr/>
          <p:nvPr/>
        </p:nvSpPr>
        <p:spPr>
          <a:xfrm>
            <a:off x="323528" y="3429000"/>
            <a:ext cx="8855475" cy="151216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264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a:t>
            </a:r>
            <a:r>
              <a:rPr lang="fr-BE" dirty="0"/>
              <a:t>2</a:t>
            </a:r>
            <a:r>
              <a:rPr lang="fr-BE" dirty="0" smtClean="0"/>
              <a:t> : </a:t>
            </a:r>
            <a:r>
              <a:rPr lang="fr-BE" dirty="0"/>
              <a:t>réponse</a:t>
            </a:r>
          </a:p>
        </p:txBody>
      </p:sp>
      <p:sp>
        <p:nvSpPr>
          <p:cNvPr id="3" name="Espace réservé du contenu 2"/>
          <p:cNvSpPr>
            <a:spLocks noGrp="1"/>
          </p:cNvSpPr>
          <p:nvPr>
            <p:ph idx="1"/>
          </p:nvPr>
        </p:nvSpPr>
        <p:spPr>
          <a:xfrm>
            <a:off x="395536" y="1567656"/>
            <a:ext cx="8496943" cy="4530725"/>
          </a:xfrm>
        </p:spPr>
        <p:txBody>
          <a:bodyPr/>
          <a:lstStyle/>
          <a:p>
            <a:pPr marL="0" indent="0">
              <a:buNone/>
            </a:pPr>
            <a:r>
              <a:rPr lang="fr-BE" dirty="0" smtClean="0"/>
              <a:t>Deux modélisations: d’abord </a:t>
            </a:r>
            <a:r>
              <a:rPr lang="fr-BE" dirty="0" smtClean="0"/>
              <a:t>l’air </a:t>
            </a:r>
            <a:r>
              <a:rPr lang="fr-BE" dirty="0"/>
              <a:t>du sol </a:t>
            </a:r>
            <a:r>
              <a:rPr lang="fr-BE" dirty="0" smtClean="0"/>
              <a:t>puis </a:t>
            </a:r>
            <a:r>
              <a:rPr lang="fr-BE" dirty="0"/>
              <a:t>l</a:t>
            </a:r>
            <a:r>
              <a:rPr lang="fr-BE" dirty="0" smtClean="0"/>
              <a:t>es </a:t>
            </a:r>
            <a:r>
              <a:rPr lang="fr-BE" dirty="0"/>
              <a:t>mesures d’air intérieur </a:t>
            </a:r>
            <a:r>
              <a:rPr lang="fr-BE" dirty="0" smtClean="0"/>
              <a:t>puis j’évalue l’influence des modifications !</a:t>
            </a:r>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p:txBody>
      </p:sp>
      <p:sp>
        <p:nvSpPr>
          <p:cNvPr id="5" name="Espace réservé du numéro de diapositive 4"/>
          <p:cNvSpPr>
            <a:spLocks noGrp="1"/>
          </p:cNvSpPr>
          <p:nvPr>
            <p:ph type="sldNum" sz="quarter" idx="11"/>
          </p:nvPr>
        </p:nvSpPr>
        <p:spPr/>
        <p:txBody>
          <a:bodyPr/>
          <a:lstStyle/>
          <a:p>
            <a:pPr>
              <a:defRPr/>
            </a:pPr>
            <a:fld id="{92E4ECB2-F3F4-4C62-9724-412DCB86CDCB}" type="slidenum">
              <a:rPr lang="fr-FR" altLang="fr-FR" smtClean="0"/>
              <a:pPr>
                <a:defRPr/>
              </a:pPr>
              <a:t>9</a:t>
            </a:fld>
            <a:endParaRPr lang="fr-FR" altLang="fr-FR"/>
          </a:p>
        </p:txBody>
      </p:sp>
      <p:sp>
        <p:nvSpPr>
          <p:cNvPr id="9" name="Espace réservé du pied de page 7"/>
          <p:cNvSpPr>
            <a:spLocks noGrp="1"/>
          </p:cNvSpPr>
          <p:nvPr>
            <p:ph type="ftr" sz="quarter" idx="10"/>
          </p:nvPr>
        </p:nvSpPr>
        <p:spPr>
          <a:xfrm>
            <a:off x="971550" y="6248400"/>
            <a:ext cx="6480175" cy="457200"/>
          </a:xfrm>
        </p:spPr>
        <p:txBody>
          <a:bodyPr/>
          <a:lstStyle/>
          <a:p>
            <a:pPr>
              <a:defRPr/>
            </a:pPr>
            <a:r>
              <a:rPr lang="fr-BE" altLang="fr-FR" dirty="0" smtClean="0"/>
              <a:t>Moulins de </a:t>
            </a:r>
            <a:r>
              <a:rPr lang="fr-BE" altLang="fr-FR" dirty="0" err="1" smtClean="0"/>
              <a:t>Beez</a:t>
            </a:r>
            <a:r>
              <a:rPr lang="fr-BE" altLang="fr-FR" dirty="0" smtClean="0"/>
              <a:t> – 08 et 15 Juin 2023</a:t>
            </a:r>
            <a:endParaRPr lang="fr-FR" altLang="fr-FR" dirty="0"/>
          </a:p>
        </p:txBody>
      </p:sp>
      <p:sp>
        <p:nvSpPr>
          <p:cNvPr id="7" name="ZoneTexte 6"/>
          <p:cNvSpPr txBox="1"/>
          <p:nvPr/>
        </p:nvSpPr>
        <p:spPr>
          <a:xfrm>
            <a:off x="1089931" y="2708920"/>
            <a:ext cx="7128842" cy="3046988"/>
          </a:xfrm>
          <a:prstGeom prst="rect">
            <a:avLst/>
          </a:prstGeom>
          <a:noFill/>
          <a:ln w="19050">
            <a:solidFill>
              <a:schemeClr val="accent1"/>
            </a:solidFill>
          </a:ln>
        </p:spPr>
        <p:txBody>
          <a:bodyPr wrap="square" rtlCol="0">
            <a:spAutoFit/>
          </a:bodyPr>
          <a:lstStyle/>
          <a:p>
            <a:r>
              <a:rPr lang="fr-FR" sz="2400" dirty="0" smtClean="0">
                <a:solidFill>
                  <a:schemeClr val="bg2"/>
                </a:solidFill>
              </a:rPr>
              <a:t>Page </a:t>
            </a:r>
            <a:r>
              <a:rPr lang="fr-FR" sz="2400" dirty="0" smtClean="0">
                <a:solidFill>
                  <a:schemeClr val="bg2"/>
                </a:solidFill>
              </a:rPr>
              <a:t>6 de l’Annexe B6 du GRER-B </a:t>
            </a:r>
            <a:r>
              <a:rPr lang="fr-FR" sz="2400" dirty="0">
                <a:solidFill>
                  <a:schemeClr val="bg2"/>
                </a:solidFill>
              </a:rPr>
              <a:t>: l’air du sol constitue une mesure indirecte pour la détermination de </a:t>
            </a:r>
            <a:r>
              <a:rPr lang="fr-FR" sz="2400" dirty="0" smtClean="0">
                <a:solidFill>
                  <a:schemeClr val="bg2"/>
                </a:solidFill>
              </a:rPr>
              <a:t>la qualité </a:t>
            </a:r>
            <a:r>
              <a:rPr lang="fr-FR" sz="2400" dirty="0">
                <a:solidFill>
                  <a:schemeClr val="bg2"/>
                </a:solidFill>
              </a:rPr>
              <a:t>de l’air intérieur et vise à affiner le modèle et plus spécifiquement le processus de volatilisation des</a:t>
            </a:r>
          </a:p>
          <a:p>
            <a:r>
              <a:rPr lang="fr-FR" sz="2400" dirty="0">
                <a:solidFill>
                  <a:schemeClr val="bg2"/>
                </a:solidFill>
              </a:rPr>
              <a:t>polluants dans le sol</a:t>
            </a:r>
            <a:r>
              <a:rPr lang="fr-FR" sz="2400" dirty="0" smtClean="0">
                <a:solidFill>
                  <a:schemeClr val="bg2"/>
                </a:solidFill>
              </a:rPr>
              <a:t>. </a:t>
            </a:r>
          </a:p>
          <a:p>
            <a:endParaRPr lang="fr-FR" sz="2400" dirty="0" smtClean="0">
              <a:solidFill>
                <a:schemeClr val="bg2"/>
              </a:solidFill>
            </a:endParaRPr>
          </a:p>
          <a:p>
            <a:r>
              <a:rPr lang="fr-FR" sz="2400" dirty="0" smtClean="0">
                <a:solidFill>
                  <a:schemeClr val="bg2"/>
                </a:solidFill>
              </a:rPr>
              <a:t>S-Risk</a:t>
            </a:r>
            <a:r>
              <a:rPr lang="fr-FR" sz="2400" baseline="30000" dirty="0" smtClean="0">
                <a:solidFill>
                  <a:schemeClr val="bg2"/>
                </a:solidFill>
              </a:rPr>
              <a:t>©</a:t>
            </a:r>
            <a:r>
              <a:rPr lang="fr-FR" sz="2400" dirty="0" smtClean="0">
                <a:solidFill>
                  <a:schemeClr val="bg2"/>
                </a:solidFill>
              </a:rPr>
              <a:t> priorise l’information, si Cia encodée, l’air du sol n’est plus utilisé pour calculer Cia.</a:t>
            </a:r>
            <a:endParaRPr lang="fr-BE" sz="2400" dirty="0">
              <a:solidFill>
                <a:schemeClr val="bg2"/>
              </a:solidFill>
            </a:endParaRPr>
          </a:p>
        </p:txBody>
      </p:sp>
    </p:spTree>
    <p:extLst>
      <p:ext uri="{BB962C8B-B14F-4D97-AF65-F5344CB8AC3E}">
        <p14:creationId xmlns:p14="http://schemas.microsoft.com/office/powerpoint/2010/main" val="17341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Niveau">
  <a:themeElements>
    <a:clrScheme name="Niveau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veau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au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au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au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au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au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au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au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29026</TotalTime>
  <Words>5372</Words>
  <Application>Microsoft Office PowerPoint</Application>
  <PresentationFormat>Affichage à l'écran (4:3)</PresentationFormat>
  <Paragraphs>636</Paragraphs>
  <Slides>61</Slides>
  <Notes>31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61</vt:i4>
      </vt:variant>
    </vt:vector>
  </HeadingPairs>
  <TitlesOfParts>
    <vt:vector size="66" baseType="lpstr">
      <vt:lpstr>Arial</vt:lpstr>
      <vt:lpstr>Calibri</vt:lpstr>
      <vt:lpstr>Times New Roman</vt:lpstr>
      <vt:lpstr>Wingdings</vt:lpstr>
      <vt:lpstr>Niveau</vt:lpstr>
      <vt:lpstr>Formation continue experts sols CWBP v.05</vt:lpstr>
      <vt:lpstr>Quiz 2.0 - Introduction</vt:lpstr>
      <vt:lpstr>Quiz 2.0</vt:lpstr>
      <vt:lpstr>Mesures d’air</vt:lpstr>
      <vt:lpstr>Question 1 : mesures d’air</vt:lpstr>
      <vt:lpstr>Question 1 : réponse</vt:lpstr>
      <vt:lpstr>Question 2 : mesures d’air</vt:lpstr>
      <vt:lpstr>Question 2 : réponse</vt:lpstr>
      <vt:lpstr>Question 2 : réponse</vt:lpstr>
      <vt:lpstr>Question 2 : réponse</vt:lpstr>
      <vt:lpstr>Question 3 : mesures d’air</vt:lpstr>
      <vt:lpstr>Question 3 : réponse</vt:lpstr>
      <vt:lpstr>Question 4: mesures d’air</vt:lpstr>
      <vt:lpstr>Question 4: Réponse</vt:lpstr>
      <vt:lpstr>Question 5 : mesures d’air/VLEP-VTR</vt:lpstr>
      <vt:lpstr>Question 5 : réponse</vt:lpstr>
      <vt:lpstr>Question 5 : réponse</vt:lpstr>
      <vt:lpstr>Question 6 : mesures d’air</vt:lpstr>
      <vt:lpstr>Question 6 : réponse</vt:lpstr>
      <vt:lpstr>Question 6 : réponse</vt:lpstr>
      <vt:lpstr>Question 6 : Analyse air</vt:lpstr>
      <vt:lpstr>Question 6 : Prélèvement air</vt:lpstr>
      <vt:lpstr>Question 7 : mesures d’air</vt:lpstr>
      <vt:lpstr>Question 7 : mesures d’air</vt:lpstr>
      <vt:lpstr>Question 7 : mesures d’air</vt:lpstr>
      <vt:lpstr>Question 8: Influence conditions</vt:lpstr>
      <vt:lpstr>Question 8: Solution </vt:lpstr>
      <vt:lpstr>Question 9 : Air du sol - Conditions</vt:lpstr>
      <vt:lpstr>Question 9 : Air du sol - Conditions</vt:lpstr>
      <vt:lpstr>Question 9 : Air du sol - Conditions</vt:lpstr>
      <vt:lpstr>Question 10 : Air intérieur - Conditions</vt:lpstr>
      <vt:lpstr>Question 10 : Air intérieur- Conditions</vt:lpstr>
      <vt:lpstr>Question 10 : Air intérieur- Conditions</vt:lpstr>
      <vt:lpstr>Présentation PowerPoint</vt:lpstr>
      <vt:lpstr>Mesures Air: Conclusions</vt:lpstr>
      <vt:lpstr>Question 11 : Mesures d’air MS</vt:lpstr>
      <vt:lpstr>Question 11 : Mesures d’air MS</vt:lpstr>
      <vt:lpstr>Question 11 : Mesures d’air MS</vt:lpstr>
      <vt:lpstr>Question 11 : Mesures d’air MS</vt:lpstr>
      <vt:lpstr>Question 12 : Inflammabilité</vt:lpstr>
      <vt:lpstr>Question 12 : Inflammabilité</vt:lpstr>
      <vt:lpstr>Question 12 : Inflammabilité</vt:lpstr>
      <vt:lpstr>Question 12 : Inflammabilité</vt:lpstr>
      <vt:lpstr>Question 13 : MO</vt:lpstr>
      <vt:lpstr>Question 13 : Solution</vt:lpstr>
      <vt:lpstr>Question 13 : Solution</vt:lpstr>
      <vt:lpstr>Question 13 : Solution</vt:lpstr>
      <vt:lpstr>Question 14 : MO</vt:lpstr>
      <vt:lpstr>Question 14 : MO</vt:lpstr>
      <vt:lpstr>Question 15 : Screening Vs Analyse quantitative</vt:lpstr>
      <vt:lpstr>Question 15 : Screening Vs Analyse quantitative</vt:lpstr>
      <vt:lpstr>Question 16 : Pollution du sol partiellement en ZS</vt:lpstr>
      <vt:lpstr>Question 16 : Pollution du sol partiellement en ZS</vt:lpstr>
      <vt:lpstr>Question 17 : Pollution du sol partiellement en ZS</vt:lpstr>
      <vt:lpstr>Question 17 : Pollution du sol partiellement en ZS</vt:lpstr>
      <vt:lpstr>Question 18 : Revêtement</vt:lpstr>
      <vt:lpstr>Question 19: Revêtement</vt:lpstr>
      <vt:lpstr>Question 19: Revêtement</vt:lpstr>
      <vt:lpstr>Questions 18 et 19 : Revêtement - solution</vt:lpstr>
      <vt:lpstr>Questions 18 et 19 : Revêtement - solution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s.crevecoeur</dc:creator>
  <cp:lastModifiedBy>CREVECOEUR Sophie</cp:lastModifiedBy>
  <cp:revision>1706</cp:revision>
  <cp:lastPrinted>2022-05-20T09:41:35Z</cp:lastPrinted>
  <dcterms:created xsi:type="dcterms:W3CDTF">2012-10-03T07:07:11Z</dcterms:created>
  <dcterms:modified xsi:type="dcterms:W3CDTF">2023-06-07T13:51:27Z</dcterms:modified>
</cp:coreProperties>
</file>