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59" r:id="rId8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B929"/>
    <a:srgbClr val="5E68CC"/>
    <a:srgbClr val="9900CC"/>
    <a:srgbClr val="000000"/>
    <a:srgbClr val="0071B9"/>
    <a:srgbClr val="F9B000"/>
    <a:srgbClr val="A10E2F"/>
    <a:srgbClr val="002D59"/>
    <a:srgbClr val="89898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944" y="-9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00" cy="2173394"/>
          </a:xfrm>
          <a:prstGeom prst="rect">
            <a:avLst/>
          </a:prstGeom>
        </p:spPr>
      </p:pic>
      <p:sp>
        <p:nvSpPr>
          <p:cNvPr id="36" name="Rectangle 35"/>
          <p:cNvSpPr/>
          <p:nvPr userDrawn="1"/>
        </p:nvSpPr>
        <p:spPr>
          <a:xfrm>
            <a:off x="0" y="4248000"/>
            <a:ext cx="2160000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62364" y="2880000"/>
            <a:ext cx="7060578" cy="1544400"/>
          </a:xfrm>
        </p:spPr>
        <p:txBody>
          <a:bodyPr anchor="t">
            <a:normAutofit/>
          </a:bodyPr>
          <a:lstStyle>
            <a:lvl1pPr algn="l">
              <a:defRPr sz="3000" b="1">
                <a:solidFill>
                  <a:srgbClr val="7AB929"/>
                </a:solidFill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422942" y="459551"/>
            <a:ext cx="721058" cy="9000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3866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116621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22337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20469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1550071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54302" y="900113"/>
            <a:ext cx="3741498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3774102" cy="25455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68313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0053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28/11/2017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565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28/11/2017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1861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4EB6A17-D7A4-3049-9C0B-80302430D2B0}" type="datetimeFigureOut">
              <a:rPr lang="fr-FR" smtClean="0"/>
              <a:pPr/>
              <a:t>28/11/2017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794143-8163-F543-A4DC-FC997488DC9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846237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="" xmlns:p14="http://schemas.microsoft.com/office/powerpoint/2010/main" val="2895069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54182" y="205979"/>
            <a:ext cx="786812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4182" y="1200150"/>
            <a:ext cx="7868120" cy="3227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4248000"/>
            <a:ext cx="2160000" cy="911913"/>
          </a:xfrm>
          <a:prstGeom prst="rect">
            <a:avLst/>
          </a:prstGeom>
        </p:spPr>
      </p:pic>
      <p:sp>
        <p:nvSpPr>
          <p:cNvPr id="8" name="Espace réservé de la date 3"/>
          <p:cNvSpPr txBox="1">
            <a:spLocks/>
          </p:cNvSpPr>
          <p:nvPr userDrawn="1"/>
        </p:nvSpPr>
        <p:spPr>
          <a:xfrm>
            <a:off x="7128000" y="216000"/>
            <a:ext cx="1800000" cy="54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457200" rtl="0" eaLnBrk="1" latinLnBrk="0" hangingPunct="1"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EB6A17-D7A4-3049-9C0B-80302430D2B0}" type="datetimeFigureOut">
              <a:rPr lang="fr-FR" sz="1200" smtClean="0">
                <a:solidFill>
                  <a:srgbClr val="898989"/>
                </a:solidFill>
              </a:rPr>
              <a:pPr/>
              <a:t>28/11/2017</a:t>
            </a:fld>
            <a:endParaRPr lang="fr-FR" sz="1200" dirty="0" smtClean="0">
              <a:solidFill>
                <a:srgbClr val="898989"/>
              </a:solidFill>
            </a:endParaRPr>
          </a:p>
          <a:p>
            <a:fld id="{2E794143-8163-F543-A4DC-FC997488DC9F}" type="slidenum">
              <a:rPr lang="fr-FR" sz="1200" b="1" smtClean="0">
                <a:solidFill>
                  <a:srgbClr val="898989"/>
                </a:solidFill>
              </a:rPr>
              <a:pPr/>
              <a:t>‹N°›</a:t>
            </a:fld>
            <a:endParaRPr lang="fr-FR" sz="1200" b="1" dirty="0">
              <a:solidFill>
                <a:srgbClr val="898989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8244000" y="4963500"/>
            <a:ext cx="900000" cy="180000"/>
          </a:xfrm>
          <a:prstGeom prst="rect">
            <a:avLst/>
          </a:prstGeom>
          <a:solidFill>
            <a:srgbClr val="7AB929"/>
          </a:solidFill>
          <a:ln>
            <a:noFill/>
          </a:ln>
          <a:extLst/>
        </p:spPr>
        <p:txBody>
          <a:bodyPr/>
          <a:lstStyle/>
          <a:p>
            <a:endParaRPr lang="fr-FR"/>
          </a:p>
        </p:txBody>
      </p:sp>
      <p:sp>
        <p:nvSpPr>
          <p:cNvPr id="10" name="ZoneTexte 12"/>
          <p:cNvSpPr txBox="1">
            <a:spLocks noChangeArrowheads="1"/>
          </p:cNvSpPr>
          <p:nvPr userDrawn="1"/>
        </p:nvSpPr>
        <p:spPr bwMode="auto">
          <a:xfrm>
            <a:off x="0" y="4428000"/>
            <a:ext cx="8064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fr-FR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Service public de Wallonie</a:t>
            </a:r>
            <a:r>
              <a:rPr lang="fr-FR" sz="1200" b="1" dirty="0">
                <a:solidFill>
                  <a:srgbClr val="002D59"/>
                </a:solidFill>
                <a:latin typeface="Arial" charset="0"/>
                <a:cs typeface="Arial" charset="0"/>
              </a:rPr>
              <a:t> </a:t>
            </a:r>
            <a:r>
              <a:rPr lang="fr-FR" sz="1200" b="1" kern="1200" dirty="0" smtClean="0">
                <a:solidFill>
                  <a:srgbClr val="7AB929"/>
                </a:solidFill>
                <a:effectLst/>
                <a:latin typeface="Arial"/>
                <a:ea typeface="ＭＳ Ｐゴシック" charset="0"/>
                <a:cs typeface="Arial"/>
              </a:rPr>
              <a:t>agriculture ressources naturelles environnement</a:t>
            </a:r>
            <a:r>
              <a:rPr lang="fr-FR" sz="1200" b="1" dirty="0" smtClean="0">
                <a:solidFill>
                  <a:srgbClr val="7AB929"/>
                </a:solidFill>
                <a:effectLst/>
                <a:latin typeface="Arial"/>
                <a:cs typeface="Arial"/>
              </a:rPr>
              <a:t> </a:t>
            </a:r>
            <a:endParaRPr lang="fr-FR" sz="1200" b="1" dirty="0">
              <a:solidFill>
                <a:srgbClr val="7AB92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85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7AB92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thomas.lambrechts@spw.wallonie.be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>FORMATION CONTINUE À DESTINATION DES EXPERTS</a:t>
            </a:r>
            <a:br>
              <a:rPr lang="fr-FR" dirty="0" smtClean="0"/>
            </a:br>
            <a:r>
              <a:rPr lang="fr-FR" sz="2400" dirty="0" smtClean="0">
                <a:solidFill>
                  <a:srgbClr val="000000"/>
                </a:solidFill>
              </a:rPr>
              <a:t>Moulins de </a:t>
            </a:r>
            <a:r>
              <a:rPr lang="fr-FR" sz="2400" dirty="0" err="1" smtClean="0">
                <a:solidFill>
                  <a:srgbClr val="000000"/>
                </a:solidFill>
              </a:rPr>
              <a:t>Beez</a:t>
            </a:r>
            <a:r>
              <a:rPr lang="fr-FR" sz="2400" dirty="0" smtClean="0">
                <a:solidFill>
                  <a:srgbClr val="000000"/>
                </a:solidFill>
              </a:rPr>
              <a:t>, 1</a:t>
            </a:r>
            <a:r>
              <a:rPr lang="fr-FR" sz="2400" baseline="30000" dirty="0" smtClean="0">
                <a:solidFill>
                  <a:srgbClr val="000000"/>
                </a:solidFill>
              </a:rPr>
              <a:t>er</a:t>
            </a:r>
            <a:r>
              <a:rPr lang="fr-FR" sz="2400" dirty="0" smtClean="0">
                <a:solidFill>
                  <a:srgbClr val="000000"/>
                </a:solidFill>
              </a:rPr>
              <a:t> et 7 décembre</a:t>
            </a:r>
            <a:endParaRPr lang="fr-FR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02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4182" y="1063229"/>
            <a:ext cx="7868120" cy="857250"/>
          </a:xfrm>
        </p:spPr>
        <p:txBody>
          <a:bodyPr/>
          <a:lstStyle/>
          <a:p>
            <a:r>
              <a:rPr lang="fr-BE" dirty="0" smtClean="0"/>
              <a:t>GRER 3.01</a:t>
            </a:r>
            <a:endParaRPr lang="fr-BE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876925" y="2069462"/>
            <a:ext cx="301942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i="1" dirty="0" smtClean="0">
                <a:latin typeface="Cambria" pitchFamily="18" charset="0"/>
                <a:ea typeface="MS Mincho" pitchFamily="49" charset="-128"/>
                <a:cs typeface="Arial" pitchFamily="34" charset="0"/>
              </a:rPr>
              <a:t>N. Renaud ISAAC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i="1" dirty="0" smtClean="0">
                <a:latin typeface="Cambria" pitchFamily="18" charset="0"/>
                <a:ea typeface="MS Mincho" pitchFamily="49" charset="-128"/>
                <a:cs typeface="Arial" pitchFamily="34" charset="0"/>
              </a:rPr>
              <a:t>Attaché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MS Mincho" pitchFamily="49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i="1" dirty="0" smtClean="0">
                <a:latin typeface="Cambria" pitchFamily="18" charset="0"/>
                <a:ea typeface="MS Mincho" pitchFamily="49" charset="-128"/>
                <a:cs typeface="Arial" pitchFamily="34" charset="0"/>
              </a:rPr>
              <a:t>Direction de l’Assainissement des Sols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400" i="1" dirty="0" smtClean="0">
                <a:latin typeface="Cambria" pitchFamily="18" charset="0"/>
                <a:ea typeface="MS Mincho" pitchFamily="49" charset="-128"/>
                <a:cs typeface="Arial" pitchFamily="34" charset="0"/>
                <a:hlinkClick r:id="rId2"/>
              </a:rPr>
              <a:t>nicolas.isaac@spw.wallonie.be</a:t>
            </a:r>
            <a:endParaRPr lang="fr-FR" sz="1400" i="1" dirty="0" smtClean="0">
              <a:latin typeface="Cambria" pitchFamily="18" charset="0"/>
              <a:ea typeface="MS Mincho" pitchFamily="49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www.spaque.be/images/i_pages/Large_LogoSpaque.jpg"/>
          <p:cNvPicPr>
            <a:picLocks noChangeAspect="1" noChangeArrowheads="1"/>
          </p:cNvPicPr>
          <p:nvPr/>
        </p:nvPicPr>
        <p:blipFill>
          <a:blip r:embed="rId3"/>
          <a:srcRect t="23966" b="25810"/>
          <a:stretch>
            <a:fillRect/>
          </a:stretch>
        </p:blipFill>
        <p:spPr bwMode="auto">
          <a:xfrm>
            <a:off x="255116" y="2333625"/>
            <a:ext cx="2598217" cy="1304925"/>
          </a:xfrm>
          <a:prstGeom prst="rect">
            <a:avLst/>
          </a:prstGeom>
          <a:noFill/>
        </p:spPr>
      </p:pic>
      <p:pic>
        <p:nvPicPr>
          <p:cNvPr id="5" name="Image 4" descr="isse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408" y="1920479"/>
            <a:ext cx="246267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000" dirty="0" smtClean="0"/>
              <a:t>GRER V3.01</a:t>
            </a:r>
            <a:endParaRPr lang="fr-BE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4182" y="942975"/>
            <a:ext cx="7868120" cy="3409950"/>
          </a:xfrm>
        </p:spPr>
        <p:txBody>
          <a:bodyPr>
            <a:normAutofit/>
          </a:bodyPr>
          <a:lstStyle/>
          <a:p>
            <a:pPr lvl="0"/>
            <a:r>
              <a:rPr lang="fr-BE" sz="1800" dirty="0" smtClean="0"/>
              <a:t>huit valeurs limites pour la santé humaine (VSH) sont corrigées dans l’annexe B1 et adaptées au sein de l’outil pour les  études simplifiées des risques (outil ESR) ;</a:t>
            </a:r>
          </a:p>
          <a:p>
            <a:pPr lvl="0"/>
            <a:r>
              <a:rPr lang="fr-BE" sz="1800" dirty="0" smtClean="0"/>
              <a:t>des précisions sont apportées dans la partie E quant au type de rapport à produire  lorsqu’une étude détaillée des risques pour la santé humaine est réalisée via l’outil S-Risk ;</a:t>
            </a:r>
          </a:p>
          <a:p>
            <a:pPr lvl="0"/>
            <a:r>
              <a:rPr lang="fr-BE" sz="1800" dirty="0" smtClean="0"/>
              <a:t>le tableau 1 de la partie A présentant les bases d’évaluation des risques est complété afin d’être plus explicite.</a:t>
            </a:r>
          </a:p>
          <a:p>
            <a:pPr>
              <a:buNone/>
            </a:pPr>
            <a:endParaRPr lang="fr-BE" sz="1800" dirty="0" smtClean="0"/>
          </a:p>
          <a:p>
            <a:pPr>
              <a:buNone/>
            </a:pPr>
            <a:endParaRPr lang="fr-BE" sz="1800" dirty="0" smtClean="0"/>
          </a:p>
          <a:p>
            <a:pPr>
              <a:buNone/>
            </a:pPr>
            <a:endParaRPr lang="fr-BE" dirty="0" smtClean="0"/>
          </a:p>
          <a:p>
            <a:pPr>
              <a:buNone/>
            </a:pP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VSH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8 VSH : </a:t>
            </a:r>
          </a:p>
          <a:p>
            <a:pPr lvl="1"/>
            <a:r>
              <a:rPr lang="fr-BE" dirty="0" smtClean="0"/>
              <a:t>usage I : </a:t>
            </a:r>
            <a:r>
              <a:rPr lang="fr-BE" dirty="0" smtClean="0"/>
              <a:t>benzène</a:t>
            </a:r>
            <a:endParaRPr lang="fr-BE" dirty="0" smtClean="0"/>
          </a:p>
          <a:p>
            <a:pPr lvl="1"/>
            <a:r>
              <a:rPr lang="fr-BE" dirty="0" smtClean="0"/>
              <a:t>usage II : </a:t>
            </a:r>
            <a:r>
              <a:rPr lang="fr-BE" dirty="0" smtClean="0"/>
              <a:t>mercure     , </a:t>
            </a:r>
            <a:r>
              <a:rPr lang="fr-BE" dirty="0" smtClean="0"/>
              <a:t>zinc</a:t>
            </a:r>
          </a:p>
          <a:p>
            <a:pPr lvl="1"/>
            <a:r>
              <a:rPr lang="fr-BE" dirty="0" smtClean="0"/>
              <a:t>usage III : </a:t>
            </a:r>
            <a:r>
              <a:rPr lang="fr-BE" dirty="0" smtClean="0"/>
              <a:t>mercure    , </a:t>
            </a:r>
            <a:r>
              <a:rPr lang="fr-BE" dirty="0" err="1" smtClean="0"/>
              <a:t>trichlorométhane</a:t>
            </a:r>
            <a:r>
              <a:rPr lang="fr-BE" dirty="0" smtClean="0"/>
              <a:t>    , </a:t>
            </a:r>
            <a:r>
              <a:rPr lang="fr-BE" dirty="0" err="1" smtClean="0"/>
              <a:t>tétrachlorométhane</a:t>
            </a:r>
            <a:r>
              <a:rPr lang="fr-BE" dirty="0" smtClean="0"/>
              <a:t>     , </a:t>
            </a:r>
            <a:r>
              <a:rPr lang="fr-BE" dirty="0" err="1" smtClean="0"/>
              <a:t>trichloroéthène</a:t>
            </a:r>
            <a:r>
              <a:rPr lang="fr-BE" dirty="0" smtClean="0"/>
              <a:t>     , </a:t>
            </a:r>
            <a:r>
              <a:rPr lang="fr-BE" dirty="0" err="1" smtClean="0"/>
              <a:t>tétrachloroéthène</a:t>
            </a:r>
            <a:endParaRPr lang="fr-BE" dirty="0"/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3481387" y="1733550"/>
            <a:ext cx="219075" cy="266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avec flèche 5"/>
          <p:cNvCxnSpPr/>
          <p:nvPr/>
        </p:nvCxnSpPr>
        <p:spPr>
          <a:xfrm>
            <a:off x="3700462" y="2714625"/>
            <a:ext cx="219075" cy="266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5786437" y="2714625"/>
            <a:ext cx="219075" cy="2667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3481387" y="2124075"/>
            <a:ext cx="219075" cy="209550"/>
          </a:xfrm>
          <a:prstGeom prst="straightConnector1">
            <a:avLst/>
          </a:prstGeom>
          <a:ln>
            <a:solidFill>
              <a:srgbClr val="7AB92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4429125" y="2124075"/>
            <a:ext cx="219075" cy="209550"/>
          </a:xfrm>
          <a:prstGeom prst="straightConnector1">
            <a:avLst/>
          </a:prstGeom>
          <a:ln>
            <a:solidFill>
              <a:srgbClr val="7AB92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3590924" y="2447925"/>
            <a:ext cx="219075" cy="209550"/>
          </a:xfrm>
          <a:prstGeom prst="straightConnector1">
            <a:avLst/>
          </a:prstGeom>
          <a:ln>
            <a:solidFill>
              <a:srgbClr val="7AB92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5895975" y="2447925"/>
            <a:ext cx="219075" cy="209550"/>
          </a:xfrm>
          <a:prstGeom prst="straightConnector1">
            <a:avLst/>
          </a:prstGeom>
          <a:ln>
            <a:solidFill>
              <a:srgbClr val="7AB92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8312764" y="2771775"/>
            <a:ext cx="219075" cy="209550"/>
          </a:xfrm>
          <a:prstGeom prst="straightConnector1">
            <a:avLst/>
          </a:prstGeom>
          <a:ln>
            <a:solidFill>
              <a:srgbClr val="7AB92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Rapport S-Risk</a:t>
            </a:r>
            <a:endParaRPr lang="fr-B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65059" t="30677"/>
          <a:stretch>
            <a:fillRect/>
          </a:stretch>
        </p:blipFill>
        <p:spPr bwMode="auto">
          <a:xfrm>
            <a:off x="2230349" y="853679"/>
            <a:ext cx="5521502" cy="360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llipse 4"/>
          <p:cNvSpPr/>
          <p:nvPr/>
        </p:nvSpPr>
        <p:spPr>
          <a:xfrm>
            <a:off x="2743200" y="2881312"/>
            <a:ext cx="523875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Tableau bases d’évaluation des risques</a:t>
            </a:r>
            <a:endParaRPr lang="fr-BE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272" t="22299" r="62245" b="16219"/>
          <a:stretch>
            <a:fillRect/>
          </a:stretch>
        </p:blipFill>
        <p:spPr bwMode="auto">
          <a:xfrm>
            <a:off x="1652557" y="876299"/>
            <a:ext cx="5291958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2133600"/>
            <a:ext cx="5486400" cy="425054"/>
          </a:xfrm>
        </p:spPr>
        <p:txBody>
          <a:bodyPr/>
          <a:lstStyle/>
          <a:p>
            <a:pPr algn="ctr"/>
            <a:r>
              <a:rPr lang="fr-BE" dirty="0" smtClean="0"/>
              <a:t>MERCI POUR VOTRE ATTENTION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57350" y="3244453"/>
            <a:ext cx="5810250" cy="1203722"/>
          </a:xfrm>
        </p:spPr>
        <p:txBody>
          <a:bodyPr>
            <a:noAutofit/>
          </a:bodyPr>
          <a:lstStyle/>
          <a:p>
            <a:pPr algn="ctr"/>
            <a:r>
              <a:rPr lang="fr-BE" sz="2400" dirty="0" smtClean="0"/>
              <a:t>PPT DISPONIBLE SUR DPS.ENVIRONNEMENT.WALLONIE.BE</a:t>
            </a:r>
            <a:endParaRPr lang="fr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85</Words>
  <Application>Microsoft Office PowerPoint</Application>
  <PresentationFormat>Affichage à l'écran (16:9)</PresentationFormat>
  <Paragraphs>22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Thème Office</vt:lpstr>
      <vt:lpstr>FORMATION CONTINUE À DESTINATION DES EXPERTS Moulins de Beez, 1er et 7 décembre</vt:lpstr>
      <vt:lpstr>GRER 3.01</vt:lpstr>
      <vt:lpstr>GRER V3.01</vt:lpstr>
      <vt:lpstr>VSH</vt:lpstr>
      <vt:lpstr>Rapport S-Risk</vt:lpstr>
      <vt:lpstr>Tableau bases d’évaluation des risques</vt:lpstr>
      <vt:lpstr>MERCI POUR VOTRE ATTENTION</vt:lpstr>
    </vt:vector>
  </TitlesOfParts>
  <Company>Service public de Wallonie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Jean-Sébastien Cornélis</dc:creator>
  <cp:lastModifiedBy>N. Renaud ISAAC</cp:lastModifiedBy>
  <cp:revision>78</cp:revision>
  <dcterms:created xsi:type="dcterms:W3CDTF">2017-06-20T09:48:45Z</dcterms:created>
  <dcterms:modified xsi:type="dcterms:W3CDTF">2017-11-28T14:05:37Z</dcterms:modified>
</cp:coreProperties>
</file>