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8"/>
  </p:handoutMasterIdLst>
  <p:sldIdLst>
    <p:sldId id="256" r:id="rId2"/>
    <p:sldId id="258" r:id="rId3"/>
    <p:sldId id="257" r:id="rId4"/>
    <p:sldId id="266" r:id="rId5"/>
    <p:sldId id="265" r:id="rId6"/>
    <p:sldId id="261" r:id="rId7"/>
    <p:sldId id="264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59" r:id="rId17"/>
  </p:sldIdLst>
  <p:sldSz cx="9144000" cy="5143500" type="screen16x9"/>
  <p:notesSz cx="9926638" cy="6797675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AB929"/>
    <a:srgbClr val="0071B9"/>
    <a:srgbClr val="F9B000"/>
    <a:srgbClr val="A10E2F"/>
    <a:srgbClr val="002D59"/>
    <a:srgbClr val="89898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08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BAFCA-3E2B-4F30-A526-025790BE6D08}" type="datetimeFigureOut">
              <a:rPr lang="fr-BE" smtClean="0"/>
              <a:pPr/>
              <a:t>28/11/2017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A1736-34C1-4ABE-955A-20BD761533E3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8000" cy="2173394"/>
          </a:xfrm>
          <a:prstGeom prst="rect">
            <a:avLst/>
          </a:prstGeom>
        </p:spPr>
      </p:pic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7AB929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3866608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16621110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22337423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20469654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1550071197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83131256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00530061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5658941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18616689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46237812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2895069157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248000"/>
            <a:ext cx="2160000" cy="911913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28/11/2017</a:t>
            </a:fld>
            <a:endParaRPr lang="fr-FR" sz="1200" dirty="0" smtClean="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‹N°›</a:t>
            </a:fld>
            <a:endParaRPr lang="fr-FR" sz="1200" b="1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7AB929"/>
          </a:solidFill>
          <a:ln>
            <a:noFill/>
          </a:ln>
          <a:extLst/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428000"/>
            <a:ext cx="8064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fr-FR" sz="1200" b="1" dirty="0">
                <a:solidFill>
                  <a:srgbClr val="002D59"/>
                </a:solidFill>
                <a:latin typeface="Arial" charset="0"/>
                <a:cs typeface="Arial" charset="0"/>
              </a:rPr>
              <a:t> </a:t>
            </a:r>
            <a:r>
              <a:rPr lang="fr-FR" sz="1200" b="1" kern="1200" dirty="0" smtClean="0">
                <a:solidFill>
                  <a:srgbClr val="7AB929"/>
                </a:solidFill>
                <a:effectLst/>
                <a:latin typeface="Arial"/>
                <a:ea typeface="ＭＳ Ｐゴシック" charset="0"/>
                <a:cs typeface="Arial"/>
              </a:rPr>
              <a:t>agriculture ressources naturelles environnement</a:t>
            </a:r>
            <a:r>
              <a:rPr lang="fr-FR" sz="1200" b="1" dirty="0" smtClean="0">
                <a:solidFill>
                  <a:srgbClr val="7AB929"/>
                </a:solidFill>
                <a:effectLst/>
                <a:latin typeface="Arial"/>
                <a:cs typeface="Arial"/>
              </a:rPr>
              <a:t> </a:t>
            </a:r>
            <a:endParaRPr lang="fr-FR" sz="1200" b="1" dirty="0">
              <a:solidFill>
                <a:srgbClr val="7AB92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7AB92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FORMATION CONTINUE À DESTINATION DES EXPERTS</a:t>
            </a:r>
            <a:br>
              <a:rPr lang="fr-FR" dirty="0" smtClean="0"/>
            </a:br>
            <a:r>
              <a:rPr lang="fr-FR" sz="2400" dirty="0" smtClean="0">
                <a:solidFill>
                  <a:srgbClr val="000000"/>
                </a:solidFill>
              </a:rPr>
              <a:t>Moulins de </a:t>
            </a:r>
            <a:r>
              <a:rPr lang="fr-FR" sz="2400" dirty="0" err="1" smtClean="0">
                <a:solidFill>
                  <a:srgbClr val="000000"/>
                </a:solidFill>
              </a:rPr>
              <a:t>Beez</a:t>
            </a:r>
            <a:r>
              <a:rPr lang="fr-FR" sz="2400" dirty="0" smtClean="0">
                <a:solidFill>
                  <a:srgbClr val="000000"/>
                </a:solidFill>
              </a:rPr>
              <a:t>, 1</a:t>
            </a:r>
            <a:r>
              <a:rPr lang="fr-FR" sz="2400" baseline="30000" dirty="0" smtClean="0">
                <a:solidFill>
                  <a:srgbClr val="000000"/>
                </a:solidFill>
              </a:rPr>
              <a:t>er</a:t>
            </a:r>
            <a:r>
              <a:rPr lang="fr-FR" sz="2400" dirty="0" smtClean="0">
                <a:solidFill>
                  <a:srgbClr val="000000"/>
                </a:solidFill>
              </a:rPr>
              <a:t> et 7 décembre</a:t>
            </a:r>
            <a:endParaRPr lang="fr-F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0270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Ledit expert établit un rapport mentionnant  les divers documents fournis par les constructeurs et le détail des contrôles, essais et épreuves auxquels lui-même et d’autres experts agréés ont procédé.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Notamment: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certificat de conformité des réservoirs 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certificat de conformité des pompes;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placement des réservoirs 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rapport de corrosion du sol;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l’imperméabilité de la piste;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certificat de conformité RGIE;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plan de zonage;</a:t>
            </a:r>
          </a:p>
          <a:p>
            <a:pPr lvl="1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etc.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Mais aussi le permis d’environnement (validité, correspondance avec la réalité, conditions particulières, etc.)</a:t>
            </a:r>
          </a:p>
          <a:p>
            <a:pPr algn="just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Pose de la première plaquette sur chaque orifice de remplissage des réservoirs.</a:t>
            </a: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 contrôles périodiques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Le contrôle annuel dit « contrôle limité »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 contrôle est basé sur les informations du rapport précédent et sur l’état général de l’installation et comporte : </a:t>
            </a:r>
          </a:p>
          <a:p>
            <a:pPr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examen visuel des parties extérieures visibles de l’installation (réservoirs, vannes, canalisations, piste, caniveaux, etc.) ;</a:t>
            </a:r>
          </a:p>
          <a:p>
            <a:pPr lvl="0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contrôle du bon fonctionnement : </a:t>
            </a:r>
          </a:p>
          <a:p>
            <a:pPr lvl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- du système de détection des fuites ;</a:t>
            </a:r>
          </a:p>
          <a:p>
            <a:pPr lvl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- du dispositif de sécurité contre les débordements (non mécanique) ;</a:t>
            </a:r>
          </a:p>
          <a:p>
            <a:pPr lvl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- du dispositif stage II (sauf si surveillance automatique = triennal)</a:t>
            </a:r>
            <a:r>
              <a:rPr lang="fr-B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(*)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;</a:t>
            </a:r>
          </a:p>
          <a:p>
            <a:pPr lvl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- du séparateur d’hydrocarbures ;</a:t>
            </a:r>
          </a:p>
          <a:p>
            <a:pPr lvl="0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- de la protection cathodique (si présente) </a:t>
            </a:r>
          </a:p>
          <a:p>
            <a:pPr lvl="0">
              <a:buNone/>
            </a:pPr>
            <a:endParaRPr lang="fr-BE" sz="1400" dirty="0" smtClean="0"/>
          </a:p>
          <a:p>
            <a:pPr marL="0" indent="0" algn="just">
              <a:buNone/>
            </a:pPr>
            <a:r>
              <a:rPr lang="fr-BE" sz="1000" dirty="0" smtClean="0"/>
              <a:t>(*) AGW du 26 novembre 2016, le contrôle stage II peut être effectué par un organisme accrédité sur base de la norme NBN ISO/IEC 17020 comme organisme d’inspection de type A au sens de l’arrêté royal du 26 septembre 2013 relatif à la vérification périodique des ensembles de mesurage de liquides autres que l’eau. Si tel est le cas, le passage de cet organisme doit être antérieur à celui de l’expert agréé dans la discipline « Installations de stockage »</a:t>
            </a: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 contrôles périodiques 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contrôle général décennal 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 contrôle comprend en plus des contrôles annuels :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une épreuve d’étanchéité des réservoirs et de leurs tuyauteries 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un contrôle du bon fonctionnement du dispositif de sécurité contre les débordements de type mécanique 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un contrôle de l’opportunité d’une éventuelle protection cathodique.</a:t>
            </a:r>
          </a:p>
          <a:p>
            <a:pPr lvl="0"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registre de l’exploitant dans lequel sont consignés (*) :</a:t>
            </a:r>
          </a:p>
          <a:p>
            <a:pPr lvl="0"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date et le résultat de chaque contrôle 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coordonnées de l’expert 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problèmes ou incidents survenus en cours d’exploitation sur le site et les constatations de dysfonctionnement éventuel 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réparations effectuées et, s’il </a:t>
            </a:r>
            <a:r>
              <a:rPr lang="fr-BE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échet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les coordonnées du réparateur;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rapports de chaque contrôle.</a:t>
            </a:r>
          </a:p>
          <a:p>
            <a:pPr lvl="0"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registre et ses annexes sont présents sur les lieux d’exploitation.</a:t>
            </a:r>
          </a:p>
          <a:p>
            <a:pPr lvl="0" algn="just">
              <a:buNone/>
            </a:pPr>
            <a:endParaRPr lang="fr-BE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just">
              <a:buNone/>
            </a:pPr>
            <a:r>
              <a:rPr lang="fr-BE" sz="1200" dirty="0" smtClean="0"/>
              <a:t>(*) AGW du 26 novembre 2016</a:t>
            </a:r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 plaquettes/autocollant de couleur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FR" sz="1400" b="1" dirty="0" smtClean="0">
                <a:solidFill>
                  <a:srgbClr val="00CC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Verte </a:t>
            </a:r>
            <a:r>
              <a:rPr lang="fr-F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lorsque l’ensemble de l’installation est en règle ;</a:t>
            </a: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</a:t>
            </a:r>
            <a:r>
              <a:rPr lang="fr-BE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(station dûment autorisée et qui répond à toutes les prescriptions de l’AGW)</a:t>
            </a:r>
          </a:p>
          <a:p>
            <a:pPr algn="just">
              <a:buNone/>
            </a:pPr>
            <a:r>
              <a:rPr lang="fr-FR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endParaRPr lang="fr-BE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FR" sz="1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Orange</a:t>
            </a:r>
            <a:r>
              <a:rPr lang="fr-F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lorsqu’aucune fuite n’a été constatée dans l’installation mais que certaines réparations de l’installation (réservoir, dispositif de sécurité, protection, détection, etc.) s’avèrent nécessaires ;</a:t>
            </a: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 algn="just"/>
            <a:r>
              <a:rPr lang="fr-FR" sz="14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Rouge</a:t>
            </a:r>
            <a:r>
              <a:rPr lang="fr-F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lorsqu’une fuite a été constatée dans l’installation.</a:t>
            </a:r>
          </a:p>
          <a:p>
            <a:pPr algn="just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 différents courriers adressés aux experts, les appositions de plaquettes/autocollant de couleur </a:t>
            </a:r>
            <a:r>
              <a:rPr lang="fr-BE" sz="1400" b="1" dirty="0" smtClean="0">
                <a:solidFill>
                  <a:srgbClr val="FFC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orange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et </a:t>
            </a:r>
            <a:r>
              <a:rPr lang="fr-BE" sz="14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rouge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ont été mieux définies.</a:t>
            </a: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Plaquette </a:t>
            </a:r>
            <a:r>
              <a:rPr lang="fr-BE" sz="14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ORANGE</a:t>
            </a:r>
          </a:p>
          <a:p>
            <a:pPr algn="just">
              <a:buNone/>
            </a:pPr>
            <a:endParaRPr lang="fr-BE" sz="14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une piste de ravitaillement fissurée et/ou des caniveaux défoncés ;</a:t>
            </a:r>
          </a:p>
          <a:p>
            <a:pPr algn="just">
              <a:buFont typeface="Wingdings" pitchFamily="2" charset="2"/>
              <a:buChar char="§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un détecteur de fuite non présent sur tous les compartiments d’un réservoir ;</a:t>
            </a:r>
          </a:p>
          <a:p>
            <a:pPr algn="just">
              <a:buFont typeface="Wingdings" pitchFamily="2" charset="2"/>
              <a:buChar char="§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la non indépendance des évents.</a:t>
            </a:r>
          </a:p>
          <a:p>
            <a:pPr algn="just">
              <a:buFont typeface="Wingdings" pitchFamily="2" charset="2"/>
              <a:buChar char="§"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Plaquette </a:t>
            </a:r>
            <a:r>
              <a:rPr lang="fr-BE" sz="1400" b="1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ROUGE</a:t>
            </a:r>
          </a:p>
          <a:p>
            <a:pPr algn="just"/>
            <a:endParaRPr lang="fr-BE" sz="1400" b="1" dirty="0" smtClean="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l’absence de permis d’environnement, unique ou RGPT ;</a:t>
            </a:r>
          </a:p>
          <a:p>
            <a:pPr algn="just">
              <a:buFont typeface="Wingdings" pitchFamily="2" charset="2"/>
              <a:buChar char="§"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délai de la plaquette orange est dépassé et non-conformité non résolue ;</a:t>
            </a:r>
          </a:p>
          <a:p>
            <a:pPr algn="just">
              <a:buFont typeface="Wingdings" pitchFamily="2" charset="2"/>
              <a:buChar char="§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le réservoir n’est plus exploité (en attente de mise hors service) ;</a:t>
            </a:r>
          </a:p>
          <a:p>
            <a:pPr algn="just">
              <a:buFont typeface="Wingdings" pitchFamily="2" charset="2"/>
              <a:buChar char="§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l’installation présente un risque environnemental et/ou de sécurité.</a:t>
            </a: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rapport annuel permet donc de vérifier l’absence de risque environnemental  « sol », au niveau :</a:t>
            </a:r>
          </a:p>
          <a:p>
            <a:pPr lvl="0"/>
            <a:endParaRPr lang="fr-BE" sz="1400" b="1" u="sng" dirty="0" smtClean="0">
              <a:solidFill>
                <a:srgbClr val="82BF2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du séparateur d’hydrocarbures (fonctionnement flotteur, alarme, certificat vidange) ;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l’étanchéité de la piste de ravitaillement (présence fissures et/ou de caniveaux défoncés) ;</a:t>
            </a:r>
            <a:r>
              <a:rPr lang="fr-BE" sz="1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du bon fonctionnement du dispositif anti-débordement pour chacun des réservoirs et/ou compartiment ;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du bon fonctionnement du détecteur de fuite de l’inter-paroi de chaque réservoir et/ou  compartiment ;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du bon fonctionnement de la protection cathodique ;</a:t>
            </a:r>
          </a:p>
          <a:p>
            <a:pPr lvl="0">
              <a:buFont typeface="Wingdings" pitchFamily="2" charset="2"/>
              <a:buChar char="§"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rapport général, permet en plus de vérifier :</a:t>
            </a:r>
          </a:p>
          <a:p>
            <a:pPr lvl="0">
              <a:buNone/>
            </a:pPr>
            <a:endParaRPr lang="fr-BE" sz="1400" b="1" u="sng" dirty="0" smtClean="0">
              <a:solidFill>
                <a:srgbClr val="82BF2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l’étanchéité des réservoirs et tuyauteries </a:t>
            </a:r>
            <a:r>
              <a:rPr lang="fr-BE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(ce contrôle est parfois sous-traité, le certificat doit donc être joint au rapport général) ;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bon fonctionnement du dispositif anti-débordement de type mécanique ;</a:t>
            </a:r>
          </a:p>
          <a:p>
            <a:pPr lvl="0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l’opportunité d’une éventuelle protection cathodique.</a:t>
            </a:r>
          </a:p>
          <a:p>
            <a:pPr lvl="0">
              <a:buFont typeface="Arial" pitchFamily="34" charset="0"/>
              <a:buChar char="•"/>
            </a:pPr>
            <a:endParaRPr lang="fr-BE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fr-BE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fr-BE" sz="14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fr-BE" sz="1400" b="1" u="sng" dirty="0" smtClean="0">
              <a:solidFill>
                <a:srgbClr val="82BF2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2133600"/>
            <a:ext cx="5486400" cy="425054"/>
          </a:xfrm>
        </p:spPr>
        <p:txBody>
          <a:bodyPr/>
          <a:lstStyle/>
          <a:p>
            <a:pPr algn="ctr"/>
            <a:r>
              <a:rPr lang="fr-BE" dirty="0" smtClean="0"/>
              <a:t>MERCI POUR VOTRE ATTENTION</a:t>
            </a:r>
            <a:endParaRPr lang="fr-BE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57350" y="3244453"/>
            <a:ext cx="5810250" cy="1203722"/>
          </a:xfrm>
        </p:spPr>
        <p:txBody>
          <a:bodyPr>
            <a:noAutofit/>
          </a:bodyPr>
          <a:lstStyle/>
          <a:p>
            <a:pPr algn="ctr"/>
            <a:r>
              <a:rPr lang="fr-BE" sz="2400" dirty="0" smtClean="0"/>
              <a:t>PPT DISPONIBLE SUR DPS.ENVIRONNEMENT.WALLONIE.BE</a:t>
            </a:r>
            <a:endParaRPr lang="fr-BE" sz="24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4182" y="638176"/>
            <a:ext cx="7868120" cy="819149"/>
          </a:xfrm>
        </p:spPr>
        <p:txBody>
          <a:bodyPr>
            <a:normAutofit/>
          </a:bodyPr>
          <a:lstStyle/>
          <a:p>
            <a:r>
              <a:rPr lang="fr-BE" dirty="0" smtClean="0"/>
              <a:t>Permis et Contrôles en stations-service</a:t>
            </a:r>
            <a:endParaRPr lang="fr-BE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753100" y="2427152"/>
            <a:ext cx="30861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FONDAIRE DOMINIQUE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A</a:t>
            </a:r>
            <a:r>
              <a:rPr kumimoji="0" lang="fr-FR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MS Mincho" pitchFamily="49" charset="-128"/>
                <a:cs typeface="Arial" pitchFamily="34" charset="0"/>
              </a:rPr>
              <a:t>TTACHEE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DPS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dominique.fondaire@spw.wallonie.be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station-serv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9957" y="1724025"/>
            <a:ext cx="3816424" cy="267884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BE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PRESENTATION</a:t>
            </a:r>
            <a:r>
              <a:rPr lang="fr-BE" sz="18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18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permis RGPT</a:t>
            </a:r>
          </a:p>
          <a:p>
            <a:endParaRPr lang="fr-B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BE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permis d’Environnement</a:t>
            </a:r>
          </a:p>
          <a:p>
            <a:pPr>
              <a:buNone/>
            </a:pPr>
            <a:endParaRPr lang="fr-BE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BE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L’AGW du 4 mars 1999 – 1</a:t>
            </a:r>
            <a:r>
              <a:rPr lang="fr-BE" b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ière</a:t>
            </a:r>
            <a:r>
              <a:rPr lang="fr-BE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sectorielle</a:t>
            </a:r>
          </a:p>
          <a:p>
            <a:pPr>
              <a:buNone/>
            </a:pPr>
            <a:r>
              <a:rPr lang="fr-BE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</a:t>
            </a:r>
            <a:endParaRPr lang="fr-BE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BE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PERMIS RGPT </a:t>
            </a:r>
            <a:r>
              <a:rPr lang="fr-BE" sz="12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avant le 1</a:t>
            </a:r>
            <a:r>
              <a:rPr lang="fr-BE" sz="1200" baseline="300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</a:t>
            </a:r>
            <a:r>
              <a:rPr lang="fr-BE" sz="12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octobre 2002</a:t>
            </a:r>
            <a:r>
              <a:rPr lang="fr-BE" sz="18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18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BE" sz="25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Rubrique de classement : 244</a:t>
            </a:r>
          </a:p>
          <a:p>
            <a:endParaRPr lang="fr-BE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sz="2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n’existait pas de rubrique visant la distribution de liquides inflammables mais bien les dépôts de liquides inflammables suivant leur point éclair :</a:t>
            </a:r>
          </a:p>
          <a:p>
            <a:pPr algn="just">
              <a:buNone/>
            </a:pPr>
            <a:endParaRPr lang="fr-BE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BE" sz="25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Classe 1</a:t>
            </a:r>
            <a:r>
              <a:rPr lang="fr-BE" sz="2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</a:p>
          <a:p>
            <a:pPr lvl="1" algn="just"/>
            <a:r>
              <a:rPr lang="fr-BE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dépôt de plus de 500 litres de liquides inflammables dont le point d’éclair est inférieur ou égal à 21°C (essence) ;</a:t>
            </a:r>
          </a:p>
          <a:p>
            <a:pPr lvl="1" algn="just"/>
            <a:r>
              <a:rPr lang="fr-BE" sz="23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dépôt de plus de 50.000 litres  de liquides inflammables dont le point d’éclair est supérieur à 50°C mais ne dépasse pas 100°C (diesel) ;</a:t>
            </a:r>
          </a:p>
          <a:p>
            <a:pPr algn="just">
              <a:buNone/>
            </a:pPr>
            <a:r>
              <a:rPr lang="fr-BE" sz="2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</a:t>
            </a:r>
          </a:p>
          <a:p>
            <a:pPr lvl="0" algn="just">
              <a:buFont typeface="Arial" pitchFamily="34" charset="0"/>
              <a:buChar char="•"/>
            </a:pPr>
            <a:r>
              <a:rPr lang="fr-BE" sz="25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Conditions</a:t>
            </a:r>
            <a:r>
              <a:rPr lang="fr-BE" sz="2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: conditions particulières rédigées par la Direction extérieure DPA concernée (Charleroi – Liège - Namur – Mons) dans le cadre de sa remise d’avis - aucune uniformisation jusqu’au 21 juin 1999. </a:t>
            </a:r>
          </a:p>
          <a:p>
            <a:pPr lvl="0" algn="just">
              <a:buFont typeface="Arial" pitchFamily="34" charset="0"/>
              <a:buChar char="•"/>
            </a:pPr>
            <a:endParaRPr lang="fr-BE" sz="25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BE" sz="25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Permis </a:t>
            </a:r>
            <a:r>
              <a:rPr lang="fr-BE" sz="2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permis d’exploiter délivré par le Collège de la Députation permanente (30 ans).</a:t>
            </a:r>
          </a:p>
          <a:p>
            <a:pPr lvl="0" algn="just">
              <a:buNone/>
            </a:pPr>
            <a:endParaRPr lang="fr-BE" dirty="0" smtClean="0"/>
          </a:p>
          <a:p>
            <a:pPr algn="just"/>
            <a:endParaRPr lang="fr-BE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fr-BE" sz="25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PERMIS D’ENVIRONNEMENT </a:t>
            </a:r>
            <a:r>
              <a:rPr lang="fr-BE" sz="12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baseline="300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er</a:t>
            </a:r>
            <a:r>
              <a:rPr lang="fr-BE" sz="12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octobre 2002</a:t>
            </a:r>
            <a:endParaRPr lang="fr-BE" sz="2500" dirty="0">
              <a:solidFill>
                <a:srgbClr val="82BF2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BE" sz="1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Rubrique de classement : 50.50.03.</a:t>
            </a:r>
          </a:p>
          <a:p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Classe 2 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station-service non visée par les rubriques 50.50.01 et 50.50.02, destinée à l’alimentation en hydrocarbures liquides, à l’exception du GPL, des réservoirs des véhicules à moteur et, le cas échéant, des réservoirs mobiles tels que bidons et jerricans.</a:t>
            </a:r>
          </a:p>
          <a:p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Conditions 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AGW du 4 mars 1999 modifiant le Titre III du RGPT en insérant des mesures spéciales applicables à l'implantation et l'exploitation des stations-service.</a:t>
            </a:r>
          </a:p>
          <a:p>
            <a:pPr algn="just">
              <a:buNone/>
            </a:pPr>
            <a:endParaRPr lang="fr-BE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Permis :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permis d’environnement ou permis unique délivré par l’Administration communale (20 ans).</a:t>
            </a: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fr-BE" sz="25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AGW du 4 mars 1999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fr-B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Première uniformisation de conditions pour un secteur précis : les stations-service</a:t>
            </a:r>
          </a:p>
          <a:p>
            <a:pPr algn="just">
              <a:buNone/>
            </a:pPr>
            <a:endParaRPr lang="fr-B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Arrêté du gouvernement Wallon du 4 mars 1999 modifiant le Titre III du RGPT en insérant des mesures applicables à l’implantation et l’exploitation des stations-service (MB 11 juin 1999).</a:t>
            </a:r>
          </a:p>
          <a:p>
            <a:pPr marL="0" indent="0" algn="just">
              <a:buNone/>
            </a:pPr>
            <a:endParaRPr lang="fr-B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Ces conditions comportent quatre volets : technique, contrôle, assainissement et agrément … et des dispositions transitoires pour tous les établissements existants.</a:t>
            </a:r>
          </a:p>
          <a:p>
            <a:pPr marL="0" indent="0" algn="just">
              <a:buNone/>
            </a:pPr>
            <a:endParaRPr lang="fr-B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Existant = dûment autorisée avant le 21 juin 1999 ou qui ont introduit une demande de permis avant cette même date.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500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AGW 4 mars 1999</a:t>
            </a:r>
            <a:endParaRPr lang="fr-BE" sz="2500" dirty="0">
              <a:solidFill>
                <a:srgbClr val="82BF2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1063230"/>
            <a:ext cx="7868120" cy="336477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BE" sz="22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Article 681bis/74 : Les dispositions transitoires </a:t>
            </a:r>
          </a:p>
          <a:p>
            <a:pPr>
              <a:buNone/>
            </a:pPr>
            <a:endParaRPr lang="fr-BE" sz="1600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§1.  Les dispositions de l’AGW s’appliquent à toute nouvelle station-service ;</a:t>
            </a:r>
          </a:p>
          <a:p>
            <a:pPr algn="just">
              <a:buNone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§2. L’ensemble des dispositions de la section Sol et Sous-sol sont d’application dès l’entrée en vigueur de l’AGW – 21 juin 1999 ;</a:t>
            </a:r>
          </a:p>
          <a:p>
            <a:pPr algn="just">
              <a:buNone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§3.  Les distances minimales définies à l’art. 681bis/4 ne s’appliquent pas aux réservoirs existants ;</a:t>
            </a:r>
          </a:p>
          <a:p>
            <a:pPr algn="just">
              <a:buNone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§4.  Sans préjudice des dispositions du §2, les stations-service existantes se conforment aux prescriptions de l’AGW suivant le calendrier ci-après:</a:t>
            </a:r>
          </a:p>
          <a:p>
            <a:pPr algn="just">
              <a:buNone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Avant le 1er janvier 2003, pour les stations-service équipées de réservoirs dont l’acquisition date d’au moins 30 ans </a:t>
            </a:r>
            <a:r>
              <a:rPr lang="fr-BE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(à dater du 27/01/2001) </a:t>
            </a: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ou dont la date d’acquisition ne peut être établie </a:t>
            </a:r>
            <a:r>
              <a:rPr lang="fr-BE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lvl="1" algn="just">
              <a:buNone/>
            </a:pPr>
            <a:r>
              <a:rPr lang="fr-BE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Cette date a été reportée au 1</a:t>
            </a:r>
            <a:r>
              <a:rPr lang="fr-BE" sz="1600" i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</a:t>
            </a:r>
            <a:r>
              <a:rPr lang="fr-BE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octobre 2004, et ce à certaines conditions.</a:t>
            </a:r>
          </a:p>
          <a:p>
            <a:pPr lvl="1" algn="just">
              <a:buFont typeface="Arial" pitchFamily="34" charset="0"/>
              <a:buChar char="•"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Avant le 1er janvier 2006, pour les stations-service équipées de réservoirs dont l’acquisition date de 20 à 29 ans ;</a:t>
            </a:r>
          </a:p>
          <a:p>
            <a:pPr lvl="1" algn="just">
              <a:buFont typeface="Arial" pitchFamily="34" charset="0"/>
              <a:buChar char="•"/>
            </a:pPr>
            <a:endParaRPr lang="fr-BE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fr-BE" sz="1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Avant le 1er janvier 2010, pour toutes les autres stations-service.</a:t>
            </a:r>
          </a:p>
          <a:p>
            <a:pPr lvl="1" algn="just">
              <a:buNone/>
            </a:pPr>
            <a:r>
              <a:rPr lang="fr-BE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Cette date a été reportée au 1</a:t>
            </a:r>
            <a:r>
              <a:rPr lang="fr-BE" sz="1600" i="1" baseline="30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er</a:t>
            </a:r>
            <a:r>
              <a:rPr lang="fr-BE" sz="16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janvier 2011, et ce à certaines conditions. Le délai de mise en conformité pouvait être prolongé une fois pour une durée maximale de 1 an.</a:t>
            </a:r>
          </a:p>
          <a:p>
            <a:pPr algn="just">
              <a:buFontTx/>
              <a:buChar char="-"/>
            </a:pPr>
            <a:endParaRPr lang="fr-BE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Deux types de contrôle: 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 typeface="+mj-lt"/>
              <a:buAutoNum type="arabicPeriod"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contrôle à la mise en service ;</a:t>
            </a:r>
          </a:p>
          <a:p>
            <a:pPr algn="just">
              <a:buFont typeface="+mj-lt"/>
              <a:buAutoNum type="arabicPeriod"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les contrôles périodiques : 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contrôle annuel (limité) ;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contrôle général décennal.</a:t>
            </a:r>
          </a:p>
          <a:p>
            <a:pPr algn="just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Ces contrôles sont effectués par des experts agréés dans la discipline « Installations de stockage ».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Ces contrôles donnent lieu à la rédaction d’un rapport et à la mise en place d’une plaquette de couleur sur l’orifice de remplissage de chaque réservoir.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liste de ces experts agréés est disponible sur:</a:t>
            </a:r>
          </a:p>
          <a:p>
            <a:pPr algn="just">
              <a:buNone/>
            </a:pPr>
            <a:r>
              <a:rPr lang="fr-BE" sz="14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http://environnement.wallonie.be/cgi/dgrne/dppgss/station_service.idc</a:t>
            </a:r>
            <a:endParaRPr lang="fr-BE" sz="1400" dirty="0" smtClean="0"/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AGW 4 mars 1999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923926"/>
            <a:ext cx="7868120" cy="350407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BE" sz="1400" b="1" u="sng" dirty="0" smtClean="0">
                <a:solidFill>
                  <a:srgbClr val="82BF2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Art. 681bis/71 : CONTRÔLE</a:t>
            </a:r>
          </a:p>
          <a:p>
            <a:pPr lvl="0"/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buNone/>
            </a:pPr>
            <a:r>
              <a:rPr lang="fr-BE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contrôle à la mise en service 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just">
              <a:buNone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Après leur réalisation ou leur modification et avant leur mise en fonctionnement, un expert agréé dans la discipline « Installations de stockage » vérifie les installations constituant la station-service quant à leur conformité vis-à-vis des dispositions de l’AGW du 4 mars 1999, et notamment celles portant sur :</a:t>
            </a:r>
          </a:p>
          <a:p>
            <a:pPr algn="just">
              <a:buFont typeface="Arial" pitchFamily="34" charset="0"/>
              <a:buChar char="•"/>
            </a:pPr>
            <a:endParaRPr lang="fr-BE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réservoirs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canalisations et accessoires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l’imperméabilité des installations (réservoirs, tuyauteries, piste étanche)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dispositif de sécurité contre les débordements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les dispositifs de récupération des COV (stage I et stage II)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 système de détection de fuite 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protection cathodique (s’il </a:t>
            </a:r>
            <a:r>
              <a:rPr lang="fr-BE" sz="1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échet</a:t>
            </a: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</a:p>
          <a:p>
            <a:pPr lvl="1">
              <a:buFont typeface="Arial" pitchFamily="34" charset="0"/>
              <a:buChar char="•"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</a:p>
          <a:p>
            <a:pPr>
              <a:buNone/>
            </a:pPr>
            <a:r>
              <a:rPr lang="fr-BE" sz="1400" dirty="0" smtClean="0"/>
              <a:t> </a:t>
            </a:r>
          </a:p>
          <a:p>
            <a:pPr marL="0" indent="0" algn="just">
              <a:buNone/>
            </a:pPr>
            <a:r>
              <a:rPr lang="fr-BE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 contrôle comprend également une épreuve d’étanchéité des installations (réservoirs et leurs tuyauteries).</a:t>
            </a:r>
          </a:p>
          <a:p>
            <a:pPr algn="just">
              <a:buFontTx/>
              <a:buChar char="-"/>
            </a:pPr>
            <a:endParaRPr lang="fr-BE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587</Words>
  <Application>Microsoft Office PowerPoint</Application>
  <PresentationFormat>Affichage à l'écran (16:9)</PresentationFormat>
  <Paragraphs>201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FORMATION CONTINUE À DESTINATION DES EXPERTS Moulins de Beez, 1er et 7 décembre</vt:lpstr>
      <vt:lpstr>Permis et Contrôles en stations-service</vt:lpstr>
      <vt:lpstr>PRESENTATION </vt:lpstr>
      <vt:lpstr>LE PERMIS RGPT avant le 1er octobre 2002 </vt:lpstr>
      <vt:lpstr>LE PERMIS D’ENVIRONNEMENT 1er octobre 2002</vt:lpstr>
      <vt:lpstr>AGW du 4 mars 1999 </vt:lpstr>
      <vt:lpstr>AGW 4 mars 1999</vt:lpstr>
      <vt:lpstr>AGW 4 mars 1999</vt:lpstr>
      <vt:lpstr>AGW 4 mars 1999</vt:lpstr>
      <vt:lpstr>AGW 4 mars 1999</vt:lpstr>
      <vt:lpstr>AGW 4 mars 1999</vt:lpstr>
      <vt:lpstr>AGW 4 mars 1999</vt:lpstr>
      <vt:lpstr>AGW 4 mars 1999</vt:lpstr>
      <vt:lpstr>AGW 4 mars 1999</vt:lpstr>
      <vt:lpstr>AGW 4 mars 1999</vt:lpstr>
      <vt:lpstr>MERCI POUR VOTRE ATTENTION</vt:lpstr>
    </vt:vector>
  </TitlesOfParts>
  <Company>Service public de Wallonie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102697</cp:lastModifiedBy>
  <cp:revision>64</cp:revision>
  <dcterms:created xsi:type="dcterms:W3CDTF">2017-06-20T09:48:45Z</dcterms:created>
  <dcterms:modified xsi:type="dcterms:W3CDTF">2017-11-28T14:51:26Z</dcterms:modified>
</cp:coreProperties>
</file>