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60" r:id="rId6"/>
    <p:sldId id="262" r:id="rId7"/>
    <p:sldId id="263" r:id="rId8"/>
    <p:sldId id="264" r:id="rId9"/>
    <p:sldId id="265" r:id="rId10"/>
    <p:sldId id="267" r:id="rId11"/>
    <p:sldId id="259" r:id="rId12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AB929"/>
    <a:srgbClr val="0071B9"/>
    <a:srgbClr val="F9B000"/>
    <a:srgbClr val="A10E2F"/>
    <a:srgbClr val="002D59"/>
    <a:srgbClr val="89898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552" y="-3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8000" cy="2173394"/>
          </a:xfrm>
          <a:prstGeom prst="rect">
            <a:avLst/>
          </a:prstGeom>
        </p:spPr>
      </p:pic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7AB929"/>
                </a:solidFill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422942" y="459551"/>
            <a:ext cx="721058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3866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116621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2233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520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="" xmlns:p14="http://schemas.microsoft.com/office/powerpoint/2010/main" val="155007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68313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0053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28/11/2017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56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28/11/2017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1861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28/11/2017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4623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="" xmlns:p14="http://schemas.microsoft.com/office/powerpoint/2010/main" val="28950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541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41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248000"/>
            <a:ext cx="2160000" cy="911913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7128000" y="216000"/>
            <a:ext cx="18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EB6A17-D7A4-3049-9C0B-80302430D2B0}" type="datetimeFigureOut">
              <a:rPr lang="fr-FR" sz="1200" smtClean="0">
                <a:solidFill>
                  <a:srgbClr val="898989"/>
                </a:solidFill>
              </a:rPr>
              <a:pPr/>
              <a:t>28/11/2017</a:t>
            </a:fld>
            <a:endParaRPr lang="fr-FR" sz="1200" dirty="0" smtClean="0">
              <a:solidFill>
                <a:srgbClr val="898989"/>
              </a:solidFill>
            </a:endParaRPr>
          </a:p>
          <a:p>
            <a:fld id="{2E794143-8163-F543-A4DC-FC997488DC9F}" type="slidenum">
              <a:rPr lang="fr-FR" sz="1200" b="1" smtClean="0">
                <a:solidFill>
                  <a:srgbClr val="898989"/>
                </a:solidFill>
              </a:rPr>
              <a:pPr/>
              <a:t>‹N°›</a:t>
            </a:fld>
            <a:endParaRPr lang="fr-FR" sz="1200" b="1" dirty="0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7AB929"/>
          </a:solidFill>
          <a:ln>
            <a:noFill/>
          </a:ln>
          <a:extLst/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428000"/>
            <a:ext cx="8064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fr-FR" sz="1200" b="1" dirty="0">
                <a:solidFill>
                  <a:srgbClr val="002D59"/>
                </a:solidFill>
                <a:latin typeface="Arial" charset="0"/>
                <a:cs typeface="Arial" charset="0"/>
              </a:rPr>
              <a:t> </a:t>
            </a:r>
            <a:r>
              <a:rPr lang="fr-FR" sz="1200" b="1" kern="1200" dirty="0" smtClean="0">
                <a:solidFill>
                  <a:srgbClr val="7AB929"/>
                </a:solidFill>
                <a:effectLst/>
                <a:latin typeface="Arial"/>
                <a:ea typeface="ＭＳ Ｐゴシック" charset="0"/>
                <a:cs typeface="Arial"/>
              </a:rPr>
              <a:t>agriculture ressources naturelles environnement</a:t>
            </a:r>
            <a:r>
              <a:rPr lang="fr-FR" sz="1200" b="1" dirty="0" smtClean="0">
                <a:solidFill>
                  <a:srgbClr val="7AB929"/>
                </a:solidFill>
                <a:effectLst/>
                <a:latin typeface="Arial"/>
                <a:cs typeface="Arial"/>
              </a:rPr>
              <a:t> </a:t>
            </a:r>
            <a:endParaRPr lang="fr-FR" sz="1200" b="1" dirty="0">
              <a:solidFill>
                <a:srgbClr val="7AB92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7AB92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Christophe.charlemagne@spw.wallonie.be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FORMATION CONTINUE À DESTINATION DES EXPERTS</a:t>
            </a:r>
            <a:br>
              <a:rPr lang="fr-FR" dirty="0" smtClean="0"/>
            </a:br>
            <a:r>
              <a:rPr lang="fr-FR" sz="2400" dirty="0" smtClean="0">
                <a:solidFill>
                  <a:srgbClr val="000000"/>
                </a:solidFill>
              </a:rPr>
              <a:t>Moulins de </a:t>
            </a:r>
            <a:r>
              <a:rPr lang="fr-FR" sz="2400" dirty="0" err="1" smtClean="0">
                <a:solidFill>
                  <a:srgbClr val="000000"/>
                </a:solidFill>
              </a:rPr>
              <a:t>Beez</a:t>
            </a:r>
            <a:r>
              <a:rPr lang="fr-FR" sz="2400" dirty="0" smtClean="0">
                <a:solidFill>
                  <a:srgbClr val="000000"/>
                </a:solidFill>
              </a:rPr>
              <a:t>, 1</a:t>
            </a:r>
            <a:r>
              <a:rPr lang="fr-FR" sz="2400" baseline="30000" dirty="0" smtClean="0">
                <a:solidFill>
                  <a:srgbClr val="000000"/>
                </a:solidFill>
              </a:rPr>
              <a:t>er</a:t>
            </a:r>
            <a:r>
              <a:rPr lang="fr-FR" sz="2400" dirty="0" smtClean="0">
                <a:solidFill>
                  <a:srgbClr val="000000"/>
                </a:solidFill>
              </a:rPr>
              <a:t> et 7 décembre</a:t>
            </a:r>
            <a:endParaRPr lang="fr-F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302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PREMAZ – Procédure spécifique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BE" dirty="0" smtClean="0"/>
              <a:t>Procédure similaire pour les 3 régions : </a:t>
            </a:r>
          </a:p>
          <a:p>
            <a:pPr lvl="1" algn="just"/>
            <a:r>
              <a:rPr lang="fr-BE" dirty="0" smtClean="0"/>
              <a:t>Une étude relative à une citerne à gasoil : </a:t>
            </a:r>
          </a:p>
          <a:p>
            <a:pPr lvl="2" algn="just"/>
            <a:r>
              <a:rPr lang="fr-BE" dirty="0" smtClean="0"/>
              <a:t>Phase d’orientation ;</a:t>
            </a:r>
          </a:p>
          <a:p>
            <a:pPr lvl="2" algn="just"/>
            <a:r>
              <a:rPr lang="fr-BE" dirty="0" smtClean="0"/>
              <a:t>Phase de caractérisation ;</a:t>
            </a:r>
          </a:p>
          <a:p>
            <a:pPr lvl="2" algn="just"/>
            <a:r>
              <a:rPr lang="fr-BE" dirty="0" smtClean="0"/>
              <a:t>Description des mesures à mettre en place ;</a:t>
            </a:r>
          </a:p>
          <a:p>
            <a:pPr lvl="1" algn="just"/>
            <a:r>
              <a:rPr lang="fr-BE" dirty="0" smtClean="0"/>
              <a:t>Si délai des actes et travaux &lt; 180 jours </a:t>
            </a:r>
            <a:r>
              <a:rPr lang="fr-BE" dirty="0" smtClean="0">
                <a:sym typeface="Wingdings" pitchFamily="2" charset="2"/>
              </a:rPr>
              <a:t> procédure suit son cours jusqu’aux actes et travaux ;</a:t>
            </a:r>
          </a:p>
          <a:p>
            <a:pPr lvl="1" algn="just"/>
            <a:r>
              <a:rPr lang="fr-BE" dirty="0" smtClean="0">
                <a:sym typeface="Wingdings" pitchFamily="2" charset="2"/>
              </a:rPr>
              <a:t>Si </a:t>
            </a:r>
            <a:r>
              <a:rPr lang="fr-BE" dirty="0" smtClean="0">
                <a:sym typeface="Wingdings" pitchFamily="2" charset="2"/>
              </a:rPr>
              <a:t>délai </a:t>
            </a:r>
            <a:r>
              <a:rPr lang="fr-BE" dirty="0" smtClean="0">
                <a:sym typeface="Wingdings" pitchFamily="2" charset="2"/>
              </a:rPr>
              <a:t>des actes et travaux &gt; 180 jours  étude soumise à la DAS ; </a:t>
            </a:r>
          </a:p>
          <a:p>
            <a:pPr lvl="1" algn="just"/>
            <a:r>
              <a:rPr lang="fr-BE" dirty="0" smtClean="0">
                <a:sym typeface="Wingdings" pitchFamily="2" charset="2"/>
              </a:rPr>
              <a:t>Réalisation d’une évaluation finale. </a:t>
            </a:r>
          </a:p>
          <a:p>
            <a:pPr lvl="1" algn="just"/>
            <a:r>
              <a:rPr lang="fr-BE" dirty="0" smtClean="0">
                <a:sym typeface="Wingdings" pitchFamily="2" charset="2"/>
              </a:rPr>
              <a:t>Délivrance d’un CCS limité.</a:t>
            </a:r>
          </a:p>
          <a:p>
            <a:pPr lvl="1" algn="just">
              <a:buNone/>
            </a:pPr>
            <a:endParaRPr lang="fr-B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2133600"/>
            <a:ext cx="5486400" cy="425054"/>
          </a:xfrm>
        </p:spPr>
        <p:txBody>
          <a:bodyPr/>
          <a:lstStyle/>
          <a:p>
            <a:pPr algn="ctr"/>
            <a:r>
              <a:rPr lang="fr-BE" dirty="0" smtClean="0"/>
              <a:t>MERCI POUR VOTRE ATTENTION</a:t>
            </a:r>
            <a:endParaRPr lang="fr-BE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57350" y="3244453"/>
            <a:ext cx="5810250" cy="1203722"/>
          </a:xfrm>
        </p:spPr>
        <p:txBody>
          <a:bodyPr>
            <a:noAutofit/>
          </a:bodyPr>
          <a:lstStyle/>
          <a:p>
            <a:pPr algn="ctr"/>
            <a:r>
              <a:rPr lang="fr-BE" sz="2400" dirty="0" smtClean="0"/>
              <a:t>PPT DISPONIBLE SUR DPS.ENVIRONNEMENT.WALLONIE.BE</a:t>
            </a:r>
            <a:endParaRPr lang="fr-B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4182" y="1063229"/>
            <a:ext cx="786812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fr-BE" dirty="0" smtClean="0"/>
              <a:t>LE </a:t>
            </a:r>
            <a:r>
              <a:rPr lang="fr-BE" dirty="0" smtClean="0"/>
              <a:t>PROJET D’ACCORD DE COOPERATION </a:t>
            </a:r>
            <a:r>
              <a:rPr lang="fr-BE" dirty="0" smtClean="0"/>
              <a:t>PREMAZ/BOFAS 3</a:t>
            </a:r>
            <a:endParaRPr lang="fr-BE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79720" y="2315684"/>
            <a:ext cx="336423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Christophe Charlemagne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Attaché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b="1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D</a:t>
            </a: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irection de la </a:t>
            </a:r>
            <a:r>
              <a:rPr lang="fr-FR" sz="1400" b="1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P</a:t>
            </a: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rotection des </a:t>
            </a:r>
            <a:r>
              <a:rPr lang="fr-FR" sz="1400" b="1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S</a:t>
            </a: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</a:rPr>
              <a:t>ols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i="1" dirty="0" smtClean="0">
                <a:latin typeface="Cambria" pitchFamily="18" charset="0"/>
                <a:ea typeface="MS Mincho" pitchFamily="49" charset="-128"/>
                <a:cs typeface="Arial" pitchFamily="34" charset="0"/>
                <a:hlinkClick r:id="rId2"/>
              </a:rPr>
              <a:t>Christophe.charlemagne@spw.wallonie.be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Les décisions politiques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BE" sz="1800" u="sng" dirty="0" smtClean="0"/>
              <a:t>Conseil des Ministres du 27/01/17</a:t>
            </a:r>
            <a:r>
              <a:rPr lang="fr-BE" sz="1800" dirty="0" smtClean="0"/>
              <a:t> :</a:t>
            </a:r>
          </a:p>
          <a:p>
            <a:pPr lvl="1" algn="just"/>
            <a:r>
              <a:rPr lang="fr-BE" sz="1500" dirty="0" smtClean="0"/>
              <a:t>Prévoir un AC pour financer l’assainissement des sols des terrains pollués par des citernes à mazout ; </a:t>
            </a:r>
          </a:p>
          <a:p>
            <a:pPr lvl="1" algn="just"/>
            <a:r>
              <a:rPr lang="fr-BE" sz="1500" dirty="0" smtClean="0"/>
              <a:t>Transférer le surplus BOFAS vers le nouveau Fonds ;</a:t>
            </a:r>
          </a:p>
          <a:p>
            <a:pPr lvl="1" algn="just"/>
            <a:r>
              <a:rPr lang="fr-BE" sz="1500" dirty="0" smtClean="0"/>
              <a:t>Prévoir une 3</a:t>
            </a:r>
            <a:r>
              <a:rPr lang="fr-BE" sz="1500" baseline="30000" dirty="0" smtClean="0"/>
              <a:t>ème</a:t>
            </a:r>
            <a:r>
              <a:rPr lang="fr-BE" sz="1500" dirty="0" smtClean="0"/>
              <a:t> phase BOFAS ;</a:t>
            </a:r>
          </a:p>
          <a:p>
            <a:pPr lvl="1" algn="just"/>
            <a:r>
              <a:rPr lang="fr-BE" sz="1500" dirty="0" smtClean="0"/>
              <a:t>Accepter la mise à 0 des cotisations BOFAS.</a:t>
            </a:r>
          </a:p>
          <a:p>
            <a:pPr lvl="1" algn="just">
              <a:buNone/>
            </a:pPr>
            <a:endParaRPr lang="fr-BE" sz="1500" dirty="0" smtClean="0"/>
          </a:p>
          <a:p>
            <a:pPr algn="just"/>
            <a:r>
              <a:rPr lang="fr-BE" sz="1800" dirty="0" smtClean="0"/>
              <a:t> </a:t>
            </a:r>
            <a:r>
              <a:rPr lang="fr-BE" sz="1800" u="sng" dirty="0" smtClean="0"/>
              <a:t>CIEE du 28/09/17</a:t>
            </a:r>
            <a:r>
              <a:rPr lang="fr-BE" sz="1800" dirty="0" smtClean="0"/>
              <a:t> :</a:t>
            </a:r>
          </a:p>
          <a:p>
            <a:pPr lvl="1" algn="just"/>
            <a:r>
              <a:rPr lang="fr-BE" sz="1400" dirty="0" smtClean="0"/>
              <a:t>Baisse des cotisations (entrée en vigueur le 1</a:t>
            </a:r>
            <a:r>
              <a:rPr lang="fr-BE" sz="1400" baseline="30000" dirty="0" smtClean="0"/>
              <a:t>er</a:t>
            </a:r>
            <a:r>
              <a:rPr lang="fr-BE" sz="1400" dirty="0" smtClean="0"/>
              <a:t> janvier 2018) ;</a:t>
            </a:r>
          </a:p>
          <a:p>
            <a:pPr lvl="1" algn="just"/>
            <a:r>
              <a:rPr lang="fr-BE" sz="1400" dirty="0" smtClean="0"/>
              <a:t>Marque son accord sur le projet d’accord de coopération ;</a:t>
            </a:r>
          </a:p>
          <a:p>
            <a:pPr lvl="1" algn="just"/>
            <a:r>
              <a:rPr lang="fr-BE" sz="1400" dirty="0" smtClean="0"/>
              <a:t>Demande que les discussions soient entamées pour un volet préventif.</a:t>
            </a:r>
          </a:p>
          <a:p>
            <a:pPr lvl="1">
              <a:buNone/>
            </a:pPr>
            <a:r>
              <a:rPr lang="fr-BE" sz="1400" dirty="0" smtClean="0"/>
              <a:t> </a:t>
            </a:r>
          </a:p>
          <a:p>
            <a:pPr lvl="1"/>
            <a:endParaRPr lang="fr-BE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BOFAS – Phase 3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fr-BE" u="sng" dirty="0" smtClean="0"/>
              <a:t>Conditions</a:t>
            </a:r>
            <a:r>
              <a:rPr lang="fr-BE" dirty="0" smtClean="0"/>
              <a:t> :</a:t>
            </a:r>
          </a:p>
          <a:p>
            <a:pPr lvl="1" algn="just"/>
            <a:r>
              <a:rPr lang="fr-BE" dirty="0" smtClean="0"/>
              <a:t>Ouverte aux stations-service mises en activité au plus tard le 10/01/2004 (soit 6 mois après entrée en vigueur du 1</a:t>
            </a:r>
            <a:r>
              <a:rPr lang="fr-BE" baseline="30000" dirty="0" smtClean="0"/>
              <a:t>er</a:t>
            </a:r>
            <a:r>
              <a:rPr lang="fr-BE" dirty="0" smtClean="0"/>
              <a:t> AC) ; </a:t>
            </a:r>
          </a:p>
          <a:p>
            <a:pPr lvl="1" algn="just"/>
            <a:r>
              <a:rPr lang="fr-BE" dirty="0" smtClean="0"/>
              <a:t>Ne pas avoir déjà fait l’objet d’une demande déclarée complète et recevable. </a:t>
            </a:r>
          </a:p>
          <a:p>
            <a:pPr algn="just"/>
            <a:r>
              <a:rPr lang="fr-BE" dirty="0" smtClean="0"/>
              <a:t>Concerne les dossiers « Fermeture » et « Poursuite ».</a:t>
            </a:r>
          </a:p>
          <a:p>
            <a:pPr algn="just"/>
            <a:r>
              <a:rPr lang="fr-BE" u="sng" dirty="0" smtClean="0"/>
              <a:t>Durée de la phase d’inscription</a:t>
            </a:r>
            <a:r>
              <a:rPr lang="fr-BE" dirty="0" smtClean="0"/>
              <a:t> : 6 mois après la publication au MB de l’AC.</a:t>
            </a:r>
          </a:p>
          <a:p>
            <a:pPr algn="just"/>
            <a:r>
              <a:rPr lang="fr-BE" u="sng" dirty="0" smtClean="0"/>
              <a:t>Financement</a:t>
            </a:r>
            <a:r>
              <a:rPr lang="fr-BE" dirty="0" smtClean="0"/>
              <a:t> : 35 millions d’euros.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PREMAZ – Qui 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BE" dirty="0" smtClean="0"/>
              <a:t>L’exploitant, l’utilisateur ou le propriétaire (actuel ou passé) d’une citerne à gasoil </a:t>
            </a:r>
            <a:r>
              <a:rPr lang="fr-BE" dirty="0" smtClean="0"/>
              <a:t>utilisée à </a:t>
            </a:r>
            <a:r>
              <a:rPr lang="fr-BE" dirty="0" smtClean="0"/>
              <a:t>des fins de chauffage du bâtiment (particuliers et professionnels) ;</a:t>
            </a:r>
          </a:p>
          <a:p>
            <a:pPr algn="just"/>
            <a:r>
              <a:rPr lang="fr-BE" dirty="0" smtClean="0"/>
              <a:t>Délai </a:t>
            </a:r>
            <a:r>
              <a:rPr lang="fr-BE" b="1" u="sng" dirty="0" smtClean="0"/>
              <a:t>3 ans</a:t>
            </a:r>
            <a:r>
              <a:rPr lang="fr-BE" dirty="0" smtClean="0"/>
              <a:t> à partir de la parution au MB de l’agrément du Fonds pour introduire un dossier ; </a:t>
            </a:r>
          </a:p>
          <a:p>
            <a:pPr algn="just"/>
            <a:r>
              <a:rPr lang="fr-BE" dirty="0" smtClean="0"/>
              <a:t>Priorité aux particuliers. 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PREMAZ – types de demandes d’intervention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BE" u="sng" dirty="0" smtClean="0"/>
              <a:t>Assainissement encore à réaliser</a:t>
            </a:r>
            <a:r>
              <a:rPr lang="fr-BE" dirty="0" smtClean="0"/>
              <a:t> :</a:t>
            </a:r>
          </a:p>
          <a:p>
            <a:pPr lvl="1" algn="just"/>
            <a:r>
              <a:rPr lang="fr-BE" dirty="0" smtClean="0"/>
              <a:t>Tout assainissement du sol […] où, sur base d’un </a:t>
            </a:r>
            <a:r>
              <a:rPr lang="fr-BE" u="sng" dirty="0" smtClean="0"/>
              <a:t>rapport de recherche</a:t>
            </a:r>
            <a:r>
              <a:rPr lang="fr-BE" dirty="0" smtClean="0"/>
              <a:t>, il est nécessaire de prendre des mesures en matière d’Assainissement du sol ; </a:t>
            </a:r>
          </a:p>
          <a:p>
            <a:pPr algn="just"/>
            <a:r>
              <a:rPr lang="fr-BE" u="sng" dirty="0" smtClean="0"/>
              <a:t>Rapport de recherche</a:t>
            </a:r>
            <a:r>
              <a:rPr lang="fr-BE" dirty="0" smtClean="0"/>
              <a:t> : un document, émis par les autorités ou une personne autorisée, qui contient des indications de pollution du sol par une Citerne de </a:t>
            </a:r>
            <a:r>
              <a:rPr lang="fr-BE" dirty="0" smtClean="0"/>
              <a:t>gasoil ; </a:t>
            </a:r>
            <a:endParaRPr lang="fr-BE" dirty="0" smtClean="0"/>
          </a:p>
          <a:p>
            <a:pPr algn="just"/>
            <a:r>
              <a:rPr lang="fr-BE" dirty="0" smtClean="0"/>
              <a:t>Prise en charge intégrale ou partielle de l’assainissement par le Fonds ;</a:t>
            </a:r>
          </a:p>
          <a:p>
            <a:pPr algn="just"/>
            <a:r>
              <a:rPr lang="fr-BE" dirty="0" smtClean="0"/>
              <a:t>Le Demandeur peut exécuter les travaux </a:t>
            </a:r>
            <a:r>
              <a:rPr lang="fr-BE" dirty="0" smtClean="0"/>
              <a:t>lui-même (aux conditions du Fonds et sous le couvert d’un expert agréé).  </a:t>
            </a:r>
            <a:endParaRPr lang="fr-BE" dirty="0" smtClean="0"/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PREMAZ – types de demandes d’intervention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fr-BE" u="sng" dirty="0" smtClean="0"/>
              <a:t>Assainissement à titre de mesure transitoire</a:t>
            </a:r>
            <a:r>
              <a:rPr lang="fr-BE" dirty="0" smtClean="0"/>
              <a:t> :</a:t>
            </a:r>
          </a:p>
          <a:p>
            <a:pPr lvl="1" algn="just"/>
            <a:r>
              <a:rPr lang="fr-BE" dirty="0" smtClean="0"/>
              <a:t>Travaux d’assainissement déjà réalisés ou entamés au plus tard 3 mois après la parution au MB de l’agrément du Fonds ; </a:t>
            </a:r>
          </a:p>
          <a:p>
            <a:pPr algn="just"/>
            <a:r>
              <a:rPr lang="fr-BE" u="sng" dirty="0" smtClean="0"/>
              <a:t>Documents à fournir</a:t>
            </a:r>
            <a:r>
              <a:rPr lang="fr-BE" dirty="0" smtClean="0"/>
              <a:t> :</a:t>
            </a:r>
          </a:p>
          <a:p>
            <a:pPr lvl="1" algn="just"/>
            <a:r>
              <a:rPr lang="fr-BE" dirty="0" smtClean="0"/>
              <a:t>Apporter la preuve que l’assainissement a été réalisé suivant un processus approuvé par la Région ;</a:t>
            </a:r>
          </a:p>
          <a:p>
            <a:pPr lvl="1" algn="just"/>
            <a:r>
              <a:rPr lang="fr-BE" dirty="0" smtClean="0"/>
              <a:t>Factures ;</a:t>
            </a:r>
          </a:p>
          <a:p>
            <a:pPr lvl="1" algn="just"/>
            <a:r>
              <a:rPr lang="fr-BE" dirty="0" smtClean="0"/>
              <a:t>Attestation de fins de travaux. </a:t>
            </a:r>
          </a:p>
          <a:p>
            <a:pPr lvl="1" algn="just"/>
            <a:endParaRPr lang="fr-BE" dirty="0" smtClean="0"/>
          </a:p>
          <a:p>
            <a:pPr algn="just"/>
            <a:r>
              <a:rPr lang="fr-BE" dirty="0" smtClean="0"/>
              <a:t>Le Fonds rembourse uniquement les frais liés aux travaux d’assainissement.</a:t>
            </a:r>
          </a:p>
          <a:p>
            <a:pPr algn="just"/>
            <a:r>
              <a:rPr lang="fr-BE" dirty="0" smtClean="0"/>
              <a:t>Intervention limitée à 200.000€ (particuliers) et 100.000€ (bâtiments autres que domestiques</a:t>
            </a:r>
            <a:r>
              <a:rPr lang="fr-BE" dirty="0" smtClean="0"/>
              <a:t>).</a:t>
            </a:r>
            <a:endParaRPr lang="fr-BE" dirty="0" smtClean="0"/>
          </a:p>
          <a:p>
            <a:pPr algn="just"/>
            <a:r>
              <a:rPr lang="fr-BE" dirty="0" smtClean="0"/>
              <a:t>Le Demandeur peut exécuter les travaux lui-même. </a:t>
            </a:r>
          </a:p>
          <a:p>
            <a:pPr algn="just"/>
            <a:endParaRPr lang="fr-BE" dirty="0" smtClean="0"/>
          </a:p>
          <a:p>
            <a:r>
              <a:rPr lang="fr-BE" dirty="0" smtClean="0"/>
              <a:t>À l’heure actuelle : </a:t>
            </a:r>
            <a:r>
              <a:rPr lang="fr-BE" b="1" u="sng" dirty="0" smtClean="0"/>
              <a:t>VOLET CURATIF</a:t>
            </a:r>
            <a:r>
              <a:rPr lang="fr-BE" b="1" dirty="0" smtClean="0"/>
              <a:t> </a:t>
            </a:r>
            <a:r>
              <a:rPr lang="fr-BE" dirty="0" smtClean="0"/>
              <a:t>uniquement !</a:t>
            </a:r>
          </a:p>
          <a:p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PREMAZ – FINANCEMENT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BE" u="sng" dirty="0" smtClean="0"/>
              <a:t>1</a:t>
            </a:r>
            <a:r>
              <a:rPr lang="fr-BE" u="sng" baseline="30000" dirty="0" smtClean="0"/>
              <a:t>er</a:t>
            </a:r>
            <a:r>
              <a:rPr lang="fr-BE" u="sng" dirty="0" smtClean="0"/>
              <a:t> financement</a:t>
            </a:r>
            <a:r>
              <a:rPr lang="fr-BE" dirty="0" smtClean="0"/>
              <a:t> : </a:t>
            </a:r>
          </a:p>
          <a:p>
            <a:pPr lvl="1" algn="just"/>
            <a:r>
              <a:rPr lang="fr-BE" dirty="0" smtClean="0"/>
              <a:t>Via les surplus BOFAS (~120 millions d’€</a:t>
            </a:r>
            <a:r>
              <a:rPr lang="fr-BE" dirty="0" smtClean="0"/>
              <a:t>).</a:t>
            </a:r>
            <a:endParaRPr lang="fr-BE" dirty="0" smtClean="0"/>
          </a:p>
          <a:p>
            <a:pPr algn="just"/>
            <a:endParaRPr lang="fr-BE" dirty="0" smtClean="0"/>
          </a:p>
          <a:p>
            <a:pPr algn="just"/>
            <a:r>
              <a:rPr lang="fr-BE" u="sng" dirty="0" smtClean="0"/>
              <a:t>2</a:t>
            </a:r>
            <a:r>
              <a:rPr lang="fr-BE" u="sng" baseline="30000" dirty="0" smtClean="0"/>
              <a:t>ème</a:t>
            </a:r>
            <a:r>
              <a:rPr lang="fr-BE" u="sng" dirty="0" smtClean="0"/>
              <a:t> financement</a:t>
            </a:r>
            <a:r>
              <a:rPr lang="fr-BE" dirty="0" smtClean="0"/>
              <a:t> : </a:t>
            </a:r>
          </a:p>
          <a:p>
            <a:pPr lvl="1" algn="just"/>
            <a:r>
              <a:rPr lang="fr-BE" dirty="0" smtClean="0"/>
              <a:t>Fin de la période d’inscription, un dossier doit être envoyé aux différents Ministres compétents ; </a:t>
            </a:r>
          </a:p>
          <a:p>
            <a:pPr lvl="1" algn="just"/>
            <a:r>
              <a:rPr lang="fr-BE" dirty="0" smtClean="0"/>
              <a:t>Selon conclusion, mise en place possible d’une cotisation sur le litre de gasoil.  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PREMAZ – CALENDRIER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fr-BE" u="sng" dirty="0" smtClean="0"/>
              <a:t>Fin 2017</a:t>
            </a:r>
            <a:r>
              <a:rPr lang="fr-BE" dirty="0" smtClean="0"/>
              <a:t> : </a:t>
            </a:r>
          </a:p>
          <a:p>
            <a:pPr lvl="1" algn="just"/>
            <a:r>
              <a:rPr lang="fr-BE" dirty="0" smtClean="0"/>
              <a:t>Fin des cotisations BOFAS au 1</a:t>
            </a:r>
            <a:r>
              <a:rPr lang="fr-BE" baseline="30000" dirty="0" smtClean="0"/>
              <a:t>er</a:t>
            </a:r>
            <a:r>
              <a:rPr lang="fr-BE" dirty="0" smtClean="0"/>
              <a:t> janvier 2018 ;</a:t>
            </a:r>
          </a:p>
          <a:p>
            <a:pPr algn="just"/>
            <a:r>
              <a:rPr lang="fr-BE" u="sng" dirty="0" smtClean="0"/>
              <a:t>Fin 2018</a:t>
            </a:r>
            <a:r>
              <a:rPr lang="fr-BE" dirty="0" smtClean="0"/>
              <a:t> :  </a:t>
            </a:r>
          </a:p>
          <a:p>
            <a:pPr lvl="1" algn="just"/>
            <a:r>
              <a:rPr lang="fr-BE" dirty="0" smtClean="0"/>
              <a:t>Mise en place d’une procédure simplifiée dans les 3 Régions ;</a:t>
            </a:r>
          </a:p>
          <a:p>
            <a:pPr lvl="1" algn="just"/>
            <a:r>
              <a:rPr lang="fr-BE" dirty="0" smtClean="0"/>
              <a:t>Vote au Parlement du Décret Assentiment de l’AC ;</a:t>
            </a:r>
          </a:p>
          <a:p>
            <a:pPr algn="just"/>
            <a:r>
              <a:rPr lang="fr-BE" u="sng" dirty="0" smtClean="0"/>
              <a:t>1</a:t>
            </a:r>
            <a:r>
              <a:rPr lang="fr-BE" u="sng" baseline="30000" dirty="0" smtClean="0"/>
              <a:t>ère</a:t>
            </a:r>
            <a:r>
              <a:rPr lang="fr-BE" u="sng" dirty="0" smtClean="0"/>
              <a:t> semestre 2019</a:t>
            </a:r>
            <a:r>
              <a:rPr lang="fr-BE" dirty="0" smtClean="0"/>
              <a:t> : </a:t>
            </a:r>
          </a:p>
          <a:p>
            <a:pPr lvl="1" algn="just"/>
            <a:r>
              <a:rPr lang="fr-BE" dirty="0" smtClean="0"/>
              <a:t>Agrément du Fonds ;</a:t>
            </a:r>
          </a:p>
          <a:p>
            <a:pPr algn="just"/>
            <a:r>
              <a:rPr lang="fr-BE" u="sng" dirty="0" smtClean="0"/>
              <a:t>Mi-2019</a:t>
            </a:r>
            <a:r>
              <a:rPr lang="fr-BE" dirty="0" smtClean="0"/>
              <a:t> :</a:t>
            </a:r>
          </a:p>
          <a:p>
            <a:pPr lvl="1" algn="just"/>
            <a:r>
              <a:rPr lang="fr-BE" dirty="0" smtClean="0"/>
              <a:t>Début du Fonds ;</a:t>
            </a:r>
          </a:p>
          <a:p>
            <a:pPr lvl="1" algn="just"/>
            <a:r>
              <a:rPr lang="fr-BE" dirty="0" smtClean="0"/>
              <a:t>Début de la période d’inscription de 3 ans après parution au MB de l’agrément.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628</Words>
  <Application>Microsoft Office PowerPoint</Application>
  <PresentationFormat>Affichage à l'écran (16:9)</PresentationFormat>
  <Paragraphs>78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FORMATION CONTINUE À DESTINATION DES EXPERTS Moulins de Beez, 1er et 7 décembre</vt:lpstr>
      <vt:lpstr>LE PROJET D’ACCORD DE COOPERATION PREMAZ/BOFAS 3</vt:lpstr>
      <vt:lpstr>Les décisions politiques </vt:lpstr>
      <vt:lpstr>BOFAS – Phase 3 </vt:lpstr>
      <vt:lpstr>PREMAZ – Qui ?</vt:lpstr>
      <vt:lpstr>PREMAZ – types de demandes d’intervention </vt:lpstr>
      <vt:lpstr>PREMAZ – types de demandes d’intervention </vt:lpstr>
      <vt:lpstr>PREMAZ – FINANCEMENT</vt:lpstr>
      <vt:lpstr>PREMAZ – CALENDRIER</vt:lpstr>
      <vt:lpstr>PREMAZ – Procédure spécifique</vt:lpstr>
      <vt:lpstr>MERCI POUR VOTRE ATTENTION</vt:lpstr>
    </vt:vector>
  </TitlesOfParts>
  <Company>Service public de Wallonie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lastModifiedBy>Chris.char</cp:lastModifiedBy>
  <cp:revision>69</cp:revision>
  <dcterms:created xsi:type="dcterms:W3CDTF">2017-06-20T09:48:45Z</dcterms:created>
  <dcterms:modified xsi:type="dcterms:W3CDTF">2017-11-28T14:46:04Z</dcterms:modified>
</cp:coreProperties>
</file>