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0" r:id="rId2"/>
    <p:sldId id="355" r:id="rId3"/>
    <p:sldId id="363" r:id="rId4"/>
    <p:sldId id="370" r:id="rId5"/>
    <p:sldId id="389" r:id="rId6"/>
    <p:sldId id="387" r:id="rId7"/>
    <p:sldId id="408" r:id="rId8"/>
    <p:sldId id="405" r:id="rId9"/>
    <p:sldId id="409" r:id="rId10"/>
    <p:sldId id="410" r:id="rId11"/>
    <p:sldId id="415" r:id="rId12"/>
    <p:sldId id="401" r:id="rId13"/>
    <p:sldId id="402" r:id="rId14"/>
    <p:sldId id="413" r:id="rId15"/>
    <p:sldId id="373" r:id="rId16"/>
    <p:sldId id="403" r:id="rId17"/>
    <p:sldId id="404" r:id="rId18"/>
    <p:sldId id="407" r:id="rId19"/>
    <p:sldId id="399" r:id="rId20"/>
    <p:sldId id="414" r:id="rId21"/>
  </p:sldIdLst>
  <p:sldSz cx="9144000" cy="6858000" type="screen4x3"/>
  <p:notesSz cx="6794500" cy="9931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9F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90975" autoAdjust="0"/>
  </p:normalViewPr>
  <p:slideViewPr>
    <p:cSldViewPr>
      <p:cViewPr>
        <p:scale>
          <a:sx n="80" d="100"/>
          <a:sy n="80" d="100"/>
        </p:scale>
        <p:origin x="-1622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586" y="-108"/>
      </p:cViewPr>
      <p:guideLst>
        <p:guide orient="horz" pos="312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6" rIns="91429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8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6" rIns="91429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6" rIns="91429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8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6" rIns="91429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8DE851-E052-46F3-8261-848737368A9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556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6" rIns="91429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8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6" rIns="91429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53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5" y="4717417"/>
            <a:ext cx="4982634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6" rIns="91429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53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6" rIns="91429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53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8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6" rIns="91429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C00A11-74DB-4FCC-A055-18F0E8A6E86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953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931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363" indent="-28783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327" indent="-23026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1859" indent="-23026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389" indent="-23026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2920" indent="-2302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450" indent="-2302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3982" indent="-2302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4512" indent="-2302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760D599D-309A-4646-8E7F-80CE4B2255E8}" type="slidenum">
              <a:rPr lang="fr-FR" sz="1200"/>
              <a:pPr eaLnBrk="1" hangingPunct="1">
                <a:defRPr/>
              </a:pPr>
              <a:t>20</a:t>
            </a:fld>
            <a:endParaRPr lang="fr-F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895600"/>
            <a:ext cx="723900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2070" name="Text Box 22"/>
          <p:cNvSpPr txBox="1">
            <a:spLocks noChangeArrowheads="1"/>
          </p:cNvSpPr>
          <p:nvPr userDrawn="1"/>
        </p:nvSpPr>
        <p:spPr bwMode="auto">
          <a:xfrm>
            <a:off x="7777163" y="1962150"/>
            <a:ext cx="1366837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fr-BE" sz="1000" dirty="0" smtClean="0">
                <a:solidFill>
                  <a:srgbClr val="155492"/>
                </a:solidFill>
                <a:latin typeface="Verdana" pitchFamily="34" charset="0"/>
                <a:ea typeface="ＭＳ Ｐゴシック" pitchFamily="1" charset="-128"/>
              </a:rPr>
              <a:t>De la Wallonie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fr-BE" sz="1000" dirty="0" smtClean="0">
                <a:solidFill>
                  <a:srgbClr val="155492"/>
                </a:solidFill>
                <a:latin typeface="Verdana" pitchFamily="34" charset="0"/>
                <a:ea typeface="ＭＳ Ｐゴシック" pitchFamily="1" charset="-128"/>
              </a:rPr>
              <a:t>d’hier, nous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fr-BE" sz="1000" dirty="0" smtClean="0">
                <a:solidFill>
                  <a:srgbClr val="155492"/>
                </a:solidFill>
                <a:latin typeface="Verdana" pitchFamily="34" charset="0"/>
                <a:ea typeface="ＭＳ Ｐゴシック" pitchFamily="1" charset="-128"/>
              </a:rPr>
              <a:t>créons</a:t>
            </a:r>
            <a:r>
              <a:rPr lang="fr-BE" sz="1000" baseline="0" dirty="0" smtClean="0">
                <a:solidFill>
                  <a:srgbClr val="155492"/>
                </a:solidFill>
                <a:latin typeface="Verdana" pitchFamily="34" charset="0"/>
                <a:ea typeface="ＭＳ Ｐゴシック" pitchFamily="1" charset="-128"/>
              </a:rPr>
              <a:t> celle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fr-BE" sz="1000" baseline="0" dirty="0" smtClean="0">
                <a:solidFill>
                  <a:srgbClr val="155492"/>
                </a:solidFill>
                <a:latin typeface="Verdana" pitchFamily="34" charset="0"/>
                <a:ea typeface="ＭＳ Ｐゴシック" pitchFamily="1" charset="-128"/>
              </a:rPr>
              <a:t>d</a:t>
            </a:r>
            <a:r>
              <a:rPr lang="fr-BE" sz="1000" dirty="0" smtClean="0">
                <a:solidFill>
                  <a:srgbClr val="155492"/>
                </a:solidFill>
                <a:latin typeface="Verdana" pitchFamily="34" charset="0"/>
                <a:ea typeface="ＭＳ Ｐゴシック" pitchFamily="1" charset="-128"/>
              </a:rPr>
              <a:t>e demain</a:t>
            </a:r>
            <a:endParaRPr lang="fr-FR" sz="1000" dirty="0">
              <a:solidFill>
                <a:srgbClr val="155492"/>
              </a:solidFill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2071" name="Line 23"/>
          <p:cNvSpPr>
            <a:spLocks noChangeShapeType="1"/>
          </p:cNvSpPr>
          <p:nvPr userDrawn="1"/>
        </p:nvSpPr>
        <p:spPr bwMode="auto">
          <a:xfrm flipH="1">
            <a:off x="7885113" y="2772000"/>
            <a:ext cx="1258887" cy="0"/>
          </a:xfrm>
          <a:prstGeom prst="line">
            <a:avLst/>
          </a:prstGeom>
          <a:noFill/>
          <a:ln w="9525">
            <a:solidFill>
              <a:srgbClr val="15549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2072" name="Picture 24" descr="peinture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00000"/>
          </a:xfrm>
          <a:prstGeom prst="rect">
            <a:avLst/>
          </a:prstGeom>
          <a:noFill/>
        </p:spPr>
      </p:pic>
      <p:pic>
        <p:nvPicPr>
          <p:cNvPr id="2073" name="Picture 25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9700" y="6165850"/>
            <a:ext cx="1384300" cy="517525"/>
          </a:xfrm>
          <a:prstGeom prst="rect">
            <a:avLst/>
          </a:prstGeom>
          <a:noFill/>
        </p:spPr>
      </p:pic>
      <p:sp>
        <p:nvSpPr>
          <p:cNvPr id="207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486400"/>
            <a:ext cx="7239000" cy="5334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43750" y="152400"/>
            <a:ext cx="1924050" cy="59436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71600" y="152400"/>
            <a:ext cx="5619750" cy="5943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71600" y="1524000"/>
            <a:ext cx="37719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95900" y="1524000"/>
            <a:ext cx="37719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52400"/>
            <a:ext cx="720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440000"/>
            <a:ext cx="720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295400" y="0"/>
            <a:ext cx="0" cy="1295400"/>
          </a:xfrm>
          <a:prstGeom prst="line">
            <a:avLst/>
          </a:prstGeom>
          <a:noFill/>
          <a:ln w="6350">
            <a:solidFill>
              <a:srgbClr val="005A9F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1034" name="Picture 10" descr="bandeau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64000" y="6264000"/>
            <a:ext cx="3779328" cy="19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Picture 11" descr="logoblanc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40000" y="6254953"/>
            <a:ext cx="1080000" cy="27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64000" y="6532563"/>
            <a:ext cx="3925887" cy="194400"/>
          </a:xfrm>
          <a:prstGeom prst="rect">
            <a:avLst/>
          </a:prstGeom>
          <a:noFill/>
          <a:ln w="9525">
            <a:solidFill>
              <a:srgbClr val="005A9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005A9F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5A9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5A9F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5A9F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5A9F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5A9F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5A9F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5A9F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5A9F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5A9F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5A9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5A9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5A9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5A9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5A9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5A9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5A9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5A9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5A9F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m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wmf"/><Relationship Id="rId2" Type="http://schemas.openxmlformats.org/officeDocument/2006/relationships/hyperlink" Target="https://www.s-risk.be/document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2564904"/>
            <a:ext cx="8568952" cy="3040360"/>
          </a:xfrm>
        </p:spPr>
        <p:txBody>
          <a:bodyPr/>
          <a:lstStyle/>
          <a:p>
            <a:pPr algn="ctr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GRER version 3 (2017) : pourquoi les valeurs limites pour la santé humaine (VS</a:t>
            </a:r>
            <a:r>
              <a:rPr lang="fr-FR" sz="3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ont-elles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changé ?</a:t>
            </a:r>
            <a:b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600" dirty="0"/>
              <a:t/>
            </a:r>
            <a:br>
              <a:rPr lang="fr-FR" sz="3600" dirty="0"/>
            </a:br>
            <a:r>
              <a:rPr lang="fr-FR" sz="2000" b="1" dirty="0"/>
              <a:t>Marie </a:t>
            </a:r>
            <a:r>
              <a:rPr lang="fr-FR" sz="2000" b="1" dirty="0" smtClean="0"/>
              <a:t>JAILLER</a:t>
            </a:r>
            <a:br>
              <a:rPr lang="fr-FR" sz="2000" b="1" dirty="0" smtClean="0"/>
            </a:br>
            <a:r>
              <a:rPr lang="fr-FR" sz="2000" b="1" dirty="0" smtClean="0"/>
              <a:t>Service d’études des risques</a:t>
            </a:r>
            <a:endParaRPr lang="fr-FR" sz="20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6093296"/>
            <a:ext cx="7239000" cy="360040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00B050"/>
                </a:solidFill>
              </a:rPr>
              <a:t>Formation DGO3 – 1</a:t>
            </a:r>
            <a:r>
              <a:rPr lang="fr-FR" b="1" baseline="30000" dirty="0" smtClean="0">
                <a:solidFill>
                  <a:srgbClr val="00B050"/>
                </a:solidFill>
              </a:rPr>
              <a:t>er</a:t>
            </a:r>
            <a:r>
              <a:rPr lang="fr-FR" b="1" dirty="0" smtClean="0">
                <a:solidFill>
                  <a:srgbClr val="00B050"/>
                </a:solidFill>
              </a:rPr>
              <a:t> et 7 décembre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>
          <a:xfrm>
            <a:off x="1357313" y="142875"/>
            <a:ext cx="7643812" cy="1285875"/>
          </a:xfrm>
        </p:spPr>
        <p:txBody>
          <a:bodyPr/>
          <a:lstStyle/>
          <a:p>
            <a:pPr marL="630238" indent="-630238"/>
            <a:r>
              <a:rPr lang="fr-BE" sz="3000" dirty="0" smtClean="0"/>
              <a:t>Evaluation / </a:t>
            </a:r>
            <a:r>
              <a:rPr lang="fr-BE" sz="3000" dirty="0"/>
              <a:t>gestion des risques</a:t>
            </a:r>
            <a:br>
              <a:rPr lang="fr-BE" sz="3000" dirty="0"/>
            </a:br>
            <a:r>
              <a:rPr lang="fr-BE" sz="3000" dirty="0"/>
              <a:t>Cas du </a:t>
            </a:r>
            <a:r>
              <a:rPr lang="fr-BE" sz="3000" dirty="0" smtClean="0"/>
              <a:t>plomb</a:t>
            </a:r>
            <a:endParaRPr lang="fr-FR" sz="3000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9830" y="1384300"/>
            <a:ext cx="8028384" cy="4968875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fr-FR" sz="1800" dirty="0" smtClean="0"/>
              <a:t>GRER V02 (2015) : évaluation des risques et VS</a:t>
            </a:r>
            <a:r>
              <a:rPr lang="fr-FR" sz="1800" baseline="-25000" dirty="0" smtClean="0"/>
              <a:t>H</a:t>
            </a:r>
            <a:r>
              <a:rPr lang="fr-FR" sz="1800" dirty="0" smtClean="0"/>
              <a:t> basées sur une VTR (PTWI) orale de 25 µg/</a:t>
            </a:r>
            <a:r>
              <a:rPr lang="fr-FR" sz="1800" dirty="0" err="1" smtClean="0"/>
              <a:t>kg.semaine</a:t>
            </a:r>
            <a:r>
              <a:rPr lang="fr-FR" sz="1800" dirty="0" smtClean="0"/>
              <a:t> établie par l’OMS en 1991(soit 3,6 µg/</a:t>
            </a:r>
            <a:r>
              <a:rPr lang="fr-FR" sz="1800" dirty="0" err="1" smtClean="0"/>
              <a:t>kg.j</a:t>
            </a:r>
            <a:r>
              <a:rPr lang="fr-FR" sz="1800" dirty="0" smtClean="0"/>
              <a:t>), correspondant à un seuil de plombémie de 100 µg/L dans le sang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fr-FR" sz="1800" dirty="0" smtClean="0">
                <a:solidFill>
                  <a:srgbClr val="00B050"/>
                </a:solidFill>
              </a:rPr>
              <a:t>-&gt; VS</a:t>
            </a:r>
            <a:r>
              <a:rPr lang="fr-FR" sz="1800" baseline="-25000" dirty="0" smtClean="0">
                <a:solidFill>
                  <a:srgbClr val="00B050"/>
                </a:solidFill>
              </a:rPr>
              <a:t>H</a:t>
            </a:r>
            <a:r>
              <a:rPr lang="fr-FR" sz="1800" dirty="0" smtClean="0">
                <a:solidFill>
                  <a:srgbClr val="00B050"/>
                </a:solidFill>
              </a:rPr>
              <a:t> (usage résidentiel ) = 196 mg/kg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endParaRPr lang="fr-FR" sz="1800" dirty="0"/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fr-FR" sz="1800" dirty="0" smtClean="0"/>
              <a:t>Mais …. </a:t>
            </a:r>
            <a:r>
              <a:rPr lang="fr-FR" altLang="fr-FR" sz="1800" dirty="0" smtClean="0">
                <a:sym typeface="Wingdings" pitchFamily="2" charset="2"/>
              </a:rPr>
              <a:t>Réévaluation </a:t>
            </a:r>
            <a:r>
              <a:rPr lang="fr-FR" altLang="fr-FR" sz="1800" dirty="0">
                <a:sym typeface="Wingdings" pitchFamily="2" charset="2"/>
              </a:rPr>
              <a:t>du </a:t>
            </a:r>
            <a:r>
              <a:rPr lang="fr-FR" altLang="fr-FR" sz="1800" b="1" dirty="0" smtClean="0">
                <a:sym typeface="Wingdings" pitchFamily="2" charset="2"/>
              </a:rPr>
              <a:t>JECFA (OMS) </a:t>
            </a:r>
            <a:r>
              <a:rPr lang="fr-FR" altLang="fr-FR" sz="1800" b="1" dirty="0">
                <a:sym typeface="Wingdings" pitchFamily="2" charset="2"/>
              </a:rPr>
              <a:t>en 2011 </a:t>
            </a:r>
            <a:r>
              <a:rPr lang="fr-FR" altLang="fr-FR" sz="1800" dirty="0">
                <a:sym typeface="Wingdings" pitchFamily="2" charset="2"/>
              </a:rPr>
              <a:t>: PTWI retirée car </a:t>
            </a:r>
            <a:r>
              <a:rPr lang="fr-FR" altLang="fr-FR" sz="1800" dirty="0" smtClean="0">
                <a:sym typeface="Wingdings" pitchFamily="2" charset="2"/>
              </a:rPr>
              <a:t>plus appropriée </a:t>
            </a:r>
            <a:r>
              <a:rPr lang="fr-FR" altLang="fr-FR" sz="1800" dirty="0">
                <a:sym typeface="Wingdings" pitchFamily="2" charset="2"/>
              </a:rPr>
              <a:t>pour garantir la protection de la santé humaine</a:t>
            </a:r>
            <a:endParaRPr lang="fr-BE" altLang="fr-FR" sz="1800" dirty="0"/>
          </a:p>
          <a:p>
            <a:pPr marL="533400" indent="-533400" eaLnBrk="1" hangingPunct="1">
              <a:lnSpc>
                <a:spcPct val="90000"/>
              </a:lnSpc>
              <a:buNone/>
              <a:defRPr/>
            </a:pPr>
            <a:endParaRPr lang="fr-FR" altLang="fr-F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>
              <a:spcBef>
                <a:spcPct val="50000"/>
              </a:spcBef>
              <a:buNone/>
              <a:defRPr/>
            </a:pPr>
            <a:r>
              <a:rPr lang="fr-FR" altLang="fr-FR" sz="1800" b="1" dirty="0" smtClean="0">
                <a:sym typeface="Wingdings" panose="05000000000000000000" pitchFamily="2" charset="2"/>
              </a:rPr>
              <a:t>Avis </a:t>
            </a:r>
            <a:r>
              <a:rPr lang="fr-BE" altLang="fr-FR" sz="1800" b="1" dirty="0" smtClean="0">
                <a:sym typeface="Wingdings" panose="05000000000000000000" pitchFamily="2" charset="2"/>
              </a:rPr>
              <a:t>de </a:t>
            </a:r>
            <a:r>
              <a:rPr lang="fr-BE" sz="1800" b="1" dirty="0" smtClean="0">
                <a:sym typeface="Wingdings" panose="05000000000000000000" pitchFamily="2" charset="2"/>
              </a:rPr>
              <a:t>l’EFSA </a:t>
            </a:r>
            <a:r>
              <a:rPr lang="fr-BE" sz="1800" dirty="0" smtClean="0">
                <a:sym typeface="Wingdings" panose="05000000000000000000" pitchFamily="2" charset="2"/>
              </a:rPr>
              <a:t>(</a:t>
            </a:r>
            <a:r>
              <a:rPr lang="fr-BE" sz="1800" dirty="0" err="1" smtClean="0">
                <a:sym typeface="Wingdings" panose="05000000000000000000" pitchFamily="2" charset="2"/>
              </a:rPr>
              <a:t>European</a:t>
            </a:r>
            <a:r>
              <a:rPr lang="fr-BE" sz="1800" dirty="0" smtClean="0">
                <a:sym typeface="Wingdings" panose="05000000000000000000" pitchFamily="2" charset="2"/>
              </a:rPr>
              <a:t> Food </a:t>
            </a:r>
            <a:r>
              <a:rPr lang="fr-BE" sz="1800" dirty="0" err="1" smtClean="0">
                <a:sym typeface="Wingdings" panose="05000000000000000000" pitchFamily="2" charset="2"/>
              </a:rPr>
              <a:t>Safety</a:t>
            </a:r>
            <a:r>
              <a:rPr lang="fr-BE" sz="1800" dirty="0" smtClean="0">
                <a:sym typeface="Wingdings" panose="05000000000000000000" pitchFamily="2" charset="2"/>
              </a:rPr>
              <a:t> </a:t>
            </a:r>
            <a:r>
              <a:rPr lang="fr-BE" sz="1800" dirty="0" err="1" smtClean="0">
                <a:sym typeface="Wingdings" panose="05000000000000000000" pitchFamily="2" charset="2"/>
              </a:rPr>
              <a:t>Authority</a:t>
            </a:r>
            <a:r>
              <a:rPr lang="fr-BE" sz="1800" dirty="0" smtClean="0">
                <a:sym typeface="Wingdings" panose="05000000000000000000" pitchFamily="2" charset="2"/>
              </a:rPr>
              <a:t>) </a:t>
            </a:r>
            <a:r>
              <a:rPr lang="fr-FR" altLang="fr-FR" sz="1800" b="1" dirty="0" smtClean="0">
                <a:sym typeface="Wingdings" panose="05000000000000000000" pitchFamily="2" charset="2"/>
              </a:rPr>
              <a:t>en 2010 </a:t>
            </a:r>
            <a:r>
              <a:rPr lang="fr-FR" altLang="fr-FR" sz="1800" dirty="0" smtClean="0">
                <a:sym typeface="Wingdings" panose="05000000000000000000" pitchFamily="2" charset="2"/>
              </a:rPr>
              <a:t>«</a:t>
            </a:r>
            <a:r>
              <a:rPr lang="fr-FR" altLang="fr-FR" sz="1800" dirty="0">
                <a:sym typeface="Wingdings" panose="05000000000000000000" pitchFamily="2" charset="2"/>
              </a:rPr>
              <a:t> Scientific opinion on lead in </a:t>
            </a:r>
            <a:r>
              <a:rPr lang="fr-FR" altLang="fr-FR" sz="1800" dirty="0" err="1">
                <a:sym typeface="Wingdings" panose="05000000000000000000" pitchFamily="2" charset="2"/>
              </a:rPr>
              <a:t>food</a:t>
            </a:r>
            <a:r>
              <a:rPr lang="fr-FR" altLang="fr-FR" sz="1800" dirty="0">
                <a:sym typeface="Wingdings" panose="05000000000000000000" pitchFamily="2" charset="2"/>
              </a:rPr>
              <a:t> </a:t>
            </a:r>
            <a:r>
              <a:rPr lang="fr-FR" altLang="fr-FR" sz="1800" dirty="0" smtClean="0">
                <a:sym typeface="Wingdings" panose="05000000000000000000" pitchFamily="2" charset="2"/>
              </a:rPr>
              <a:t>»  </a:t>
            </a:r>
            <a:endParaRPr lang="fr-FR" altLang="fr-FR" sz="1800" dirty="0"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 smtClean="0">
                <a:sym typeface="Wingdings" pitchFamily="2" charset="2"/>
              </a:rPr>
              <a:t>BMDL </a:t>
            </a:r>
            <a:r>
              <a:rPr lang="fr-FR" altLang="fr-FR" sz="1800" dirty="0">
                <a:sym typeface="Wingdings" pitchFamily="2" charset="2"/>
              </a:rPr>
              <a:t>(effets cardiovasculaires - adultes) = 1,5 µg/</a:t>
            </a:r>
            <a:r>
              <a:rPr lang="fr-FR" altLang="fr-FR" sz="1800" dirty="0" err="1">
                <a:sym typeface="Wingdings" pitchFamily="2" charset="2"/>
              </a:rPr>
              <a:t>kg.j</a:t>
            </a:r>
            <a:r>
              <a:rPr lang="fr-FR" altLang="fr-FR" sz="1800" dirty="0">
                <a:sym typeface="Wingdings" pitchFamily="2" charset="2"/>
              </a:rPr>
              <a:t> </a:t>
            </a:r>
            <a:endParaRPr lang="fr-FR" altLang="fr-FR" sz="1800" dirty="0" smtClean="0">
              <a:sym typeface="Wingdings" pitchFamily="2" charset="2"/>
            </a:endParaRP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 smtClean="0">
                <a:sym typeface="Wingdings" pitchFamily="2" charset="2"/>
              </a:rPr>
              <a:t>BMDL </a:t>
            </a:r>
            <a:r>
              <a:rPr lang="fr-FR" altLang="fr-FR" sz="1800" dirty="0">
                <a:sym typeface="Wingdings" pitchFamily="2" charset="2"/>
              </a:rPr>
              <a:t>(</a:t>
            </a:r>
            <a:r>
              <a:rPr lang="fr-FR" altLang="fr-FR" sz="1800" dirty="0" err="1">
                <a:sym typeface="Wingdings" pitchFamily="2" charset="2"/>
              </a:rPr>
              <a:t>néphrotoxicité</a:t>
            </a:r>
            <a:r>
              <a:rPr lang="fr-FR" altLang="fr-FR" sz="1800" dirty="0">
                <a:sym typeface="Wingdings" pitchFamily="2" charset="2"/>
              </a:rPr>
              <a:t> - adultes) = 0,63 µg/</a:t>
            </a:r>
            <a:r>
              <a:rPr lang="fr-FR" altLang="fr-FR" sz="1800" dirty="0" err="1">
                <a:sym typeface="Wingdings" pitchFamily="2" charset="2"/>
              </a:rPr>
              <a:t>kg.j</a:t>
            </a:r>
            <a:endParaRPr lang="fr-FR" altLang="fr-FR" sz="1800" dirty="0">
              <a:sym typeface="Wingdings" pitchFamily="2" charset="2"/>
            </a:endParaRP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>
                <a:sym typeface="Wingdings" pitchFamily="2" charset="2"/>
              </a:rPr>
              <a:t>BMDL (</a:t>
            </a:r>
            <a:r>
              <a:rPr lang="fr-FR" altLang="fr-FR" sz="1800" dirty="0" err="1">
                <a:sym typeface="Wingdings" pitchFamily="2" charset="2"/>
              </a:rPr>
              <a:t>neurotoxicité</a:t>
            </a:r>
            <a:r>
              <a:rPr lang="fr-FR" altLang="fr-FR" sz="1800" dirty="0">
                <a:sym typeface="Wingdings" pitchFamily="2" charset="2"/>
              </a:rPr>
              <a:t> développementale - enfants) = 0,5 µg/</a:t>
            </a:r>
            <a:r>
              <a:rPr lang="fr-FR" altLang="fr-FR" sz="1800" dirty="0" err="1">
                <a:sym typeface="Wingdings" pitchFamily="2" charset="2"/>
              </a:rPr>
              <a:t>kg.j</a:t>
            </a:r>
            <a:endParaRPr lang="fr-FR" altLang="fr-FR" sz="1800" dirty="0">
              <a:sym typeface="Wingdings" pitchFamily="2" charset="2"/>
            </a:endParaRPr>
          </a:p>
          <a:p>
            <a:pPr marL="533400" indent="-533400">
              <a:lnSpc>
                <a:spcPct val="90000"/>
              </a:lnSpc>
              <a:buNone/>
              <a:defRPr/>
            </a:pPr>
            <a:endParaRPr lang="fr-FR" sz="1800" dirty="0" smtClean="0"/>
          </a:p>
          <a:p>
            <a:pPr marL="533400" indent="-533400">
              <a:lnSpc>
                <a:spcPct val="90000"/>
              </a:lnSpc>
              <a:buNone/>
              <a:defRPr/>
            </a:pPr>
            <a:r>
              <a:rPr lang="fr-FR" sz="1800" dirty="0" smtClean="0"/>
              <a:t>GRER V03 </a:t>
            </a:r>
            <a:r>
              <a:rPr lang="fr-FR" sz="1800" dirty="0"/>
              <a:t>(</a:t>
            </a:r>
            <a:r>
              <a:rPr lang="fr-FR" sz="1800" dirty="0" smtClean="0"/>
              <a:t>2017) </a:t>
            </a:r>
            <a:r>
              <a:rPr lang="fr-FR" sz="1800" dirty="0" smtClean="0">
                <a:solidFill>
                  <a:srgbClr val="00B050"/>
                </a:solidFill>
              </a:rPr>
              <a:t>-&gt; </a:t>
            </a:r>
            <a:r>
              <a:rPr lang="fr-FR" sz="1800" dirty="0">
                <a:solidFill>
                  <a:srgbClr val="00B050"/>
                </a:solidFill>
              </a:rPr>
              <a:t>VS</a:t>
            </a:r>
            <a:r>
              <a:rPr lang="fr-FR" sz="1800" baseline="-25000" dirty="0">
                <a:solidFill>
                  <a:srgbClr val="00B050"/>
                </a:solidFill>
              </a:rPr>
              <a:t>H</a:t>
            </a:r>
            <a:r>
              <a:rPr lang="fr-FR" sz="1800" dirty="0">
                <a:solidFill>
                  <a:srgbClr val="00B050"/>
                </a:solidFill>
              </a:rPr>
              <a:t> (usage résidentiel ) </a:t>
            </a:r>
            <a:r>
              <a:rPr lang="fr-FR" sz="1800" dirty="0" smtClean="0">
                <a:solidFill>
                  <a:srgbClr val="00B050"/>
                </a:solidFill>
              </a:rPr>
              <a:t>= 1,41 mg/kg</a:t>
            </a:r>
            <a:endParaRPr lang="fr-FR" sz="1800" dirty="0">
              <a:solidFill>
                <a:srgbClr val="00B05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 l="80357" t="85715" r="10715" b="10715"/>
          <a:stretch>
            <a:fillRect/>
          </a:stretch>
        </p:blipFill>
        <p:spPr bwMode="auto">
          <a:xfrm>
            <a:off x="1357313" y="6215063"/>
            <a:ext cx="1108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mj\AppData\Local\Microsoft\Windows\Temporary Internet Files\Content.IE5\K9JKOR7Y\France_road_sign_A14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92" y="2564904"/>
            <a:ext cx="942138" cy="82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numéro de diapositive 3"/>
          <p:cNvSpPr txBox="1">
            <a:spLocks/>
          </p:cNvSpPr>
          <p:nvPr/>
        </p:nvSpPr>
        <p:spPr bwMode="auto">
          <a:xfrm>
            <a:off x="4268788" y="6237288"/>
            <a:ext cx="836612" cy="201612"/>
          </a:xfrm>
          <a:prstGeom prst="rect">
            <a:avLst/>
          </a:prstGeom>
          <a:noFill/>
          <a:ln w="9525">
            <a:solidFill>
              <a:srgbClr val="1554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55492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55492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55492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55492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000" dirty="0">
                <a:latin typeface="Arial" charset="0"/>
                <a:ea typeface="ＭＳ Ｐゴシック" pitchFamily="34" charset="-128"/>
              </a:rPr>
              <a:t>PAGE </a:t>
            </a:r>
            <a:fld id="{34DA8B64-BB2F-442E-B82D-F354C9B94FDB}" type="slidenum">
              <a:rPr lang="fr-BE" altLang="fr-FR" sz="100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1000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5364088" y="6532562"/>
            <a:ext cx="3744416" cy="208805"/>
          </a:xfrm>
        </p:spPr>
        <p:txBody>
          <a:bodyPr/>
          <a:lstStyle/>
          <a:p>
            <a:r>
              <a:rPr lang="fr-FR" dirty="0"/>
              <a:t>Formation DGO3 – 1</a:t>
            </a:r>
            <a:r>
              <a:rPr lang="fr-FR" baseline="30000" dirty="0"/>
              <a:t>er</a:t>
            </a:r>
            <a:r>
              <a:rPr lang="fr-FR" dirty="0"/>
              <a:t> et 7 décembre 2017</a:t>
            </a:r>
          </a:p>
        </p:txBody>
      </p:sp>
      <p:pic>
        <p:nvPicPr>
          <p:cNvPr id="10" name="Picture 2" descr="C:\Users\mj\AppData\Local\Microsoft\Windows\Temporary Internet Files\Content.IE5\Y10N6XUI\Question-Guy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91" y="5229200"/>
            <a:ext cx="735749" cy="81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71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>
          <a:xfrm>
            <a:off x="1357313" y="142875"/>
            <a:ext cx="7643812" cy="1285875"/>
          </a:xfrm>
        </p:spPr>
        <p:txBody>
          <a:bodyPr/>
          <a:lstStyle/>
          <a:p>
            <a:pPr marL="630238" indent="-630238"/>
            <a:r>
              <a:rPr lang="fr-BE" sz="3000" dirty="0" smtClean="0"/>
              <a:t>Evaluation / </a:t>
            </a:r>
            <a:r>
              <a:rPr lang="fr-BE" sz="3000" dirty="0"/>
              <a:t>gestion des risques</a:t>
            </a:r>
            <a:br>
              <a:rPr lang="fr-BE" sz="3000" dirty="0"/>
            </a:br>
            <a:r>
              <a:rPr lang="fr-BE" sz="3000" dirty="0"/>
              <a:t>Cas </a:t>
            </a:r>
            <a:r>
              <a:rPr lang="fr-BE" sz="3000" dirty="0" smtClean="0"/>
              <a:t>de l’arsenic et du plomb</a:t>
            </a:r>
            <a:endParaRPr lang="fr-FR" sz="3000" dirty="0" smtClean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7741850"/>
              </p:ext>
            </p:extLst>
          </p:nvPr>
        </p:nvGraphicFramePr>
        <p:xfrm>
          <a:off x="1376735" y="1412260"/>
          <a:ext cx="7462821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1538"/>
                <a:gridCol w="1893676"/>
                <a:gridCol w="2487607"/>
              </a:tblGrid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En mg/kg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ARSENIC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PLOMB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VS</a:t>
                      </a:r>
                      <a:r>
                        <a:rPr lang="fr-BE" baseline="-25000" dirty="0" smtClean="0"/>
                        <a:t>H</a:t>
                      </a:r>
                      <a:r>
                        <a:rPr lang="fr-BE" dirty="0" smtClean="0"/>
                        <a:t> GRERv2 – usage</a:t>
                      </a:r>
                      <a:r>
                        <a:rPr lang="fr-BE" baseline="0" dirty="0" smtClean="0"/>
                        <a:t> III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109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196</a:t>
                      </a:r>
                      <a:endParaRPr lang="fr-B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VS</a:t>
                      </a:r>
                      <a:r>
                        <a:rPr lang="fr-BE" baseline="-25000" dirty="0" smtClean="0"/>
                        <a:t>H</a:t>
                      </a:r>
                      <a:r>
                        <a:rPr lang="fr-BE" dirty="0" smtClean="0"/>
                        <a:t> GRER v3 – usage III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0,16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1,41</a:t>
                      </a:r>
                      <a:endParaRPr lang="fr-B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VS actuelle (DS 5.12.08)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40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200</a:t>
                      </a:r>
                      <a:endParaRPr lang="fr-B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 smtClean="0"/>
                        <a:t>Bruit</a:t>
                      </a:r>
                      <a:r>
                        <a:rPr lang="fr-BE" baseline="0" dirty="0" smtClean="0"/>
                        <a:t> de fond naturel (POLLUSOL 1)</a:t>
                      </a:r>
                      <a:endParaRPr lang="fr-B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12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25</a:t>
                      </a:r>
                      <a:endParaRPr lang="fr-B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Bruit de fond en zone péri-industrielle (POLLUSOL 2)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13 à 36</a:t>
                      </a:r>
                      <a:r>
                        <a:rPr lang="fr-BE" baseline="0" dirty="0" smtClean="0"/>
                        <a:t> sauf Aubange (103)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280 à 875</a:t>
                      </a:r>
                      <a:endParaRPr lang="fr-BE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 l="80357" t="85715" r="10715" b="10715"/>
          <a:stretch>
            <a:fillRect/>
          </a:stretch>
        </p:blipFill>
        <p:spPr bwMode="auto">
          <a:xfrm>
            <a:off x="1357313" y="6215063"/>
            <a:ext cx="1108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mj\AppData\Local\Microsoft\Windows\Temporary Internet Files\Content.IE5\K9JKOR7Y\France_road_sign_A14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56" y="4910923"/>
            <a:ext cx="683568" cy="60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numéro de diapositive 3"/>
          <p:cNvSpPr txBox="1">
            <a:spLocks/>
          </p:cNvSpPr>
          <p:nvPr/>
        </p:nvSpPr>
        <p:spPr bwMode="auto">
          <a:xfrm>
            <a:off x="4268788" y="6237288"/>
            <a:ext cx="836612" cy="201612"/>
          </a:xfrm>
          <a:prstGeom prst="rect">
            <a:avLst/>
          </a:prstGeom>
          <a:noFill/>
          <a:ln w="9525">
            <a:solidFill>
              <a:srgbClr val="1554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55492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55492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55492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55492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000" dirty="0">
                <a:latin typeface="Arial" charset="0"/>
                <a:ea typeface="ＭＳ Ｐゴシック" pitchFamily="34" charset="-128"/>
              </a:rPr>
              <a:t>PAGE </a:t>
            </a:r>
            <a:fld id="{34DA8B64-BB2F-442E-B82D-F354C9B94FDB}" type="slidenum">
              <a:rPr lang="fr-BE" altLang="fr-FR" sz="100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1000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5364088" y="6532562"/>
            <a:ext cx="3744416" cy="208805"/>
          </a:xfrm>
        </p:spPr>
        <p:txBody>
          <a:bodyPr/>
          <a:lstStyle/>
          <a:p>
            <a:r>
              <a:rPr lang="fr-FR" dirty="0"/>
              <a:t>Formation DGO3 – 1</a:t>
            </a:r>
            <a:r>
              <a:rPr lang="fr-FR" baseline="30000" dirty="0"/>
              <a:t>er</a:t>
            </a:r>
            <a:r>
              <a:rPr lang="fr-FR" dirty="0"/>
              <a:t> et 7 décembre 2017</a:t>
            </a:r>
          </a:p>
        </p:txBody>
      </p:sp>
      <p:pic>
        <p:nvPicPr>
          <p:cNvPr id="10" name="Picture 2" descr="C:\Users\mj\AppData\Local\Microsoft\Windows\Temporary Internet Files\Content.IE5\Y10N6XUI\Question-Guy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63567"/>
            <a:ext cx="735749" cy="81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901782" y="4653136"/>
            <a:ext cx="8218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latin typeface="+mn-lt"/>
              </a:rPr>
              <a:t>Conclusions pragmatiques pour ces 2 composés :</a:t>
            </a:r>
          </a:p>
          <a:p>
            <a:pPr marL="457200" indent="-457200">
              <a:buAutoNum type="arabicParenR"/>
            </a:pPr>
            <a:r>
              <a:rPr lang="fr-BE" sz="2000" dirty="0" smtClean="0">
                <a:latin typeface="+mn-lt"/>
              </a:rPr>
              <a:t>Inutile de pratiquer une EDR dans S-RISK</a:t>
            </a:r>
          </a:p>
          <a:p>
            <a:pPr marL="457200" indent="-457200">
              <a:buAutoNum type="arabicParenR"/>
            </a:pPr>
            <a:r>
              <a:rPr lang="fr-BE" sz="2000" dirty="0" smtClean="0">
                <a:latin typeface="+mn-lt"/>
                <a:sym typeface="Wingdings" panose="05000000000000000000" pitchFamily="2" charset="2"/>
              </a:rPr>
              <a:t>Etre attentif aux teneurs en plomb dans les sols du fait de la toxicité plus élevée avérée</a:t>
            </a:r>
            <a:endParaRPr lang="fr-B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994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5364088" y="6532562"/>
            <a:ext cx="3744416" cy="208805"/>
          </a:xfrm>
        </p:spPr>
        <p:txBody>
          <a:bodyPr/>
          <a:lstStyle/>
          <a:p>
            <a:r>
              <a:rPr lang="fr-FR" dirty="0"/>
              <a:t>Formation DGO3 – 1</a:t>
            </a:r>
            <a:r>
              <a:rPr lang="fr-FR" baseline="30000" dirty="0"/>
              <a:t>er</a:t>
            </a:r>
            <a:r>
              <a:rPr lang="fr-FR" dirty="0"/>
              <a:t> et 7 décembre 2017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772400" cy="684312"/>
          </a:xfrm>
        </p:spPr>
        <p:txBody>
          <a:bodyPr/>
          <a:lstStyle/>
          <a:p>
            <a:pPr marL="457200" indent="-457200"/>
            <a:r>
              <a:rPr lang="fr-BE" sz="3200" dirty="0" smtClean="0"/>
              <a:t>GRER v2 : modèle RISC-HUMAN (CSOIL)</a:t>
            </a:r>
            <a:endParaRPr lang="fr-BE" sz="32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224000"/>
            <a:ext cx="9036496" cy="4572000"/>
          </a:xfrm>
        </p:spPr>
        <p:txBody>
          <a:bodyPr/>
          <a:lstStyle/>
          <a:p>
            <a:endParaRPr lang="fr-FR" sz="1800" dirty="0" smtClean="0"/>
          </a:p>
          <a:p>
            <a:endParaRPr lang="fr-FR" sz="1800" dirty="0" smtClean="0"/>
          </a:p>
          <a:p>
            <a:endParaRPr lang="fr-FR" sz="1800" dirty="0"/>
          </a:p>
          <a:p>
            <a:endParaRPr lang="fr-FR" sz="1800" dirty="0" smtClean="0"/>
          </a:p>
        </p:txBody>
      </p:sp>
      <p:sp>
        <p:nvSpPr>
          <p:cNvPr id="9" name="Espace réservé du numéro de diapositive 3"/>
          <p:cNvSpPr txBox="1">
            <a:spLocks/>
          </p:cNvSpPr>
          <p:nvPr/>
        </p:nvSpPr>
        <p:spPr bwMode="auto">
          <a:xfrm>
            <a:off x="4268788" y="6237288"/>
            <a:ext cx="836612" cy="201612"/>
          </a:xfrm>
          <a:prstGeom prst="rect">
            <a:avLst/>
          </a:prstGeom>
          <a:noFill/>
          <a:ln w="9525">
            <a:solidFill>
              <a:srgbClr val="1554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55492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55492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55492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55492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000" dirty="0">
                <a:latin typeface="Arial" charset="0"/>
                <a:ea typeface="ＭＳ Ｐゴシック" pitchFamily="34" charset="-128"/>
              </a:rPr>
              <a:t>PAGE </a:t>
            </a:r>
            <a:fld id="{34DA8B64-BB2F-442E-B82D-F354C9B94FDB}" type="slidenum">
              <a:rPr lang="fr-BE" altLang="fr-FR" sz="100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1000" dirty="0"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3030588" y="3805113"/>
            <a:ext cx="0" cy="8480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5536207" y="3764598"/>
            <a:ext cx="0" cy="8213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be 9"/>
          <p:cNvSpPr/>
          <p:nvPr/>
        </p:nvSpPr>
        <p:spPr>
          <a:xfrm>
            <a:off x="3030588" y="1412776"/>
            <a:ext cx="3096344" cy="2376264"/>
          </a:xfrm>
          <a:prstGeom prst="cub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8" name="Connecteur droit 17"/>
          <p:cNvCxnSpPr/>
          <p:nvPr/>
        </p:nvCxnSpPr>
        <p:spPr>
          <a:xfrm>
            <a:off x="6126932" y="3165066"/>
            <a:ext cx="0" cy="8664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rapèze 11"/>
          <p:cNvSpPr/>
          <p:nvPr/>
        </p:nvSpPr>
        <p:spPr>
          <a:xfrm>
            <a:off x="2699792" y="1052736"/>
            <a:ext cx="3672408" cy="980888"/>
          </a:xfrm>
          <a:prstGeom prst="trapezoid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3030588" y="3936208"/>
            <a:ext cx="2437581" cy="0"/>
          </a:xfrm>
          <a:prstGeom prst="straightConnector1">
            <a:avLst/>
          </a:prstGeom>
          <a:ln w="38100">
            <a:solidFill>
              <a:srgbClr val="005A9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5537126" y="3409598"/>
            <a:ext cx="589806" cy="530960"/>
          </a:xfrm>
          <a:prstGeom prst="straightConnector1">
            <a:avLst/>
          </a:prstGeom>
          <a:ln w="38100">
            <a:solidFill>
              <a:srgbClr val="005A9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2915816" y="3823185"/>
            <a:ext cx="0" cy="630000"/>
          </a:xfrm>
          <a:prstGeom prst="straightConnector1">
            <a:avLst/>
          </a:prstGeom>
          <a:ln w="38100">
            <a:solidFill>
              <a:srgbClr val="005A9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1435721" y="3792178"/>
            <a:ext cx="1594867" cy="0"/>
          </a:xfrm>
          <a:prstGeom prst="line">
            <a:avLst/>
          </a:prstGeom>
          <a:ln w="508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5506541" y="3789040"/>
            <a:ext cx="3529955" cy="0"/>
          </a:xfrm>
          <a:prstGeom prst="line">
            <a:avLst/>
          </a:prstGeom>
          <a:ln w="508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403648" y="4829125"/>
            <a:ext cx="7488832" cy="8640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8705553" y="3792178"/>
            <a:ext cx="0" cy="1008112"/>
          </a:xfrm>
          <a:prstGeom prst="straightConnector1">
            <a:avLst/>
          </a:prstGeom>
          <a:ln w="38100">
            <a:solidFill>
              <a:srgbClr val="005A9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5444405" y="276186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5A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</a:t>
            </a:r>
            <a:endParaRPr lang="fr-BE" b="1" dirty="0">
              <a:solidFill>
                <a:srgbClr val="005A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290501" y="322352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5A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</a:t>
            </a:r>
            <a:endParaRPr lang="fr-BE" b="1" dirty="0">
              <a:solidFill>
                <a:srgbClr val="005A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129405" y="4058237"/>
            <a:ext cx="966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5A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0,8 m</a:t>
            </a:r>
            <a:endParaRPr lang="fr-BE" b="1" dirty="0">
              <a:solidFill>
                <a:srgbClr val="005A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7452320" y="4093083"/>
            <a:ext cx="1155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5A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1,25 m</a:t>
            </a:r>
            <a:endParaRPr lang="fr-BE" b="1" dirty="0">
              <a:solidFill>
                <a:srgbClr val="005A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lèche courbée vers la droite 38"/>
          <p:cNvSpPr/>
          <p:nvPr/>
        </p:nvSpPr>
        <p:spPr bwMode="auto">
          <a:xfrm rot="10800000">
            <a:off x="4211960" y="3165066"/>
            <a:ext cx="468052" cy="1064058"/>
          </a:xfrm>
          <a:prstGeom prst="curved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27952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Palatino Linotype" pitchFamily="18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965290" y="4355068"/>
            <a:ext cx="721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5A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</a:t>
            </a:r>
            <a:endParaRPr lang="fr-BE" b="1" dirty="0">
              <a:solidFill>
                <a:srgbClr val="005A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129405" y="2600908"/>
            <a:ext cx="2239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5A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Cia = 0,1 x Cb</a:t>
            </a:r>
            <a:endParaRPr lang="fr-BE" b="1" dirty="0">
              <a:solidFill>
                <a:srgbClr val="005A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784576" y="5085184"/>
            <a:ext cx="2197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 contaminé</a:t>
            </a:r>
            <a:endParaRPr lang="fr-B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Connecteur droit avec flèche 42"/>
          <p:cNvCxnSpPr/>
          <p:nvPr/>
        </p:nvCxnSpPr>
        <p:spPr bwMode="auto">
          <a:xfrm>
            <a:off x="2034158" y="4227536"/>
            <a:ext cx="865684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45" name="ZoneTexte 44"/>
          <p:cNvSpPr txBox="1"/>
          <p:nvPr/>
        </p:nvSpPr>
        <p:spPr>
          <a:xfrm>
            <a:off x="297683" y="4031528"/>
            <a:ext cx="1650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rgbClr val="C00000"/>
                </a:solidFill>
                <a:latin typeface="+mn-lt"/>
              </a:rPr>
              <a:t>Diffusion</a:t>
            </a:r>
            <a:endParaRPr lang="fr-FR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297683" y="1468740"/>
            <a:ext cx="17540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rgbClr val="005A9F"/>
                </a:solidFill>
                <a:latin typeface="+mn-lt"/>
              </a:rPr>
              <a:t>Bâtiment avec vide sanitaire</a:t>
            </a:r>
            <a:endParaRPr lang="fr-FR" sz="2800" dirty="0">
              <a:solidFill>
                <a:srgbClr val="005A9F"/>
              </a:solidFill>
              <a:latin typeface="+mn-lt"/>
            </a:endParaRPr>
          </a:p>
        </p:txBody>
      </p:sp>
      <p:cxnSp>
        <p:nvCxnSpPr>
          <p:cNvPr id="50" name="Connecteur droit avec flèche 49"/>
          <p:cNvCxnSpPr/>
          <p:nvPr/>
        </p:nvCxnSpPr>
        <p:spPr bwMode="auto">
          <a:xfrm>
            <a:off x="2051720" y="4493193"/>
            <a:ext cx="865684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30" name="ZoneTexte 29"/>
          <p:cNvSpPr txBox="1"/>
          <p:nvPr/>
        </p:nvSpPr>
        <p:spPr>
          <a:xfrm>
            <a:off x="6853860" y="1179906"/>
            <a:ext cx="1851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005A9F"/>
                </a:solidFill>
                <a:latin typeface="+mn-lt"/>
              </a:rPr>
              <a:t>Dans le vide sanitaire </a:t>
            </a:r>
          </a:p>
          <a:p>
            <a:r>
              <a:rPr lang="fr-BE" dirty="0" smtClean="0">
                <a:solidFill>
                  <a:srgbClr val="005A9F"/>
                </a:solidFill>
                <a:latin typeface="+mn-lt"/>
              </a:rPr>
              <a:t>N = 1,1 h</a:t>
            </a:r>
            <a:r>
              <a:rPr lang="fr-BE" baseline="30000" dirty="0" smtClean="0">
                <a:solidFill>
                  <a:srgbClr val="005A9F"/>
                </a:solidFill>
                <a:latin typeface="+mn-lt"/>
              </a:rPr>
              <a:t>-1</a:t>
            </a:r>
            <a:endParaRPr lang="fr-FR" baseline="30000" dirty="0">
              <a:solidFill>
                <a:srgbClr val="005A9F"/>
              </a:solidFill>
              <a:latin typeface="+mn-lt"/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 flipH="1">
            <a:off x="2883868" y="2040512"/>
            <a:ext cx="15974" cy="1724086"/>
          </a:xfrm>
          <a:prstGeom prst="straightConnector1">
            <a:avLst/>
          </a:prstGeom>
          <a:ln w="38100">
            <a:solidFill>
              <a:srgbClr val="005A9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1891730" y="2535359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5A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2,6 m</a:t>
            </a:r>
            <a:endParaRPr lang="fr-BE" b="1" dirty="0">
              <a:solidFill>
                <a:srgbClr val="005A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98688" y="5020260"/>
            <a:ext cx="1650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rgbClr val="C00000"/>
                </a:solidFill>
                <a:latin typeface="+mn-lt"/>
              </a:rPr>
              <a:t>Diffusion</a:t>
            </a:r>
            <a:endParaRPr lang="fr-FR" sz="28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584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5364088" y="6532562"/>
            <a:ext cx="3744416" cy="208805"/>
          </a:xfrm>
        </p:spPr>
        <p:txBody>
          <a:bodyPr/>
          <a:lstStyle/>
          <a:p>
            <a:r>
              <a:rPr lang="fr-FR" dirty="0"/>
              <a:t>Formation DGO3 – 1</a:t>
            </a:r>
            <a:r>
              <a:rPr lang="fr-FR" baseline="30000" dirty="0"/>
              <a:t>er</a:t>
            </a:r>
            <a:r>
              <a:rPr lang="fr-FR" dirty="0"/>
              <a:t> et 7 décembre 2017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772400" cy="684312"/>
          </a:xfrm>
        </p:spPr>
        <p:txBody>
          <a:bodyPr/>
          <a:lstStyle/>
          <a:p>
            <a:pPr marL="457200" indent="-457200"/>
            <a:r>
              <a:rPr lang="fr-BE" sz="3200" dirty="0" smtClean="0"/>
              <a:t>GRER v3 : modèle S-RISK (VOLASOIL)</a:t>
            </a:r>
            <a:endParaRPr lang="fr-BE" sz="32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224000"/>
            <a:ext cx="9036496" cy="4572000"/>
          </a:xfrm>
        </p:spPr>
        <p:txBody>
          <a:bodyPr/>
          <a:lstStyle/>
          <a:p>
            <a:endParaRPr lang="fr-FR" sz="1800" dirty="0" smtClean="0"/>
          </a:p>
          <a:p>
            <a:endParaRPr lang="fr-FR" sz="1800" dirty="0" smtClean="0"/>
          </a:p>
          <a:p>
            <a:endParaRPr lang="fr-FR" sz="1800" dirty="0"/>
          </a:p>
          <a:p>
            <a:endParaRPr lang="fr-FR" sz="1800" dirty="0" smtClean="0"/>
          </a:p>
        </p:txBody>
      </p:sp>
      <p:sp>
        <p:nvSpPr>
          <p:cNvPr id="9" name="Espace réservé du numéro de diapositive 3"/>
          <p:cNvSpPr txBox="1">
            <a:spLocks/>
          </p:cNvSpPr>
          <p:nvPr/>
        </p:nvSpPr>
        <p:spPr bwMode="auto">
          <a:xfrm>
            <a:off x="4268788" y="6237288"/>
            <a:ext cx="836612" cy="201612"/>
          </a:xfrm>
          <a:prstGeom prst="rect">
            <a:avLst/>
          </a:prstGeom>
          <a:noFill/>
          <a:ln w="9525">
            <a:solidFill>
              <a:srgbClr val="1554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55492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55492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55492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55492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000" dirty="0">
                <a:latin typeface="Arial" charset="0"/>
                <a:ea typeface="ＭＳ Ｐゴシック" pitchFamily="34" charset="-128"/>
              </a:rPr>
              <a:t>PAGE </a:t>
            </a:r>
            <a:fld id="{34DA8B64-BB2F-442E-B82D-F354C9B94FDB}" type="slidenum">
              <a:rPr lang="fr-BE" altLang="fr-FR" sz="100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fr-FR" altLang="fr-FR" sz="1000" dirty="0"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3030588" y="3805113"/>
            <a:ext cx="0" cy="12800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5536207" y="3764598"/>
            <a:ext cx="919" cy="13205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be 9"/>
          <p:cNvSpPr/>
          <p:nvPr/>
        </p:nvSpPr>
        <p:spPr>
          <a:xfrm>
            <a:off x="3030588" y="1412776"/>
            <a:ext cx="3096344" cy="2376264"/>
          </a:xfrm>
          <a:prstGeom prst="cub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Trapèze 11"/>
          <p:cNvSpPr/>
          <p:nvPr/>
        </p:nvSpPr>
        <p:spPr>
          <a:xfrm>
            <a:off x="2699792" y="1052736"/>
            <a:ext cx="3672408" cy="980888"/>
          </a:xfrm>
          <a:prstGeom prst="trapezoid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3048882" y="3675078"/>
            <a:ext cx="2437581" cy="0"/>
          </a:xfrm>
          <a:prstGeom prst="straightConnector1">
            <a:avLst/>
          </a:prstGeom>
          <a:ln w="38100">
            <a:solidFill>
              <a:srgbClr val="005A9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5529720" y="3056297"/>
            <a:ext cx="589806" cy="530960"/>
          </a:xfrm>
          <a:prstGeom prst="straightConnector1">
            <a:avLst/>
          </a:prstGeom>
          <a:ln w="38100">
            <a:solidFill>
              <a:srgbClr val="005A9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3222097" y="3846749"/>
            <a:ext cx="15974" cy="1261999"/>
          </a:xfrm>
          <a:prstGeom prst="straightConnector1">
            <a:avLst/>
          </a:prstGeom>
          <a:ln w="38100">
            <a:solidFill>
              <a:srgbClr val="005A9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1435721" y="3792178"/>
            <a:ext cx="1594867" cy="0"/>
          </a:xfrm>
          <a:prstGeom prst="line">
            <a:avLst/>
          </a:prstGeom>
          <a:ln w="508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5506541" y="3789040"/>
            <a:ext cx="3529955" cy="0"/>
          </a:xfrm>
          <a:prstGeom prst="line">
            <a:avLst/>
          </a:prstGeom>
          <a:ln w="508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27001" y="5108748"/>
            <a:ext cx="8061423" cy="7514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8388424" y="3764598"/>
            <a:ext cx="0" cy="585439"/>
          </a:xfrm>
          <a:prstGeom prst="straightConnector1">
            <a:avLst/>
          </a:prstGeom>
          <a:ln w="38100">
            <a:solidFill>
              <a:srgbClr val="005A9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5578346" y="2586679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5A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</a:t>
            </a:r>
            <a:endParaRPr lang="fr-BE" b="1" dirty="0">
              <a:solidFill>
                <a:srgbClr val="005A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792493" y="3276811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5A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</a:t>
            </a:r>
            <a:endParaRPr lang="fr-BE" b="1" dirty="0">
              <a:solidFill>
                <a:srgbClr val="005A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222097" y="4194058"/>
            <a:ext cx="966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5A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</a:t>
            </a:r>
            <a:endParaRPr lang="fr-BE" b="1" dirty="0">
              <a:solidFill>
                <a:srgbClr val="005A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7177193" y="3806341"/>
            <a:ext cx="1155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5A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0,75 m</a:t>
            </a:r>
            <a:endParaRPr lang="fr-BE" b="1" dirty="0">
              <a:solidFill>
                <a:srgbClr val="005A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135663" y="5398579"/>
            <a:ext cx="2197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 contaminé</a:t>
            </a:r>
            <a:endParaRPr lang="fr-B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Connecteur droit avec flèche 42"/>
          <p:cNvCxnSpPr/>
          <p:nvPr/>
        </p:nvCxnSpPr>
        <p:spPr bwMode="auto">
          <a:xfrm>
            <a:off x="2162114" y="4519902"/>
            <a:ext cx="865684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46" name="ZoneTexte 45"/>
          <p:cNvSpPr txBox="1"/>
          <p:nvPr/>
        </p:nvSpPr>
        <p:spPr>
          <a:xfrm>
            <a:off x="23664" y="1499185"/>
            <a:ext cx="2592288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solidFill>
                  <a:srgbClr val="005A9F"/>
                </a:solidFill>
                <a:latin typeface="+mn-lt"/>
                <a:cs typeface="Arial" panose="020B0604020202020204" pitchFamily="34" charset="0"/>
              </a:rPr>
              <a:t>Bâtiment avec cave</a:t>
            </a:r>
          </a:p>
          <a:p>
            <a:r>
              <a:rPr lang="fr-BE" sz="2000" dirty="0" smtClean="0">
                <a:solidFill>
                  <a:srgbClr val="005A9F"/>
                </a:solidFill>
                <a:latin typeface="+mn-lt"/>
                <a:cs typeface="Arial" panose="020B0604020202020204" pitchFamily="34" charset="0"/>
              </a:rPr>
              <a:t>Dalle du sol de la cave fissurée</a:t>
            </a:r>
          </a:p>
          <a:p>
            <a:endParaRPr lang="fr-FR" sz="2800" baseline="30000" dirty="0">
              <a:solidFill>
                <a:srgbClr val="005A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 flipH="1">
            <a:off x="5578346" y="4462047"/>
            <a:ext cx="589806" cy="6319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>
            <a:off x="3030588" y="5085184"/>
            <a:ext cx="25065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flipH="1">
            <a:off x="2883868" y="2040512"/>
            <a:ext cx="15974" cy="1724086"/>
          </a:xfrm>
          <a:prstGeom prst="straightConnector1">
            <a:avLst/>
          </a:prstGeom>
          <a:ln w="38100">
            <a:solidFill>
              <a:srgbClr val="005A9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3048882" y="2631489"/>
            <a:ext cx="966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005A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BE" b="1" dirty="0" smtClean="0">
                <a:solidFill>
                  <a:srgbClr val="005A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endParaRPr lang="fr-BE" b="1" dirty="0">
              <a:solidFill>
                <a:srgbClr val="005A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4015645" y="2450197"/>
            <a:ext cx="686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5A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Cia</a:t>
            </a:r>
            <a:endParaRPr lang="fr-BE" b="1" dirty="0">
              <a:solidFill>
                <a:srgbClr val="005A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119527" y="4250705"/>
            <a:ext cx="2268898" cy="9065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2" name="Rectangle 51"/>
          <p:cNvSpPr/>
          <p:nvPr/>
        </p:nvSpPr>
        <p:spPr>
          <a:xfrm>
            <a:off x="327001" y="4293138"/>
            <a:ext cx="2703587" cy="8640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5" name="ZoneTexte 44"/>
          <p:cNvSpPr txBox="1"/>
          <p:nvPr/>
        </p:nvSpPr>
        <p:spPr>
          <a:xfrm>
            <a:off x="251347" y="4323915"/>
            <a:ext cx="1981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chemeClr val="bg1"/>
                </a:solidFill>
                <a:latin typeface="+mn-lt"/>
              </a:rPr>
              <a:t>Convection</a:t>
            </a:r>
            <a:endParaRPr lang="fr-FR" sz="28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50" name="Connecteur droit avec flèche 49"/>
          <p:cNvCxnSpPr/>
          <p:nvPr/>
        </p:nvCxnSpPr>
        <p:spPr bwMode="auto">
          <a:xfrm>
            <a:off x="2195427" y="4869160"/>
            <a:ext cx="865684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53" name="Connecteur droit avec flèche 52"/>
          <p:cNvCxnSpPr/>
          <p:nvPr/>
        </p:nvCxnSpPr>
        <p:spPr bwMode="auto">
          <a:xfrm>
            <a:off x="2204321" y="4583937"/>
            <a:ext cx="865684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54" name="Connecteur droit avec flèche 53"/>
          <p:cNvCxnSpPr/>
          <p:nvPr/>
        </p:nvCxnSpPr>
        <p:spPr bwMode="auto">
          <a:xfrm flipH="1">
            <a:off x="6111187" y="4501259"/>
            <a:ext cx="773606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55" name="Connecteur droit avec flèche 54"/>
          <p:cNvCxnSpPr/>
          <p:nvPr/>
        </p:nvCxnSpPr>
        <p:spPr bwMode="auto">
          <a:xfrm flipH="1">
            <a:off x="6101662" y="4350037"/>
            <a:ext cx="773606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56" name="Connecteur droit avec flèche 55"/>
          <p:cNvCxnSpPr/>
          <p:nvPr/>
        </p:nvCxnSpPr>
        <p:spPr bwMode="auto">
          <a:xfrm flipV="1">
            <a:off x="4015645" y="5157234"/>
            <a:ext cx="0" cy="5443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57" name="Connecteur droit avec flèche 56"/>
          <p:cNvCxnSpPr/>
          <p:nvPr/>
        </p:nvCxnSpPr>
        <p:spPr bwMode="auto">
          <a:xfrm flipV="1">
            <a:off x="4851091" y="5126423"/>
            <a:ext cx="0" cy="5443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6" name="Rectangle 25"/>
          <p:cNvSpPr/>
          <p:nvPr/>
        </p:nvSpPr>
        <p:spPr>
          <a:xfrm>
            <a:off x="3030588" y="5085184"/>
            <a:ext cx="2509329" cy="824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8" name="Rectangle 57"/>
          <p:cNvSpPr/>
          <p:nvPr/>
        </p:nvSpPr>
        <p:spPr>
          <a:xfrm>
            <a:off x="5436751" y="3792178"/>
            <a:ext cx="89336" cy="13075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9" name="Rectangle 58"/>
          <p:cNvSpPr/>
          <p:nvPr/>
        </p:nvSpPr>
        <p:spPr>
          <a:xfrm>
            <a:off x="3042189" y="3801162"/>
            <a:ext cx="89336" cy="13075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0" name="Rectangle 59"/>
          <p:cNvSpPr/>
          <p:nvPr/>
        </p:nvSpPr>
        <p:spPr>
          <a:xfrm>
            <a:off x="6030190" y="3277145"/>
            <a:ext cx="89336" cy="13075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62" name="Connecteur droit avec flèche 61"/>
          <p:cNvCxnSpPr/>
          <p:nvPr/>
        </p:nvCxnSpPr>
        <p:spPr>
          <a:xfrm>
            <a:off x="8964488" y="3805113"/>
            <a:ext cx="0" cy="2072159"/>
          </a:xfrm>
          <a:prstGeom prst="straightConnector1">
            <a:avLst/>
          </a:prstGeom>
          <a:ln w="38100">
            <a:solidFill>
              <a:srgbClr val="005A9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8318112" y="4769184"/>
            <a:ext cx="825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5A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</a:t>
            </a:r>
            <a:endParaRPr lang="fr-BE" b="1" dirty="0">
              <a:solidFill>
                <a:srgbClr val="005A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8188" y="5860244"/>
            <a:ext cx="8061423" cy="37704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5" name="ZoneTexte 64"/>
          <p:cNvSpPr txBox="1"/>
          <p:nvPr/>
        </p:nvSpPr>
        <p:spPr>
          <a:xfrm>
            <a:off x="6135663" y="3274745"/>
            <a:ext cx="1155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latin typeface="Arial" panose="020B0604020202020204" pitchFamily="34" charset="0"/>
                <a:cs typeface="Arial" panose="020B0604020202020204" pitchFamily="34" charset="0"/>
              </a:rPr>
              <a:t>15 cm</a:t>
            </a:r>
            <a:endParaRPr lang="fr-B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4320110" y="4585525"/>
            <a:ext cx="1061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cm</a:t>
            </a:r>
            <a:endParaRPr lang="fr-B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Connecteur droit avec flèche 66"/>
          <p:cNvCxnSpPr/>
          <p:nvPr/>
        </p:nvCxnSpPr>
        <p:spPr bwMode="auto">
          <a:xfrm>
            <a:off x="2162114" y="3930938"/>
            <a:ext cx="865684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68" name="Connecteur droit avec flèche 67"/>
          <p:cNvCxnSpPr/>
          <p:nvPr/>
        </p:nvCxnSpPr>
        <p:spPr bwMode="auto">
          <a:xfrm>
            <a:off x="2162114" y="4191171"/>
            <a:ext cx="865684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69" name="Connecteur droit avec flèche 68"/>
          <p:cNvCxnSpPr/>
          <p:nvPr/>
        </p:nvCxnSpPr>
        <p:spPr bwMode="auto">
          <a:xfrm flipH="1">
            <a:off x="6135663" y="3926463"/>
            <a:ext cx="773606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70" name="Connecteur droit avec flèche 69"/>
          <p:cNvCxnSpPr/>
          <p:nvPr/>
        </p:nvCxnSpPr>
        <p:spPr bwMode="auto">
          <a:xfrm flipH="1">
            <a:off x="6128872" y="4084475"/>
            <a:ext cx="773606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35" name="Triangle rectangle 34"/>
          <p:cNvSpPr/>
          <p:nvPr/>
        </p:nvSpPr>
        <p:spPr>
          <a:xfrm rot="16200000">
            <a:off x="5518263" y="4514975"/>
            <a:ext cx="588834" cy="652433"/>
          </a:xfrm>
          <a:prstGeom prst="rtTriangl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1" name="ZoneTexte 60"/>
          <p:cNvSpPr txBox="1"/>
          <p:nvPr/>
        </p:nvSpPr>
        <p:spPr>
          <a:xfrm>
            <a:off x="6488466" y="927387"/>
            <a:ext cx="2619498" cy="222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solidFill>
                  <a:srgbClr val="005A9F"/>
                </a:solidFill>
                <a:latin typeface="+mn-lt"/>
              </a:rPr>
              <a:t>Dilution </a:t>
            </a:r>
            <a:r>
              <a:rPr lang="fr-BE" sz="2000" dirty="0">
                <a:solidFill>
                  <a:srgbClr val="005A9F"/>
                </a:solidFill>
                <a:latin typeface="+mn-lt"/>
              </a:rPr>
              <a:t>dans Vi + </a:t>
            </a:r>
            <a:r>
              <a:rPr lang="fr-BE" sz="2000" dirty="0" err="1" smtClean="0">
                <a:solidFill>
                  <a:srgbClr val="005A9F"/>
                </a:solidFill>
                <a:latin typeface="+mn-lt"/>
              </a:rPr>
              <a:t>Vb</a:t>
            </a:r>
            <a:endParaRPr lang="fr-BE" sz="2000" dirty="0" smtClean="0">
              <a:solidFill>
                <a:srgbClr val="005A9F"/>
              </a:solidFill>
              <a:latin typeface="+mn-lt"/>
              <a:cs typeface="Arial" panose="020B0604020202020204" pitchFamily="34" charset="0"/>
            </a:endParaRPr>
          </a:p>
          <a:p>
            <a:endParaRPr lang="fr-BE" sz="2000" dirty="0" smtClean="0">
              <a:solidFill>
                <a:srgbClr val="005A9F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fr-BE" sz="2000" dirty="0" err="1" smtClean="0">
                <a:solidFill>
                  <a:srgbClr val="005A9F"/>
                </a:solidFill>
                <a:latin typeface="+mn-lt"/>
                <a:cs typeface="Arial" panose="020B0604020202020204" pitchFamily="34" charset="0"/>
              </a:rPr>
              <a:t>Bât.résidentiel</a:t>
            </a:r>
            <a:r>
              <a:rPr lang="fr-BE" sz="2000" dirty="0" smtClean="0">
                <a:solidFill>
                  <a:srgbClr val="005A9F"/>
                </a:solidFill>
                <a:latin typeface="+mn-lt"/>
                <a:cs typeface="Arial" panose="020B0604020202020204" pitchFamily="34" charset="0"/>
              </a:rPr>
              <a:t> : </a:t>
            </a:r>
          </a:p>
          <a:p>
            <a:r>
              <a:rPr lang="fr-BE" sz="2000" dirty="0" smtClean="0">
                <a:solidFill>
                  <a:srgbClr val="005A9F"/>
                </a:solidFill>
                <a:latin typeface="+mn-lt"/>
                <a:cs typeface="Arial" panose="020B0604020202020204" pitchFamily="34" charset="0"/>
              </a:rPr>
              <a:t>N = 24 j</a:t>
            </a:r>
            <a:r>
              <a:rPr lang="fr-BE" sz="2000" baseline="30000" dirty="0" smtClean="0">
                <a:solidFill>
                  <a:srgbClr val="005A9F"/>
                </a:solidFill>
                <a:latin typeface="+mn-lt"/>
                <a:cs typeface="Arial" panose="020B0604020202020204" pitchFamily="34" charset="0"/>
              </a:rPr>
              <a:t>-1</a:t>
            </a:r>
          </a:p>
          <a:p>
            <a:r>
              <a:rPr lang="fr-BE" sz="2000" dirty="0" err="1" smtClean="0">
                <a:solidFill>
                  <a:srgbClr val="005A9F"/>
                </a:solidFill>
                <a:latin typeface="+mn-lt"/>
                <a:cs typeface="Arial" panose="020B0604020202020204" pitchFamily="34" charset="0"/>
              </a:rPr>
              <a:t>Bât.industriel</a:t>
            </a:r>
            <a:r>
              <a:rPr lang="fr-BE" sz="2000" dirty="0" smtClean="0">
                <a:solidFill>
                  <a:srgbClr val="005A9F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fr-BE" sz="2000" dirty="0">
                <a:solidFill>
                  <a:srgbClr val="005A9F"/>
                </a:solidFill>
                <a:latin typeface="+mn-lt"/>
                <a:cs typeface="Arial" panose="020B0604020202020204" pitchFamily="34" charset="0"/>
              </a:rPr>
              <a:t>: </a:t>
            </a:r>
            <a:endParaRPr lang="fr-BE" sz="2000" dirty="0" smtClean="0">
              <a:solidFill>
                <a:srgbClr val="005A9F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fr-BE" sz="2000" dirty="0" smtClean="0">
                <a:solidFill>
                  <a:srgbClr val="005A9F"/>
                </a:solidFill>
                <a:latin typeface="+mn-lt"/>
                <a:cs typeface="Arial" panose="020B0604020202020204" pitchFamily="34" charset="0"/>
              </a:rPr>
              <a:t>N </a:t>
            </a:r>
            <a:r>
              <a:rPr lang="fr-BE" sz="2000" dirty="0">
                <a:solidFill>
                  <a:srgbClr val="005A9F"/>
                </a:solidFill>
                <a:latin typeface="+mn-lt"/>
                <a:cs typeface="Arial" panose="020B0604020202020204" pitchFamily="34" charset="0"/>
              </a:rPr>
              <a:t>= </a:t>
            </a:r>
            <a:r>
              <a:rPr lang="fr-BE" sz="2000" dirty="0" smtClean="0">
                <a:solidFill>
                  <a:srgbClr val="005A9F"/>
                </a:solidFill>
                <a:latin typeface="+mn-lt"/>
                <a:cs typeface="Arial" panose="020B0604020202020204" pitchFamily="34" charset="0"/>
              </a:rPr>
              <a:t>48 </a:t>
            </a:r>
            <a:r>
              <a:rPr lang="fr-BE" sz="2000" dirty="0">
                <a:solidFill>
                  <a:srgbClr val="005A9F"/>
                </a:solidFill>
                <a:latin typeface="+mn-lt"/>
                <a:cs typeface="Arial" panose="020B0604020202020204" pitchFamily="34" charset="0"/>
              </a:rPr>
              <a:t>j</a:t>
            </a:r>
            <a:r>
              <a:rPr lang="fr-BE" sz="2000" baseline="30000" dirty="0">
                <a:solidFill>
                  <a:srgbClr val="005A9F"/>
                </a:solidFill>
                <a:latin typeface="+mn-lt"/>
                <a:cs typeface="Arial" panose="020B0604020202020204" pitchFamily="34" charset="0"/>
              </a:rPr>
              <a:t>-1</a:t>
            </a:r>
            <a:endParaRPr lang="fr-FR" sz="2000" baseline="30000" dirty="0">
              <a:solidFill>
                <a:srgbClr val="005A9F"/>
              </a:solidFill>
              <a:latin typeface="+mn-lt"/>
              <a:cs typeface="Arial" panose="020B0604020202020204" pitchFamily="34" charset="0"/>
            </a:endParaRPr>
          </a:p>
          <a:p>
            <a:endParaRPr lang="fr-FR" sz="2800" baseline="30000" dirty="0">
              <a:solidFill>
                <a:srgbClr val="005A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94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"/>
          <p:cNvSpPr txBox="1">
            <a:spLocks/>
          </p:cNvSpPr>
          <p:nvPr/>
        </p:nvSpPr>
        <p:spPr bwMode="auto">
          <a:xfrm>
            <a:off x="4268788" y="6237288"/>
            <a:ext cx="836612" cy="201612"/>
          </a:xfrm>
          <a:prstGeom prst="rect">
            <a:avLst/>
          </a:prstGeom>
          <a:noFill/>
          <a:ln w="9525">
            <a:solidFill>
              <a:srgbClr val="1554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55492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55492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55492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55492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000" dirty="0">
                <a:latin typeface="Arial" charset="0"/>
                <a:ea typeface="ＭＳ Ｐゴシック" pitchFamily="34" charset="-128"/>
              </a:rPr>
              <a:t>PAGE </a:t>
            </a:r>
            <a:fld id="{34DA8B64-BB2F-442E-B82D-F354C9B94FDB}" type="slidenum">
              <a:rPr lang="fr-BE" altLang="fr-FR" sz="100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fr-FR" altLang="fr-FR" sz="1000" dirty="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20939"/>
            <a:ext cx="7200800" cy="395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504" y="3140967"/>
            <a:ext cx="1008112" cy="7050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dirty="0" smtClean="0">
                <a:solidFill>
                  <a:schemeClr val="tx1"/>
                </a:solidFill>
              </a:rPr>
              <a:t>Couche</a:t>
            </a:r>
            <a:r>
              <a:rPr lang="fr-BE" sz="2000" dirty="0" smtClean="0">
                <a:solidFill>
                  <a:schemeClr val="tx1"/>
                </a:solidFill>
              </a:rPr>
              <a:t> </a:t>
            </a:r>
            <a:r>
              <a:rPr lang="fr-BE" sz="1200" dirty="0" smtClean="0">
                <a:solidFill>
                  <a:schemeClr val="tx1"/>
                </a:solidFill>
              </a:rPr>
              <a:t>de sol contaminée</a:t>
            </a:r>
            <a:endParaRPr lang="fr-BE" sz="1200" dirty="0">
              <a:solidFill>
                <a:schemeClr val="tx1"/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340296" y="197768"/>
            <a:ext cx="7696200" cy="1143000"/>
          </a:xfrm>
        </p:spPr>
        <p:txBody>
          <a:bodyPr/>
          <a:lstStyle/>
          <a:p>
            <a:pPr marL="630238" indent="-630238"/>
            <a:r>
              <a:rPr lang="fr-BE" sz="2800" dirty="0" smtClean="0"/>
              <a:t>SRISK – modèle VOLASOIL (2009)</a:t>
            </a:r>
            <a:br>
              <a:rPr lang="fr-BE" sz="2800" dirty="0" smtClean="0"/>
            </a:br>
            <a:r>
              <a:rPr lang="fr-BE" sz="2800" dirty="0" smtClean="0"/>
              <a:t>Illustration des flux selon la localisation de la pollution </a:t>
            </a:r>
            <a:endParaRPr lang="fr-FR" sz="2000" dirty="0" smtClean="0">
              <a:solidFill>
                <a:schemeClr val="accent1"/>
              </a:solidFill>
            </a:endParaRP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5364088" y="6532562"/>
            <a:ext cx="3744416" cy="208805"/>
          </a:xfrm>
        </p:spPr>
        <p:txBody>
          <a:bodyPr/>
          <a:lstStyle/>
          <a:p>
            <a:r>
              <a:rPr lang="fr-FR" dirty="0"/>
              <a:t>Formation DGO3 – 1</a:t>
            </a:r>
            <a:r>
              <a:rPr lang="fr-FR" baseline="30000" dirty="0"/>
              <a:t>er</a:t>
            </a:r>
            <a:r>
              <a:rPr lang="fr-FR" dirty="0"/>
              <a:t> et 7 décembre 2017</a:t>
            </a:r>
          </a:p>
        </p:txBody>
      </p:sp>
    </p:spTree>
    <p:extLst>
      <p:ext uri="{BB962C8B-B14F-4D97-AF65-F5344CB8AC3E}">
        <p14:creationId xmlns:p14="http://schemas.microsoft.com/office/powerpoint/2010/main" val="197522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/>
          <p:cNvSpPr txBox="1">
            <a:spLocks/>
          </p:cNvSpPr>
          <p:nvPr/>
        </p:nvSpPr>
        <p:spPr bwMode="auto">
          <a:xfrm>
            <a:off x="4268788" y="6237288"/>
            <a:ext cx="836612" cy="201612"/>
          </a:xfrm>
          <a:prstGeom prst="rect">
            <a:avLst/>
          </a:prstGeom>
          <a:noFill/>
          <a:ln w="9525">
            <a:solidFill>
              <a:srgbClr val="1554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55492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55492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55492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55492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000" dirty="0">
                <a:latin typeface="Arial" charset="0"/>
                <a:ea typeface="ＭＳ Ｐゴシック" pitchFamily="34" charset="-128"/>
              </a:rPr>
              <a:t>PAGE </a:t>
            </a:r>
            <a:fld id="{34DA8B64-BB2F-442E-B82D-F354C9B94FDB}" type="slidenum">
              <a:rPr lang="fr-BE" altLang="fr-FR" sz="100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fr-FR" altLang="fr-FR" sz="1000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260000" y="116632"/>
            <a:ext cx="7884000" cy="118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5A9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5A9F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5A9F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5A9F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5A9F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5A9F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5A9F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5A9F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5A9F"/>
                </a:solidFill>
                <a:latin typeface="Trebuchet MS" pitchFamily="34" charset="0"/>
              </a:defRPr>
            </a:lvl9pPr>
          </a:lstStyle>
          <a:p>
            <a:r>
              <a:rPr lang="fr-FR" sz="2800" kern="0" dirty="0" smtClean="0"/>
              <a:t>Est-ce que VOLASOIL conduit à une volatilisation plus élevée que CSOIL ?</a:t>
            </a:r>
            <a:endParaRPr lang="fr-FR" sz="2800" kern="0" dirty="0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5364088" y="6532562"/>
            <a:ext cx="3744416" cy="208805"/>
          </a:xfrm>
        </p:spPr>
        <p:txBody>
          <a:bodyPr/>
          <a:lstStyle/>
          <a:p>
            <a:r>
              <a:rPr lang="fr-FR" dirty="0"/>
              <a:t>Formation DGO3 – 1</a:t>
            </a:r>
            <a:r>
              <a:rPr lang="fr-FR" baseline="30000" dirty="0"/>
              <a:t>er</a:t>
            </a:r>
            <a:r>
              <a:rPr lang="fr-FR" dirty="0"/>
              <a:t> et 7 décembre 2017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787650"/>
              </p:ext>
            </p:extLst>
          </p:nvPr>
        </p:nvGraphicFramePr>
        <p:xfrm>
          <a:off x="28972" y="1305000"/>
          <a:ext cx="5551140" cy="4827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0380"/>
                <a:gridCol w="1850380"/>
                <a:gridCol w="1850380"/>
              </a:tblGrid>
              <a:tr h="450904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Simulation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N°1 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N°2</a:t>
                      </a:r>
                      <a:endParaRPr lang="fr-BE" dirty="0"/>
                    </a:p>
                  </a:txBody>
                  <a:tcPr/>
                </a:tc>
              </a:tr>
              <a:tr h="450904">
                <a:tc>
                  <a:txBody>
                    <a:bodyPr/>
                    <a:lstStyle/>
                    <a:p>
                      <a:r>
                        <a:rPr lang="fr-BE" baseline="0" dirty="0" smtClean="0"/>
                        <a:t>Logiciel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RISC-HUMAN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>
                          <a:solidFill>
                            <a:srgbClr val="C00000"/>
                          </a:solidFill>
                        </a:rPr>
                        <a:t>S-RISK</a:t>
                      </a:r>
                      <a:endParaRPr lang="fr-BE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885151">
                <a:tc>
                  <a:txBody>
                    <a:bodyPr/>
                    <a:lstStyle/>
                    <a:p>
                      <a:r>
                        <a:rPr lang="fr-BE" dirty="0" smtClean="0"/>
                        <a:t>Application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/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Application</a:t>
                      </a:r>
                      <a:r>
                        <a:rPr lang="fr-BE" baseline="0" dirty="0" smtClean="0"/>
                        <a:t> II</a:t>
                      </a:r>
                    </a:p>
                    <a:p>
                      <a:pPr algn="ctr"/>
                      <a:r>
                        <a:rPr lang="fr-BE" baseline="0" dirty="0" smtClean="0"/>
                        <a:t>Buffer </a:t>
                      </a:r>
                      <a:r>
                        <a:rPr lang="fr-BE" baseline="0" dirty="0" err="1" smtClean="0"/>
                        <a:t>space</a:t>
                      </a:r>
                      <a:r>
                        <a:rPr lang="fr-BE" baseline="0" dirty="0" smtClean="0"/>
                        <a:t> = 0,75 m</a:t>
                      </a:r>
                      <a:endParaRPr lang="fr-BE" dirty="0"/>
                    </a:p>
                  </a:txBody>
                  <a:tcPr anchor="ctr"/>
                </a:tc>
              </a:tr>
              <a:tr h="450904">
                <a:tc>
                  <a:txBody>
                    <a:bodyPr/>
                    <a:lstStyle/>
                    <a:p>
                      <a:r>
                        <a:rPr lang="fr-BE" dirty="0" smtClean="0"/>
                        <a:t>[PCE] en mg/kg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26,9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26,9</a:t>
                      </a:r>
                      <a:endParaRPr lang="fr-BE" dirty="0"/>
                    </a:p>
                  </a:txBody>
                  <a:tcPr anchor="ctr"/>
                </a:tc>
              </a:tr>
              <a:tr h="619606">
                <a:tc>
                  <a:txBody>
                    <a:bodyPr/>
                    <a:lstStyle/>
                    <a:p>
                      <a:r>
                        <a:rPr lang="fr-BE" dirty="0" smtClean="0"/>
                        <a:t>usage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Industriel intérieur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Light </a:t>
                      </a:r>
                      <a:r>
                        <a:rPr lang="fr-BE" dirty="0" err="1" smtClean="0"/>
                        <a:t>industry</a:t>
                      </a:r>
                      <a:endParaRPr lang="fr-BE" dirty="0"/>
                    </a:p>
                  </a:txBody>
                  <a:tcPr anchor="ctr"/>
                </a:tc>
              </a:tr>
              <a:tr h="619606">
                <a:tc>
                  <a:txBody>
                    <a:bodyPr/>
                    <a:lstStyle/>
                    <a:p>
                      <a:r>
                        <a:rPr lang="fr-BE" dirty="0" smtClean="0"/>
                        <a:t>Paramètres</a:t>
                      </a:r>
                      <a:r>
                        <a:rPr lang="fr-BE" baseline="0" dirty="0" smtClean="0"/>
                        <a:t> Y-X</a:t>
                      </a:r>
                    </a:p>
                    <a:p>
                      <a:r>
                        <a:rPr lang="fr-BE" baseline="0" dirty="0" smtClean="0"/>
                        <a:t>et sols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GRER v2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GRER v2</a:t>
                      </a:r>
                      <a:endParaRPr lang="fr-BE" dirty="0"/>
                    </a:p>
                  </a:txBody>
                  <a:tcPr anchor="ctr"/>
                </a:tc>
              </a:tr>
              <a:tr h="619606">
                <a:tc>
                  <a:txBody>
                    <a:bodyPr/>
                    <a:lstStyle/>
                    <a:p>
                      <a:r>
                        <a:rPr lang="fr-BE" dirty="0" smtClean="0"/>
                        <a:t>Bâtiment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Vide sanitaire standard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cave standard</a:t>
                      </a:r>
                      <a:endParaRPr lang="fr-BE" dirty="0"/>
                    </a:p>
                  </a:txBody>
                  <a:tcPr anchor="ctr"/>
                </a:tc>
              </a:tr>
              <a:tr h="619606">
                <a:tc>
                  <a:txBody>
                    <a:bodyPr/>
                    <a:lstStyle/>
                    <a:p>
                      <a:r>
                        <a:rPr lang="fr-BE" dirty="0" err="1" smtClean="0"/>
                        <a:t>C_air_int</a:t>
                      </a:r>
                      <a:r>
                        <a:rPr lang="fr-BE" dirty="0" smtClean="0"/>
                        <a:t> (mg/m</a:t>
                      </a:r>
                      <a:r>
                        <a:rPr lang="fr-BE" baseline="30000" dirty="0" smtClean="0"/>
                        <a:t>3</a:t>
                      </a:r>
                      <a:r>
                        <a:rPr lang="fr-BE" dirty="0" smtClean="0"/>
                        <a:t>)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1,17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0,39</a:t>
                      </a:r>
                      <a:endParaRPr lang="fr-BE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051" name="Picture 3" descr="C:\Users\mj\AppData\Local\Microsoft\Windows\Temporary Internet Files\Content.IE5\K9JKOR7Y\cabbage-drawing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5782"/>
            <a:ext cx="980728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j\AppData\Local\Microsoft\Windows\Temporary Internet Files\Content.IE5\098BN1O3\Carotte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141" y="15280"/>
            <a:ext cx="1399334" cy="12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357508"/>
              </p:ext>
            </p:extLst>
          </p:nvPr>
        </p:nvGraphicFramePr>
        <p:xfrm>
          <a:off x="5580112" y="1276080"/>
          <a:ext cx="1728192" cy="4817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</a:tblGrid>
              <a:tr h="546780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N°3</a:t>
                      </a:r>
                      <a:endParaRPr lang="fr-BE" dirty="0"/>
                    </a:p>
                  </a:txBody>
                  <a:tcPr/>
                </a:tc>
              </a:tr>
              <a:tr h="484332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S-RISK</a:t>
                      </a:r>
                      <a:endParaRPr lang="fr-BE" dirty="0"/>
                    </a:p>
                  </a:txBody>
                  <a:tcPr anchor="ctr"/>
                </a:tc>
              </a:tr>
              <a:tr h="1049770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Application</a:t>
                      </a:r>
                      <a:r>
                        <a:rPr lang="fr-BE" baseline="0" dirty="0" smtClean="0"/>
                        <a:t> II</a:t>
                      </a:r>
                    </a:p>
                    <a:p>
                      <a:pPr algn="ctr"/>
                      <a:r>
                        <a:rPr lang="fr-BE" baseline="0" dirty="0" smtClean="0"/>
                        <a:t>Buffer </a:t>
                      </a:r>
                      <a:r>
                        <a:rPr lang="fr-BE" baseline="0" dirty="0" err="1" smtClean="0"/>
                        <a:t>space</a:t>
                      </a:r>
                      <a:r>
                        <a:rPr lang="fr-BE" baseline="0" dirty="0" smtClean="0"/>
                        <a:t> = 0,75 m</a:t>
                      </a:r>
                      <a:endParaRPr lang="fr-BE" dirty="0"/>
                    </a:p>
                  </a:txBody>
                  <a:tcPr anchor="ctr"/>
                </a:tc>
              </a:tr>
              <a:tr h="484515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26,9</a:t>
                      </a:r>
                      <a:endParaRPr lang="fr-BE" dirty="0"/>
                    </a:p>
                  </a:txBody>
                  <a:tcPr anchor="ctr"/>
                </a:tc>
              </a:tr>
              <a:tr h="597308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Light </a:t>
                      </a:r>
                      <a:r>
                        <a:rPr lang="fr-BE" dirty="0" err="1" smtClean="0"/>
                        <a:t>industry</a:t>
                      </a:r>
                      <a:endParaRPr lang="fr-BE" dirty="0"/>
                    </a:p>
                  </a:txBody>
                  <a:tcPr anchor="ctr"/>
                </a:tc>
              </a:tr>
              <a:tr h="499190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GRER v2</a:t>
                      </a:r>
                      <a:endParaRPr lang="fr-BE" dirty="0"/>
                    </a:p>
                  </a:txBody>
                  <a:tcPr anchor="ctr"/>
                </a:tc>
              </a:tr>
              <a:tr h="670989">
                <a:tc>
                  <a:txBody>
                    <a:bodyPr/>
                    <a:lstStyle/>
                    <a:p>
                      <a:pPr algn="ctr"/>
                      <a:r>
                        <a:rPr lang="fr-BE" b="1" baseline="0" dirty="0" smtClean="0">
                          <a:solidFill>
                            <a:srgbClr val="C00000"/>
                          </a:solidFill>
                        </a:rPr>
                        <a:t>vide sanitaire standard</a:t>
                      </a:r>
                      <a:endParaRPr lang="fr-BE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484332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0,06</a:t>
                      </a:r>
                      <a:endParaRPr lang="fr-B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671283"/>
              </p:ext>
            </p:extLst>
          </p:nvPr>
        </p:nvGraphicFramePr>
        <p:xfrm>
          <a:off x="7343800" y="1305000"/>
          <a:ext cx="1800200" cy="4718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</a:tblGrid>
              <a:tr h="490026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N°4</a:t>
                      </a:r>
                      <a:endParaRPr lang="fr-BE" dirty="0"/>
                    </a:p>
                  </a:txBody>
                  <a:tcPr/>
                </a:tc>
              </a:tr>
              <a:tr h="434058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S-RISK</a:t>
                      </a:r>
                      <a:endParaRPr lang="fr-BE" dirty="0"/>
                    </a:p>
                  </a:txBody>
                  <a:tcPr anchor="ctr"/>
                </a:tc>
              </a:tr>
              <a:tr h="911884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Application</a:t>
                      </a:r>
                      <a:r>
                        <a:rPr lang="fr-BE" baseline="0" dirty="0" smtClean="0"/>
                        <a:t> II</a:t>
                      </a:r>
                    </a:p>
                    <a:p>
                      <a:pPr algn="ctr"/>
                      <a:r>
                        <a:rPr lang="fr-BE" baseline="0" dirty="0" smtClean="0"/>
                        <a:t>Buffer </a:t>
                      </a:r>
                      <a:r>
                        <a:rPr lang="fr-BE" baseline="0" dirty="0" err="1" smtClean="0"/>
                        <a:t>space</a:t>
                      </a:r>
                      <a:r>
                        <a:rPr lang="fr-BE" baseline="0" dirty="0" smtClean="0"/>
                        <a:t> = 0,75 m</a:t>
                      </a:r>
                      <a:endParaRPr lang="fr-BE" dirty="0"/>
                    </a:p>
                  </a:txBody>
                  <a:tcPr anchor="ctr"/>
                </a:tc>
              </a:tr>
              <a:tr h="434058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26,9</a:t>
                      </a:r>
                      <a:endParaRPr lang="fr-BE" dirty="0"/>
                    </a:p>
                  </a:txBody>
                  <a:tcPr anchor="ctr"/>
                </a:tc>
              </a:tr>
              <a:tr h="643546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Light </a:t>
                      </a:r>
                      <a:r>
                        <a:rPr lang="fr-BE" dirty="0" err="1" smtClean="0"/>
                        <a:t>industry</a:t>
                      </a:r>
                      <a:endParaRPr lang="fr-BE" dirty="0"/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>
                          <a:solidFill>
                            <a:srgbClr val="C00000"/>
                          </a:solidFill>
                        </a:rPr>
                        <a:t>GRER v3</a:t>
                      </a:r>
                      <a:endParaRPr lang="fr-BE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fr-BE" baseline="0" dirty="0" smtClean="0"/>
                        <a:t>Cave standard</a:t>
                      </a:r>
                      <a:endParaRPr lang="fr-BE" dirty="0"/>
                    </a:p>
                  </a:txBody>
                  <a:tcPr anchor="ctr"/>
                </a:tc>
              </a:tr>
              <a:tr h="434058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0,16</a:t>
                      </a:r>
                      <a:endParaRPr lang="fr-BE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66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/>
          <p:cNvSpPr txBox="1">
            <a:spLocks/>
          </p:cNvSpPr>
          <p:nvPr/>
        </p:nvSpPr>
        <p:spPr bwMode="auto">
          <a:xfrm>
            <a:off x="4268788" y="6237288"/>
            <a:ext cx="836612" cy="201612"/>
          </a:xfrm>
          <a:prstGeom prst="rect">
            <a:avLst/>
          </a:prstGeom>
          <a:noFill/>
          <a:ln w="9525">
            <a:solidFill>
              <a:srgbClr val="1554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55492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55492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55492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55492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000" dirty="0">
                <a:latin typeface="Arial" charset="0"/>
                <a:ea typeface="ＭＳ Ｐゴシック" pitchFamily="34" charset="-128"/>
              </a:rPr>
              <a:t>PAGE </a:t>
            </a:r>
            <a:fld id="{34DA8B64-BB2F-442E-B82D-F354C9B94FDB}" type="slidenum">
              <a:rPr lang="fr-BE" altLang="fr-FR" sz="100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fr-FR" altLang="fr-FR" sz="1000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260000" y="116632"/>
            <a:ext cx="7884000" cy="118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5A9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5A9F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5A9F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5A9F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5A9F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5A9F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5A9F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5A9F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5A9F"/>
                </a:solidFill>
                <a:latin typeface="Trebuchet MS" pitchFamily="34" charset="0"/>
              </a:defRPr>
            </a:lvl9pPr>
          </a:lstStyle>
          <a:p>
            <a:r>
              <a:rPr lang="fr-FR" sz="3200" kern="0" dirty="0" smtClean="0"/>
              <a:t>Passage de l’application I à l’application II </a:t>
            </a:r>
            <a:r>
              <a:rPr lang="fr-FR" sz="3200" kern="0" dirty="0" smtClean="0">
                <a:sym typeface="Wingdings" panose="05000000000000000000" pitchFamily="2" charset="2"/>
              </a:rPr>
              <a:t> attention au « </a:t>
            </a:r>
            <a:r>
              <a:rPr lang="fr-FR" sz="3200" kern="0" dirty="0" smtClean="0"/>
              <a:t>buffer </a:t>
            </a:r>
            <a:r>
              <a:rPr lang="fr-FR" sz="3200" kern="0" dirty="0" err="1" smtClean="0"/>
              <a:t>space</a:t>
            </a:r>
            <a:r>
              <a:rPr lang="fr-FR" sz="3200" kern="0" dirty="0" smtClean="0"/>
              <a:t> » </a:t>
            </a:r>
            <a:endParaRPr lang="fr-FR" sz="3200" kern="0" dirty="0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5364088" y="6532562"/>
            <a:ext cx="3744416" cy="208805"/>
          </a:xfrm>
        </p:spPr>
        <p:txBody>
          <a:bodyPr/>
          <a:lstStyle/>
          <a:p>
            <a:r>
              <a:rPr lang="fr-FR" dirty="0"/>
              <a:t>Formation DGO3 – 1</a:t>
            </a:r>
            <a:r>
              <a:rPr lang="fr-FR" baseline="30000" dirty="0"/>
              <a:t>er</a:t>
            </a:r>
            <a:r>
              <a:rPr lang="fr-FR" dirty="0"/>
              <a:t> et 7 décembre 2017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864454"/>
              </p:ext>
            </p:extLst>
          </p:nvPr>
        </p:nvGraphicFramePr>
        <p:xfrm>
          <a:off x="1691681" y="1324125"/>
          <a:ext cx="7262588" cy="4623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285"/>
                <a:gridCol w="2084550"/>
                <a:gridCol w="3063753"/>
              </a:tblGrid>
              <a:tr h="465804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Simulation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N°4 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N°5</a:t>
                      </a:r>
                      <a:endParaRPr lang="fr-BE" dirty="0"/>
                    </a:p>
                  </a:txBody>
                  <a:tcPr/>
                </a:tc>
              </a:tr>
              <a:tr h="465804">
                <a:tc>
                  <a:txBody>
                    <a:bodyPr/>
                    <a:lstStyle/>
                    <a:p>
                      <a:r>
                        <a:rPr lang="fr-BE" baseline="0" dirty="0" smtClean="0"/>
                        <a:t>Logiciel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S-RISK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S-RISK</a:t>
                      </a:r>
                      <a:endParaRPr lang="fr-BE" dirty="0"/>
                    </a:p>
                  </a:txBody>
                  <a:tcPr anchor="ctr"/>
                </a:tc>
              </a:tr>
              <a:tr h="465804">
                <a:tc>
                  <a:txBody>
                    <a:bodyPr/>
                    <a:lstStyle/>
                    <a:p>
                      <a:r>
                        <a:rPr lang="fr-BE" dirty="0" smtClean="0"/>
                        <a:t>Application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Application</a:t>
                      </a:r>
                      <a:r>
                        <a:rPr lang="fr-BE" baseline="0" dirty="0" smtClean="0"/>
                        <a:t> II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aseline="0" dirty="0" smtClean="0"/>
                        <a:t>Buffer </a:t>
                      </a:r>
                      <a:r>
                        <a:rPr lang="fr-BE" baseline="0" dirty="0" err="1" smtClean="0"/>
                        <a:t>space</a:t>
                      </a:r>
                      <a:r>
                        <a:rPr lang="fr-BE" baseline="0" dirty="0" smtClean="0"/>
                        <a:t> = 0,75 m (idem application I)</a:t>
                      </a:r>
                      <a:endParaRPr lang="fr-BE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Application</a:t>
                      </a:r>
                      <a:r>
                        <a:rPr lang="fr-BE" baseline="0" dirty="0" smtClean="0"/>
                        <a:t> II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aseline="0" dirty="0" smtClean="0"/>
                        <a:t>Buffer </a:t>
                      </a:r>
                      <a:r>
                        <a:rPr lang="fr-BE" baseline="0" dirty="0" err="1" smtClean="0"/>
                        <a:t>space</a:t>
                      </a:r>
                      <a:r>
                        <a:rPr lang="fr-BE" baseline="0" dirty="0" smtClean="0"/>
                        <a:t> = 0,10 m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aseline="0" dirty="0" smtClean="0"/>
                        <a:t>par défaut</a:t>
                      </a:r>
                      <a:endParaRPr lang="fr-BE" dirty="0" smtClean="0"/>
                    </a:p>
                  </a:txBody>
                  <a:tcPr anchor="ctr"/>
                </a:tc>
              </a:tr>
              <a:tr h="465804">
                <a:tc>
                  <a:txBody>
                    <a:bodyPr/>
                    <a:lstStyle/>
                    <a:p>
                      <a:r>
                        <a:rPr lang="fr-BE" dirty="0" smtClean="0"/>
                        <a:t>[PCE] en mg/kg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26,9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26,9</a:t>
                      </a:r>
                      <a:endParaRPr lang="fr-BE" dirty="0"/>
                    </a:p>
                  </a:txBody>
                  <a:tcPr anchor="ctr"/>
                </a:tc>
              </a:tr>
              <a:tr h="465804">
                <a:tc>
                  <a:txBody>
                    <a:bodyPr/>
                    <a:lstStyle/>
                    <a:p>
                      <a:r>
                        <a:rPr lang="fr-BE" dirty="0" smtClean="0"/>
                        <a:t>usage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Light </a:t>
                      </a:r>
                      <a:r>
                        <a:rPr lang="fr-BE" dirty="0" err="1" smtClean="0"/>
                        <a:t>industry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Light </a:t>
                      </a:r>
                      <a:r>
                        <a:rPr lang="fr-BE" dirty="0" err="1" smtClean="0"/>
                        <a:t>industry</a:t>
                      </a:r>
                      <a:endParaRPr lang="fr-BE" dirty="0"/>
                    </a:p>
                  </a:txBody>
                  <a:tcPr anchor="ctr"/>
                </a:tc>
              </a:tr>
              <a:tr h="465804">
                <a:tc>
                  <a:txBody>
                    <a:bodyPr/>
                    <a:lstStyle/>
                    <a:p>
                      <a:r>
                        <a:rPr lang="fr-BE" dirty="0" smtClean="0"/>
                        <a:t>Paramètres</a:t>
                      </a:r>
                      <a:r>
                        <a:rPr lang="fr-BE" baseline="0" dirty="0" smtClean="0"/>
                        <a:t> Y-X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GRER v3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GRER v3</a:t>
                      </a:r>
                      <a:endParaRPr lang="fr-BE" dirty="0"/>
                    </a:p>
                  </a:txBody>
                  <a:tcPr anchor="ctr"/>
                </a:tc>
              </a:tr>
              <a:tr h="465804">
                <a:tc>
                  <a:txBody>
                    <a:bodyPr/>
                    <a:lstStyle/>
                    <a:p>
                      <a:r>
                        <a:rPr lang="fr-BE" dirty="0" smtClean="0"/>
                        <a:t>Bâtiment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Avec cave</a:t>
                      </a:r>
                    </a:p>
                    <a:p>
                      <a:pPr algn="ctr"/>
                      <a:r>
                        <a:rPr lang="fr-BE" dirty="0" smtClean="0"/>
                        <a:t>(standard)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Avec cave</a:t>
                      </a:r>
                    </a:p>
                    <a:p>
                      <a:pPr algn="ctr"/>
                      <a:r>
                        <a:rPr lang="fr-BE" dirty="0" smtClean="0"/>
                        <a:t>(standard)</a:t>
                      </a:r>
                      <a:endParaRPr lang="fr-BE" dirty="0"/>
                    </a:p>
                  </a:txBody>
                  <a:tcPr anchor="ctr"/>
                </a:tc>
              </a:tr>
              <a:tr h="465804">
                <a:tc>
                  <a:txBody>
                    <a:bodyPr/>
                    <a:lstStyle/>
                    <a:p>
                      <a:r>
                        <a:rPr lang="fr-BE" dirty="0" err="1" smtClean="0"/>
                        <a:t>C_air_int</a:t>
                      </a:r>
                      <a:r>
                        <a:rPr lang="fr-BE" dirty="0" smtClean="0"/>
                        <a:t> (mg/m</a:t>
                      </a:r>
                      <a:r>
                        <a:rPr lang="fr-BE" baseline="30000" dirty="0" smtClean="0"/>
                        <a:t>3</a:t>
                      </a:r>
                      <a:r>
                        <a:rPr lang="fr-BE" dirty="0" smtClean="0"/>
                        <a:t>)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0,16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0,25</a:t>
                      </a:r>
                      <a:endParaRPr lang="fr-BE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051" name="Picture 3" descr="C:\Users\mj\AppData\Local\Microsoft\Windows\Temporary Internet Files\Content.IE5\K9JKOR7Y\cabbage-drawing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65" y="1916832"/>
            <a:ext cx="980728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j\AppData\Local\Microsoft\Windows\Temporary Internet Files\Content.IE5\098BN1O3\Carotte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2" y="3212976"/>
            <a:ext cx="1399334" cy="12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63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/>
          <p:cNvSpPr txBox="1">
            <a:spLocks/>
          </p:cNvSpPr>
          <p:nvPr/>
        </p:nvSpPr>
        <p:spPr bwMode="auto">
          <a:xfrm>
            <a:off x="4268788" y="6237288"/>
            <a:ext cx="836612" cy="201612"/>
          </a:xfrm>
          <a:prstGeom prst="rect">
            <a:avLst/>
          </a:prstGeom>
          <a:noFill/>
          <a:ln w="9525">
            <a:solidFill>
              <a:srgbClr val="1554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55492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55492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55492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55492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000" dirty="0">
                <a:latin typeface="Arial" charset="0"/>
                <a:ea typeface="ＭＳ Ｐゴシック" pitchFamily="34" charset="-128"/>
              </a:rPr>
              <a:t>PAGE </a:t>
            </a:r>
            <a:fld id="{34DA8B64-BB2F-442E-B82D-F354C9B94FDB}" type="slidenum">
              <a:rPr lang="fr-BE" altLang="fr-FR" sz="100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fr-FR" altLang="fr-FR" sz="1000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260000" y="116632"/>
            <a:ext cx="727244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5A9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5A9F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5A9F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5A9F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5A9F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5A9F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5A9F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5A9F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5A9F"/>
                </a:solidFill>
                <a:latin typeface="Trebuchet MS" pitchFamily="34" charset="0"/>
              </a:defRPr>
            </a:lvl9pPr>
          </a:lstStyle>
          <a:p>
            <a:r>
              <a:rPr lang="fr-FR" sz="3200" kern="0" dirty="0" smtClean="0"/>
              <a:t>RISC-HUMAN </a:t>
            </a:r>
            <a:r>
              <a:rPr lang="fr-FR" sz="3200" kern="0" dirty="0" smtClean="0">
                <a:sym typeface="Wingdings" panose="05000000000000000000" pitchFamily="2" charset="2"/>
              </a:rPr>
              <a:t>  S-RISK</a:t>
            </a:r>
          </a:p>
          <a:p>
            <a:r>
              <a:rPr lang="fr-FR" sz="3200" kern="0" dirty="0" smtClean="0">
                <a:sym typeface="Wingdings" panose="05000000000000000000" pitchFamily="2" charset="2"/>
              </a:rPr>
              <a:t>Différences significatives </a:t>
            </a:r>
            <a:endParaRPr lang="fr-FR" sz="3200" kern="0" dirty="0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5364088" y="6532562"/>
            <a:ext cx="3744416" cy="208805"/>
          </a:xfrm>
        </p:spPr>
        <p:txBody>
          <a:bodyPr/>
          <a:lstStyle/>
          <a:p>
            <a:r>
              <a:rPr lang="fr-FR" dirty="0"/>
              <a:t>Formation DGO3 – 1</a:t>
            </a:r>
            <a:r>
              <a:rPr lang="fr-FR" baseline="30000" dirty="0"/>
              <a:t>er</a:t>
            </a:r>
            <a:r>
              <a:rPr lang="fr-FR" dirty="0"/>
              <a:t> et 7 décembre 2017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181713"/>
              </p:ext>
            </p:extLst>
          </p:nvPr>
        </p:nvGraphicFramePr>
        <p:xfrm>
          <a:off x="366614" y="1118850"/>
          <a:ext cx="8640959" cy="5264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5556"/>
                <a:gridCol w="2480178"/>
                <a:gridCol w="3645225"/>
              </a:tblGrid>
              <a:tr h="442460"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GRER</a:t>
                      </a:r>
                      <a:r>
                        <a:rPr lang="fr-BE" baseline="0" dirty="0" smtClean="0"/>
                        <a:t> v2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GRER v3</a:t>
                      </a:r>
                      <a:endParaRPr lang="fr-BE" dirty="0"/>
                    </a:p>
                  </a:txBody>
                  <a:tcPr/>
                </a:tc>
              </a:tr>
              <a:tr h="442460">
                <a:tc>
                  <a:txBody>
                    <a:bodyPr/>
                    <a:lstStyle/>
                    <a:p>
                      <a:r>
                        <a:rPr lang="fr-BE" baseline="0" dirty="0" smtClean="0"/>
                        <a:t>Logiciel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RISC-HUMAN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S-RISK</a:t>
                      </a:r>
                      <a:endParaRPr lang="fr-BE" dirty="0"/>
                    </a:p>
                  </a:txBody>
                  <a:tcPr anchor="ctr"/>
                </a:tc>
              </a:tr>
              <a:tr h="608001">
                <a:tc>
                  <a:txBody>
                    <a:bodyPr/>
                    <a:lstStyle/>
                    <a:p>
                      <a:r>
                        <a:rPr lang="fr-BE" dirty="0" smtClean="0"/>
                        <a:t>Paramètres</a:t>
                      </a:r>
                      <a:r>
                        <a:rPr lang="fr-BE" baseline="0" dirty="0" smtClean="0"/>
                        <a:t> Y-X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Calcule</a:t>
                      </a:r>
                      <a:r>
                        <a:rPr lang="fr-BE" baseline="0" dirty="0" smtClean="0"/>
                        <a:t> </a:t>
                      </a:r>
                      <a:r>
                        <a:rPr lang="fr-BE" dirty="0" smtClean="0"/>
                        <a:t>H à partir de </a:t>
                      </a:r>
                      <a:r>
                        <a:rPr lang="fr-BE" dirty="0" err="1" smtClean="0"/>
                        <a:t>Vp</a:t>
                      </a:r>
                      <a:r>
                        <a:rPr lang="fr-BE" dirty="0" smtClean="0"/>
                        <a:t> et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Calcule par défaut</a:t>
                      </a:r>
                      <a:r>
                        <a:rPr lang="fr-BE" baseline="0" dirty="0" smtClean="0"/>
                        <a:t> avec H</a:t>
                      </a:r>
                      <a:endParaRPr lang="fr-BE" dirty="0"/>
                    </a:p>
                  </a:txBody>
                  <a:tcPr anchor="ctr"/>
                </a:tc>
              </a:tr>
              <a:tr h="868573">
                <a:tc>
                  <a:txBody>
                    <a:bodyPr/>
                    <a:lstStyle/>
                    <a:p>
                      <a:r>
                        <a:rPr lang="fr-BE" dirty="0" smtClean="0"/>
                        <a:t>Usage standard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Même taux de renouvellement d’air N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err="1" smtClean="0"/>
                        <a:t>Residential</a:t>
                      </a:r>
                      <a:r>
                        <a:rPr lang="fr-BE" dirty="0" smtClean="0"/>
                        <a:t> :</a:t>
                      </a:r>
                      <a:r>
                        <a:rPr lang="fr-BE" baseline="0" dirty="0" smtClean="0"/>
                        <a:t> N = 24 j-1</a:t>
                      </a:r>
                      <a:endParaRPr lang="fr-BE" dirty="0" smtClean="0"/>
                    </a:p>
                    <a:p>
                      <a:pPr algn="ctr"/>
                      <a:r>
                        <a:rPr lang="fr-BE" dirty="0" smtClean="0"/>
                        <a:t>Light </a:t>
                      </a:r>
                      <a:r>
                        <a:rPr lang="fr-BE" dirty="0" err="1" smtClean="0"/>
                        <a:t>industry</a:t>
                      </a:r>
                      <a:r>
                        <a:rPr lang="fr-BE" dirty="0" smtClean="0"/>
                        <a:t> : N = 48 j-1</a:t>
                      </a:r>
                      <a:endParaRPr lang="fr-BE" dirty="0"/>
                    </a:p>
                  </a:txBody>
                  <a:tcPr anchor="ctr"/>
                </a:tc>
              </a:tr>
              <a:tr h="868573">
                <a:tc>
                  <a:txBody>
                    <a:bodyPr/>
                    <a:lstStyle/>
                    <a:p>
                      <a:r>
                        <a:rPr lang="fr-BE" dirty="0" smtClean="0"/>
                        <a:t>Type</a:t>
                      </a:r>
                      <a:r>
                        <a:rPr lang="fr-BE" baseline="0" dirty="0" smtClean="0"/>
                        <a:t> de bâtiment 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Avec vide ventilé et transfert de 10 % dans l’air</a:t>
                      </a:r>
                      <a:r>
                        <a:rPr lang="fr-BE" baseline="0" dirty="0" smtClean="0"/>
                        <a:t> du </a:t>
                      </a:r>
                      <a:r>
                        <a:rPr lang="fr-BE" baseline="0" dirty="0" err="1" smtClean="0"/>
                        <a:t>RdC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Avec cave et transfert dans l’air du </a:t>
                      </a:r>
                      <a:r>
                        <a:rPr lang="fr-BE" dirty="0" err="1" smtClean="0"/>
                        <a:t>RdC</a:t>
                      </a:r>
                      <a:r>
                        <a:rPr lang="fr-BE" dirty="0" smtClean="0"/>
                        <a:t> par convection et dilution</a:t>
                      </a:r>
                      <a:r>
                        <a:rPr lang="fr-BE" baseline="0" dirty="0" smtClean="0"/>
                        <a:t> dans le volume cave + </a:t>
                      </a:r>
                      <a:r>
                        <a:rPr lang="fr-BE" baseline="0" dirty="0" err="1" smtClean="0"/>
                        <a:t>RdC</a:t>
                      </a:r>
                      <a:endParaRPr lang="fr-BE" dirty="0"/>
                    </a:p>
                  </a:txBody>
                  <a:tcPr anchor="ctr"/>
                </a:tc>
              </a:tr>
              <a:tr h="1910862">
                <a:tc>
                  <a:txBody>
                    <a:bodyPr/>
                    <a:lstStyle/>
                    <a:p>
                      <a:r>
                        <a:rPr lang="fr-BE" dirty="0" smtClean="0"/>
                        <a:t>Paramètres</a:t>
                      </a:r>
                      <a:r>
                        <a:rPr lang="fr-BE" baseline="0" dirty="0" smtClean="0"/>
                        <a:t> d’exposition : quantité de sol et poussières ingérées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Adulte = 100 mg/j</a:t>
                      </a:r>
                    </a:p>
                    <a:p>
                      <a:pPr algn="ctr"/>
                      <a:r>
                        <a:rPr lang="fr-BE" dirty="0" smtClean="0"/>
                        <a:t>Enfant = 200 mg/j tou</a:t>
                      </a:r>
                      <a:r>
                        <a:rPr lang="fr-BE" baseline="0" dirty="0" smtClean="0"/>
                        <a:t>s usages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Scénario</a:t>
                      </a:r>
                      <a:r>
                        <a:rPr lang="fr-BE" baseline="0" dirty="0" smtClean="0"/>
                        <a:t> résidentiel :</a:t>
                      </a:r>
                    </a:p>
                    <a:p>
                      <a:pPr algn="ctr"/>
                      <a:r>
                        <a:rPr lang="fr-BE" dirty="0" smtClean="0"/>
                        <a:t>Adulte = 77 mg/j</a:t>
                      </a:r>
                    </a:p>
                    <a:p>
                      <a:pPr algn="ctr"/>
                      <a:r>
                        <a:rPr lang="fr-BE" dirty="0" smtClean="0"/>
                        <a:t>Enfant = 120-150 mg/j</a:t>
                      </a:r>
                    </a:p>
                    <a:p>
                      <a:pPr algn="ctr"/>
                      <a:endParaRPr lang="fr-BE" dirty="0" smtClean="0"/>
                    </a:p>
                    <a:p>
                      <a:pPr algn="ctr"/>
                      <a:r>
                        <a:rPr lang="fr-BE" dirty="0" smtClean="0"/>
                        <a:t>Scénario</a:t>
                      </a:r>
                      <a:r>
                        <a:rPr lang="fr-BE" baseline="0" dirty="0" smtClean="0"/>
                        <a:t> industriel :</a:t>
                      </a:r>
                    </a:p>
                    <a:p>
                      <a:pPr algn="ctr"/>
                      <a:r>
                        <a:rPr lang="fr-BE" dirty="0" smtClean="0"/>
                        <a:t>Adulte = 26 mg/j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051" name="Picture 3" descr="C:\Users\mj\AppData\Local\Microsoft\Windows\Temporary Internet Files\Content.IE5\K9JKOR7Y\cabbage-drawing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2" y="188640"/>
            <a:ext cx="980728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j\AppData\Local\Microsoft\Windows\Temporary Internet Files\Content.IE5\098BN1O3\Carotte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008568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36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5364088" y="6532562"/>
            <a:ext cx="3744416" cy="208805"/>
          </a:xfrm>
        </p:spPr>
        <p:txBody>
          <a:bodyPr/>
          <a:lstStyle/>
          <a:p>
            <a:r>
              <a:rPr lang="fr-FR" dirty="0"/>
              <a:t>Formation DGO3 – 1</a:t>
            </a:r>
            <a:r>
              <a:rPr lang="fr-FR" baseline="30000" dirty="0"/>
              <a:t>er</a:t>
            </a:r>
            <a:r>
              <a:rPr lang="fr-FR" dirty="0"/>
              <a:t> et 7 décembre 2017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772400" cy="972344"/>
          </a:xfrm>
        </p:spPr>
        <p:txBody>
          <a:bodyPr/>
          <a:lstStyle/>
          <a:p>
            <a:r>
              <a:rPr lang="fr-FR" sz="3200" dirty="0" smtClean="0"/>
              <a:t>GRER v3 – volet santé humaine</a:t>
            </a:r>
            <a:br>
              <a:rPr lang="fr-FR" sz="3200" dirty="0" smtClean="0"/>
            </a:br>
            <a:r>
              <a:rPr lang="fr-FR" sz="3200" dirty="0" smtClean="0"/>
              <a:t>Evolution des paramètres Y-X v2/v3</a:t>
            </a:r>
            <a:endParaRPr lang="fr-FR" sz="3200" dirty="0"/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 bwMode="auto">
          <a:xfrm>
            <a:off x="4268788" y="6237288"/>
            <a:ext cx="836612" cy="201612"/>
          </a:xfrm>
          <a:prstGeom prst="rect">
            <a:avLst/>
          </a:prstGeom>
          <a:noFill/>
          <a:ln w="9525">
            <a:solidFill>
              <a:srgbClr val="1554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55492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55492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55492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55492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000" dirty="0">
                <a:latin typeface="Arial" charset="0"/>
                <a:ea typeface="ＭＳ Ｐゴシック" pitchFamily="34" charset="-128"/>
              </a:rPr>
              <a:t>PAGE </a:t>
            </a:r>
            <a:fld id="{34DA8B64-BB2F-442E-B82D-F354C9B94FDB}" type="slidenum">
              <a:rPr lang="fr-BE" altLang="fr-FR" sz="100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fr-FR" altLang="fr-FR" sz="1000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484784"/>
            <a:ext cx="7708751" cy="4752504"/>
          </a:xfrm>
        </p:spPr>
        <p:txBody>
          <a:bodyPr/>
          <a:lstStyle/>
          <a:p>
            <a:pPr marL="0" indent="0">
              <a:buNone/>
            </a:pPr>
            <a:r>
              <a:rPr lang="fr-BE" sz="2400" dirty="0" smtClean="0">
                <a:solidFill>
                  <a:srgbClr val="00B050"/>
                </a:solidFill>
              </a:rPr>
              <a:t>Comparaison des valeurs de M, S, </a:t>
            </a:r>
            <a:r>
              <a:rPr lang="fr-BE" sz="2400" dirty="0" err="1" smtClean="0">
                <a:solidFill>
                  <a:srgbClr val="00B050"/>
                </a:solidFill>
              </a:rPr>
              <a:t>Vp</a:t>
            </a:r>
            <a:r>
              <a:rPr lang="fr-BE" sz="2400" dirty="0" smtClean="0">
                <a:solidFill>
                  <a:srgbClr val="00B050"/>
                </a:solidFill>
              </a:rPr>
              <a:t>, H, log </a:t>
            </a:r>
            <a:r>
              <a:rPr lang="fr-BE" sz="2400" dirty="0" err="1" smtClean="0">
                <a:solidFill>
                  <a:srgbClr val="00B050"/>
                </a:solidFill>
              </a:rPr>
              <a:t>Kow</a:t>
            </a:r>
            <a:r>
              <a:rPr lang="fr-BE" sz="2400" dirty="0" smtClean="0">
                <a:solidFill>
                  <a:srgbClr val="00B050"/>
                </a:solidFill>
              </a:rPr>
              <a:t>, log </a:t>
            </a:r>
            <a:r>
              <a:rPr lang="fr-BE" sz="2400" dirty="0" err="1" smtClean="0">
                <a:solidFill>
                  <a:srgbClr val="00B050"/>
                </a:solidFill>
              </a:rPr>
              <a:t>Koc</a:t>
            </a:r>
            <a:r>
              <a:rPr lang="fr-BE" sz="2400" dirty="0" smtClean="0">
                <a:solidFill>
                  <a:srgbClr val="00B050"/>
                </a:solidFill>
              </a:rPr>
              <a:t> sélectionnées dans GRER v2 et v3</a:t>
            </a:r>
          </a:p>
          <a:p>
            <a:pPr marL="0" indent="0">
              <a:buNone/>
            </a:pPr>
            <a:endParaRPr lang="fr-BE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fr-BE" sz="2400" dirty="0" smtClean="0"/>
              <a:t>Peu d’écarts constatés à l’exception de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 smtClean="0"/>
              <a:t>1,1,1-TCA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 smtClean="0"/>
              <a:t>cis-1,2-DCE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/>
              <a:t>c</a:t>
            </a:r>
            <a:r>
              <a:rPr lang="fr-BE" sz="2400" dirty="0" smtClean="0"/>
              <a:t>hlorure de vinyle</a:t>
            </a:r>
          </a:p>
          <a:p>
            <a:pPr marL="0" indent="0">
              <a:buNone/>
            </a:pPr>
            <a:r>
              <a:rPr lang="fr-BE" sz="2400" dirty="0" smtClean="0"/>
              <a:t>Puis dans une moindre mesure </a:t>
            </a:r>
            <a:r>
              <a:rPr lang="fr-BE" sz="2400" dirty="0" smtClean="0">
                <a:sym typeface="Wingdings" panose="05000000000000000000" pitchFamily="2" charset="2"/>
              </a:rPr>
              <a:t> </a:t>
            </a:r>
            <a:endParaRPr lang="fr-BE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 smtClean="0"/>
              <a:t>Benzène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 smtClean="0"/>
              <a:t>PCE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 smtClean="0"/>
              <a:t>TCE</a:t>
            </a:r>
          </a:p>
          <a:p>
            <a:pPr marL="0" indent="0">
              <a:buNone/>
            </a:pPr>
            <a:endParaRPr lang="fr-BE" sz="2000" dirty="0"/>
          </a:p>
          <a:p>
            <a:pPr marL="0" indent="0">
              <a:buNone/>
            </a:pP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341916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448872" cy="1143000"/>
          </a:xfrm>
        </p:spPr>
        <p:txBody>
          <a:bodyPr/>
          <a:lstStyle/>
          <a:p>
            <a:r>
              <a:rPr lang="fr-BE" sz="2800" dirty="0" smtClean="0"/>
              <a:t>Evaluation / gestion des risques</a:t>
            </a:r>
            <a:br>
              <a:rPr lang="fr-BE" sz="2800" dirty="0" smtClean="0"/>
            </a:br>
            <a:r>
              <a:rPr lang="fr-BE" sz="2400" dirty="0" smtClean="0"/>
              <a:t>Impact des nouvelles données toxicologiques sur les VS</a:t>
            </a:r>
            <a:r>
              <a:rPr lang="fr-BE" sz="2400" baseline="-25000" dirty="0" smtClean="0"/>
              <a:t>H</a:t>
            </a:r>
            <a:endParaRPr lang="fr-BE" sz="2400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371300"/>
              </p:ext>
            </p:extLst>
          </p:nvPr>
        </p:nvGraphicFramePr>
        <p:xfrm>
          <a:off x="395536" y="1340768"/>
          <a:ext cx="7293228" cy="369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394"/>
                <a:gridCol w="935029"/>
                <a:gridCol w="1122035"/>
                <a:gridCol w="1122035"/>
                <a:gridCol w="2181735"/>
              </a:tblGrid>
              <a:tr h="370840"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Usage résidentiel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(mg/kg)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</a:t>
                      </a:r>
                    </a:p>
                    <a:p>
                      <a:pPr algn="ctr"/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(2008)</a:t>
                      </a:r>
                      <a:endParaRPr lang="fr-B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VSH </a:t>
                      </a:r>
                    </a:p>
                    <a:p>
                      <a:pPr algn="ctr"/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GRER 02</a:t>
                      </a:r>
                    </a:p>
                    <a:p>
                      <a:pPr algn="ctr"/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(2015)</a:t>
                      </a:r>
                      <a:endParaRPr lang="fr-B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VSH </a:t>
                      </a:r>
                    </a:p>
                    <a:p>
                      <a:pPr algn="ctr"/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GRER 03</a:t>
                      </a:r>
                    </a:p>
                    <a:p>
                      <a:pPr algn="ctr"/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Sites concernés?</a:t>
                      </a:r>
                      <a:endParaRPr lang="fr-B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Arsenic</a:t>
                      </a:r>
                      <a:endParaRPr lang="fr-B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fr-B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  <a:endParaRPr lang="fr-B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</a:t>
                      </a:r>
                      <a:endParaRPr lang="fr-BE"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Tous</a:t>
                      </a:r>
                      <a:endParaRPr lang="fr-B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Cadmium</a:t>
                      </a:r>
                      <a:endParaRPr lang="fr-B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B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</a:t>
                      </a:r>
                      <a:endParaRPr lang="fr-B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32,5</a:t>
                      </a:r>
                      <a:endParaRPr lang="fr-BE" sz="14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Tous</a:t>
                      </a:r>
                      <a:endParaRPr lang="fr-B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Plomb</a:t>
                      </a:r>
                      <a:endParaRPr lang="fr-B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fr-B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</a:t>
                      </a:r>
                      <a:endParaRPr lang="fr-B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1,41</a:t>
                      </a:r>
                      <a:endParaRPr lang="fr-BE"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Tous</a:t>
                      </a:r>
                      <a:endParaRPr lang="fr-B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Naphtalène</a:t>
                      </a:r>
                      <a:endParaRPr lang="fr-B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</a:t>
                      </a:r>
                      <a:endParaRPr lang="fr-B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</a:t>
                      </a:r>
                      <a:endParaRPr lang="fr-B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3,18</a:t>
                      </a:r>
                      <a:endParaRPr lang="fr-B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r-BE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Cokeries, usines à gaz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Benzène</a:t>
                      </a:r>
                      <a:endParaRPr lang="fr-B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fr-B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0,14</a:t>
                      </a:r>
                      <a:endParaRPr lang="fr-B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Tétrachloroéthylène</a:t>
                      </a:r>
                      <a:endParaRPr lang="fr-B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  <a:endParaRPr lang="fr-B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0,96</a:t>
                      </a:r>
                      <a:endParaRPr lang="fr-B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0,15</a:t>
                      </a:r>
                      <a:endParaRPr lang="fr-BE"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Nettoyage à sec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Trichlorométhane</a:t>
                      </a:r>
                      <a:endParaRPr lang="fr-B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fr-B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fr-B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0,006</a:t>
                      </a:r>
                      <a:endParaRPr lang="fr-B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fr-BE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Traitement</a:t>
                      </a:r>
                      <a:r>
                        <a:rPr lang="fr-B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 métaux</a:t>
                      </a:r>
                      <a:endParaRPr lang="fr-B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Tétrachlorométhane</a:t>
                      </a:r>
                      <a:endParaRPr lang="fr-B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fr-B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</a:t>
                      </a:r>
                      <a:endParaRPr lang="fr-B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0,04</a:t>
                      </a:r>
                      <a:endParaRPr lang="fr-BE" sz="14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304666"/>
              </p:ext>
            </p:extLst>
          </p:nvPr>
        </p:nvGraphicFramePr>
        <p:xfrm>
          <a:off x="395536" y="5085184"/>
          <a:ext cx="7294303" cy="110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936104"/>
                <a:gridCol w="1080120"/>
                <a:gridCol w="1152128"/>
                <a:gridCol w="2181735"/>
              </a:tblGrid>
              <a:tr h="648072"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Usage industriel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(mg/kg)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</a:t>
                      </a:r>
                    </a:p>
                    <a:p>
                      <a:pPr algn="ctr"/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(2008)</a:t>
                      </a:r>
                      <a:endParaRPr lang="fr-B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VSH </a:t>
                      </a:r>
                    </a:p>
                    <a:p>
                      <a:pPr algn="ctr"/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GRER 02</a:t>
                      </a:r>
                    </a:p>
                    <a:p>
                      <a:pPr algn="ctr"/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(2015)</a:t>
                      </a:r>
                      <a:endParaRPr lang="fr-B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VSH </a:t>
                      </a:r>
                    </a:p>
                    <a:p>
                      <a:pPr algn="ctr"/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GRER 03</a:t>
                      </a:r>
                    </a:p>
                    <a:p>
                      <a:pPr algn="ctr"/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Sites concernés?</a:t>
                      </a:r>
                      <a:endParaRPr lang="fr-B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Naphtalène</a:t>
                      </a:r>
                      <a:endParaRPr lang="fr-B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fr-B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fr-B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25,2</a:t>
                      </a:r>
                      <a:endParaRPr lang="fr-B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Cokeries, usines à gaz</a:t>
                      </a:r>
                      <a:endParaRPr lang="fr-B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Espace réservé du numéro de diapositive 3"/>
          <p:cNvSpPr txBox="1">
            <a:spLocks/>
          </p:cNvSpPr>
          <p:nvPr/>
        </p:nvSpPr>
        <p:spPr bwMode="auto">
          <a:xfrm>
            <a:off x="4268788" y="6237288"/>
            <a:ext cx="836612" cy="201612"/>
          </a:xfrm>
          <a:prstGeom prst="rect">
            <a:avLst/>
          </a:prstGeom>
          <a:noFill/>
          <a:ln w="9525">
            <a:solidFill>
              <a:srgbClr val="1554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55492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55492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55492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55492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000" dirty="0">
                <a:latin typeface="Arial" charset="0"/>
                <a:ea typeface="ＭＳ Ｐゴシック" pitchFamily="34" charset="-128"/>
              </a:rPr>
              <a:t>PAGE </a:t>
            </a:r>
            <a:fld id="{34DA8B64-BB2F-442E-B82D-F354C9B94FDB}" type="slidenum">
              <a:rPr lang="fr-BE" altLang="fr-FR" sz="100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fr-FR" altLang="fr-FR" sz="1000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5364088" y="6532562"/>
            <a:ext cx="3744416" cy="208805"/>
          </a:xfrm>
        </p:spPr>
        <p:txBody>
          <a:bodyPr/>
          <a:lstStyle/>
          <a:p>
            <a:r>
              <a:rPr lang="fr-FR" dirty="0"/>
              <a:t>Formation DGO3 – 1</a:t>
            </a:r>
            <a:r>
              <a:rPr lang="fr-FR" baseline="30000" dirty="0"/>
              <a:t>er</a:t>
            </a:r>
            <a:r>
              <a:rPr lang="fr-FR" dirty="0"/>
              <a:t> et 7 décembre 2017</a:t>
            </a:r>
          </a:p>
        </p:txBody>
      </p:sp>
    </p:spTree>
    <p:extLst>
      <p:ext uri="{BB962C8B-B14F-4D97-AF65-F5344CB8AC3E}">
        <p14:creationId xmlns:p14="http://schemas.microsoft.com/office/powerpoint/2010/main" val="284462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5364088" y="6532562"/>
            <a:ext cx="3744416" cy="208805"/>
          </a:xfrm>
        </p:spPr>
        <p:txBody>
          <a:bodyPr/>
          <a:lstStyle/>
          <a:p>
            <a:r>
              <a:rPr lang="fr-FR" dirty="0" smtClean="0"/>
              <a:t>Formation DGO3 – 1</a:t>
            </a:r>
            <a:r>
              <a:rPr lang="fr-FR" baseline="30000" dirty="0" smtClean="0"/>
              <a:t>er</a:t>
            </a:r>
            <a:r>
              <a:rPr lang="fr-FR" dirty="0" smtClean="0"/>
              <a:t> et 7 décembre 2017</a:t>
            </a:r>
            <a:endParaRPr lang="fr-FR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200000" cy="828328"/>
          </a:xfrm>
        </p:spPr>
        <p:txBody>
          <a:bodyPr/>
          <a:lstStyle/>
          <a:p>
            <a:r>
              <a:rPr lang="fr-FR" dirty="0" smtClean="0"/>
              <a:t>Plan de la formation</a:t>
            </a:r>
            <a:endParaRPr lang="fr-F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5" y="1196752"/>
            <a:ext cx="7633596" cy="4896520"/>
          </a:xfrm>
        </p:spPr>
        <p:txBody>
          <a:bodyPr/>
          <a:lstStyle/>
          <a:p>
            <a:pPr marL="0" indent="0">
              <a:buNone/>
            </a:pPr>
            <a:endParaRPr lang="fr-FR" sz="2000" dirty="0" smtClean="0"/>
          </a:p>
          <a:p>
            <a:r>
              <a:rPr lang="fr-FR" sz="2000" dirty="0" smtClean="0"/>
              <a:t>Passage GRER version 2 </a:t>
            </a:r>
            <a:r>
              <a:rPr lang="fr-FR" sz="2000" dirty="0" smtClean="0">
                <a:sym typeface="Wingdings" panose="05000000000000000000" pitchFamily="2" charset="2"/>
              </a:rPr>
              <a:t> GRER version 3 : calcul des VS</a:t>
            </a:r>
            <a:r>
              <a:rPr lang="fr-FR" sz="2000" baseline="-25000" dirty="0" smtClean="0">
                <a:sym typeface="Wingdings" panose="05000000000000000000" pitchFamily="2" charset="2"/>
              </a:rPr>
              <a:t>H</a:t>
            </a:r>
            <a:r>
              <a:rPr lang="fr-FR" sz="2000" dirty="0" smtClean="0"/>
              <a:t> </a:t>
            </a:r>
          </a:p>
          <a:p>
            <a:endParaRPr lang="fr-FR" sz="2000" dirty="0"/>
          </a:p>
          <a:p>
            <a:r>
              <a:rPr lang="fr-FR" sz="2000" dirty="0" smtClean="0"/>
              <a:t>Ce qui n’a pas (beaucoup) changé</a:t>
            </a:r>
          </a:p>
          <a:p>
            <a:endParaRPr lang="fr-FR" sz="2000" dirty="0" smtClean="0"/>
          </a:p>
          <a:p>
            <a:r>
              <a:rPr lang="fr-FR" sz="2000" dirty="0" smtClean="0"/>
              <a:t>Impact des modifications de VTR sur les VS</a:t>
            </a:r>
            <a:r>
              <a:rPr lang="fr-FR" sz="2000" baseline="-25000" dirty="0" smtClean="0"/>
              <a:t>H</a:t>
            </a:r>
            <a:endParaRPr lang="fr-FR" sz="2000" baseline="-25000" dirty="0"/>
          </a:p>
          <a:p>
            <a:pPr marL="0" indent="0">
              <a:buNone/>
            </a:pPr>
            <a:endParaRPr lang="fr-FR" sz="2000" dirty="0" smtClean="0"/>
          </a:p>
          <a:p>
            <a:r>
              <a:rPr lang="fr-FR" sz="2000" dirty="0" smtClean="0"/>
              <a:t>Impact du module de transfert de vapeurs sol </a:t>
            </a:r>
            <a:r>
              <a:rPr lang="fr-FR" sz="2000" dirty="0" smtClean="0">
                <a:sym typeface="Wingdings" panose="05000000000000000000" pitchFamily="2" charset="2"/>
              </a:rPr>
              <a:t> air</a:t>
            </a:r>
            <a:endParaRPr lang="fr-FR" sz="2000" dirty="0" smtClean="0"/>
          </a:p>
          <a:p>
            <a:endParaRPr lang="fr-FR" sz="2000" dirty="0" smtClean="0"/>
          </a:p>
          <a:p>
            <a:r>
              <a:rPr lang="fr-FR" sz="2000" dirty="0" smtClean="0"/>
              <a:t>Impact des modifications des paramètres d’exposition</a:t>
            </a:r>
          </a:p>
          <a:p>
            <a:endParaRPr lang="fr-FR" sz="2000" dirty="0" smtClean="0"/>
          </a:p>
          <a:p>
            <a:r>
              <a:rPr lang="fr-FR" sz="2000" dirty="0" smtClean="0"/>
              <a:t>Impact des modifications des paramètres physico-chimiques</a:t>
            </a:r>
          </a:p>
          <a:p>
            <a:endParaRPr lang="fr-FR" sz="2000" dirty="0"/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 bwMode="auto">
          <a:xfrm>
            <a:off x="4268788" y="6237288"/>
            <a:ext cx="836612" cy="201612"/>
          </a:xfrm>
          <a:prstGeom prst="rect">
            <a:avLst/>
          </a:prstGeom>
          <a:noFill/>
          <a:ln w="9525">
            <a:solidFill>
              <a:srgbClr val="1554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55492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55492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55492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55492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000" dirty="0">
                <a:latin typeface="Arial" charset="0"/>
                <a:ea typeface="ＭＳ Ｐゴシック" pitchFamily="34" charset="-128"/>
              </a:rPr>
              <a:t>PAGE </a:t>
            </a:r>
            <a:fld id="{34DA8B64-BB2F-442E-B82D-F354C9B94FDB}" type="slidenum">
              <a:rPr lang="fr-BE" altLang="fr-FR" sz="100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1000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Flèche vers le bas 1"/>
          <p:cNvSpPr/>
          <p:nvPr/>
        </p:nvSpPr>
        <p:spPr>
          <a:xfrm>
            <a:off x="1025699" y="2852936"/>
            <a:ext cx="216024" cy="2808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ZoneTexte 2"/>
          <p:cNvSpPr txBox="1"/>
          <p:nvPr/>
        </p:nvSpPr>
        <p:spPr>
          <a:xfrm>
            <a:off x="264612" y="2570998"/>
            <a:ext cx="738664" cy="337218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BE" sz="3600" dirty="0" smtClean="0">
                <a:solidFill>
                  <a:srgbClr val="00B050"/>
                </a:solidFill>
                <a:latin typeface="+mn-lt"/>
              </a:rPr>
              <a:t>Impact sur VS</a:t>
            </a:r>
            <a:r>
              <a:rPr lang="fr-BE" sz="3600" baseline="-25000" dirty="0" smtClean="0">
                <a:solidFill>
                  <a:srgbClr val="00B050"/>
                </a:solidFill>
                <a:latin typeface="+mn-lt"/>
              </a:rPr>
              <a:t>H</a:t>
            </a:r>
            <a:endParaRPr lang="fr-BE" sz="3600" baseline="-25000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686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78190"/>
            <a:ext cx="7562850" cy="64807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fr-BE" sz="3200" b="1" dirty="0" smtClean="0"/>
              <a:t>Points à élucider</a:t>
            </a:r>
            <a:endParaRPr lang="fr-BE" sz="3200" b="1" dirty="0"/>
          </a:p>
          <a:p>
            <a:pPr eaLnBrk="1" hangingPunct="1">
              <a:buFontTx/>
              <a:buNone/>
              <a:defRPr/>
            </a:pPr>
            <a:endParaRPr lang="fr-FR" dirty="0" smtClean="0"/>
          </a:p>
          <a:p>
            <a:pPr eaLnBrk="1" hangingPunct="1">
              <a:buFontTx/>
              <a:buNone/>
              <a:defRPr/>
            </a:pPr>
            <a:endParaRPr lang="fr-FR" dirty="0" smtClean="0"/>
          </a:p>
        </p:txBody>
      </p:sp>
      <p:sp>
        <p:nvSpPr>
          <p:cNvPr id="247815" name="Text Box 10"/>
          <p:cNvSpPr txBox="1">
            <a:spLocks noChangeArrowheads="1"/>
          </p:cNvSpPr>
          <p:nvPr/>
        </p:nvSpPr>
        <p:spPr bwMode="auto">
          <a:xfrm>
            <a:off x="1023814" y="1340768"/>
            <a:ext cx="8100392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005A9F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>
                <a:solidFill>
                  <a:srgbClr val="005A9F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005A9F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>
                <a:solidFill>
                  <a:srgbClr val="005A9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>
                <a:solidFill>
                  <a:srgbClr val="005A9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5A9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5A9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5A9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5A9F"/>
                </a:solidFill>
                <a:latin typeface="Trebuchet MS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2000" dirty="0" smtClean="0">
                <a:sym typeface="Wingdings" panose="05000000000000000000" pitchFamily="2" charset="2"/>
              </a:rPr>
              <a:t>Arsenic : définir des valeurs de gestion (actuellement fixées à VS) car </a:t>
            </a:r>
            <a:r>
              <a:rPr lang="fr-FR" altLang="fr-FR" sz="2000" dirty="0">
                <a:sym typeface="Wingdings" panose="05000000000000000000" pitchFamily="2" charset="2"/>
              </a:rPr>
              <a:t>teneurs naturelles dans les sols dépassant les VTR, situation similaire dans certains autres pays </a:t>
            </a:r>
            <a:r>
              <a:rPr lang="fr-FR" altLang="fr-FR" sz="2000" dirty="0" smtClean="0">
                <a:sym typeface="Wingdings" panose="05000000000000000000" pitchFamily="2" charset="2"/>
              </a:rPr>
              <a:t>d’Europe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2000" dirty="0" smtClean="0">
                <a:sym typeface="Wingdings" panose="05000000000000000000" pitchFamily="2" charset="2"/>
              </a:rPr>
              <a:t>Plomb : </a:t>
            </a:r>
            <a:r>
              <a:rPr lang="fr-FR" altLang="fr-FR" sz="2000" dirty="0">
                <a:sym typeface="Wingdings" panose="05000000000000000000" pitchFamily="2" charset="2"/>
              </a:rPr>
              <a:t>définir des valeurs de gestion (actuellement fixées à VS) car </a:t>
            </a:r>
            <a:r>
              <a:rPr lang="fr-FR" altLang="fr-FR" sz="2000" dirty="0" smtClean="0">
                <a:sym typeface="Wingdings" panose="05000000000000000000" pitchFamily="2" charset="2"/>
              </a:rPr>
              <a:t>teneurs </a:t>
            </a:r>
            <a:r>
              <a:rPr lang="fr-FR" altLang="fr-FR" sz="2000" dirty="0">
                <a:sym typeface="Wingdings" panose="05000000000000000000" pitchFamily="2" charset="2"/>
              </a:rPr>
              <a:t>naturelles dans les sols dépassant les VTR, situation similaire dans certains autres pays d’Europe, attention à la toxicité avérée plus élevée découverte à partir d’études récentes (effets sur le QI)</a:t>
            </a:r>
            <a:endParaRPr lang="fr-FR" alt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2000" dirty="0" smtClean="0">
                <a:sym typeface="Wingdings" panose="05000000000000000000" pitchFamily="2" charset="2"/>
              </a:rPr>
              <a:t>Phénol, cadmium : augmentation de la VS</a:t>
            </a:r>
            <a:r>
              <a:rPr lang="fr-FR" altLang="fr-FR" sz="2000" baseline="-25000" dirty="0" smtClean="0">
                <a:sym typeface="Wingdings" panose="05000000000000000000" pitchFamily="2" charset="2"/>
              </a:rPr>
              <a:t>H</a:t>
            </a:r>
            <a:r>
              <a:rPr lang="fr-FR" altLang="fr-FR" sz="2000" dirty="0" smtClean="0">
                <a:sym typeface="Wingdings" panose="05000000000000000000" pitchFamily="2" charset="2"/>
              </a:rPr>
              <a:t> inexpliquée à ce jour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2000" dirty="0" smtClean="0">
                <a:sym typeface="Wingdings" panose="05000000000000000000" pitchFamily="2" charset="2"/>
              </a:rPr>
              <a:t>Mesure de sécurité : si un bâtiment différent du modèle standard a été pris en compte, important de préciser le type de bâtiment. Etude pour approfondir le type de construction conduisant à une plus faible volatilisation, comparaison modélisation/étude FLUXOBAT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fr-FR" altLang="fr-FR" sz="2000" b="1" dirty="0" smtClean="0">
              <a:sym typeface="Wingdings" panose="05000000000000000000" pitchFamily="2" charset="2"/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 bwMode="auto">
          <a:xfrm>
            <a:off x="4268788" y="6237288"/>
            <a:ext cx="836612" cy="201612"/>
          </a:xfrm>
          <a:prstGeom prst="rect">
            <a:avLst/>
          </a:prstGeom>
          <a:noFill/>
          <a:ln w="9525">
            <a:solidFill>
              <a:srgbClr val="1554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55492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55492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55492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55492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000" dirty="0">
                <a:latin typeface="Arial" charset="0"/>
                <a:ea typeface="ＭＳ Ｐゴシック" pitchFamily="34" charset="-128"/>
              </a:rPr>
              <a:t>PAGE </a:t>
            </a:r>
            <a:fld id="{34DA8B64-BB2F-442E-B82D-F354C9B94FDB}" type="slidenum">
              <a:rPr lang="fr-BE" altLang="fr-FR" sz="100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fr-FR" altLang="fr-FR" sz="1000" dirty="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6" name="Picture 2" descr="C:\Users\mj\AppData\Local\Microsoft\Windows\Temporary Internet Files\Content.IE5\7B3J9P1S\France_road_sign_A14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505" y="260648"/>
            <a:ext cx="838200" cy="73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5364088" y="6532562"/>
            <a:ext cx="3744416" cy="208805"/>
          </a:xfrm>
        </p:spPr>
        <p:txBody>
          <a:bodyPr/>
          <a:lstStyle/>
          <a:p>
            <a:r>
              <a:rPr lang="fr-FR" dirty="0"/>
              <a:t>Formation DGO3 – 1</a:t>
            </a:r>
            <a:r>
              <a:rPr lang="fr-FR" baseline="30000" dirty="0"/>
              <a:t>er</a:t>
            </a:r>
            <a:r>
              <a:rPr lang="fr-FR" dirty="0"/>
              <a:t> et 7 décembre 2017</a:t>
            </a:r>
          </a:p>
        </p:txBody>
      </p:sp>
    </p:spTree>
    <p:extLst>
      <p:ext uri="{BB962C8B-B14F-4D97-AF65-F5344CB8AC3E}">
        <p14:creationId xmlns:p14="http://schemas.microsoft.com/office/powerpoint/2010/main" val="376953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5364088" y="6532562"/>
            <a:ext cx="3744416" cy="208805"/>
          </a:xfrm>
        </p:spPr>
        <p:txBody>
          <a:bodyPr/>
          <a:lstStyle/>
          <a:p>
            <a:r>
              <a:rPr lang="fr-FR" dirty="0"/>
              <a:t>Formation DGO3 – 1</a:t>
            </a:r>
            <a:r>
              <a:rPr lang="fr-FR" baseline="30000" dirty="0"/>
              <a:t>er</a:t>
            </a:r>
            <a:r>
              <a:rPr lang="fr-FR" dirty="0"/>
              <a:t> et 7 décembre 2017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200000" cy="828328"/>
          </a:xfrm>
        </p:spPr>
        <p:txBody>
          <a:bodyPr/>
          <a:lstStyle/>
          <a:p>
            <a:r>
              <a:rPr lang="fr-FR" sz="3600" dirty="0" smtClean="0"/>
              <a:t>Calcul des VS</a:t>
            </a:r>
            <a:r>
              <a:rPr lang="fr-FR" sz="3600" baseline="-25000" dirty="0" smtClean="0"/>
              <a:t>H</a:t>
            </a:r>
            <a:r>
              <a:rPr lang="fr-FR" sz="3600" dirty="0" smtClean="0"/>
              <a:t> (GRER – v2 </a:t>
            </a:r>
            <a:r>
              <a:rPr lang="fr-FR" sz="3600" dirty="0" smtClean="0">
                <a:sym typeface="Wingdings" panose="05000000000000000000" pitchFamily="2" charset="2"/>
              </a:rPr>
              <a:t> v3)</a:t>
            </a:r>
            <a:endParaRPr lang="fr-FR" sz="3600" dirty="0"/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 bwMode="auto">
          <a:xfrm>
            <a:off x="4268788" y="6237288"/>
            <a:ext cx="836612" cy="201612"/>
          </a:xfrm>
          <a:prstGeom prst="rect">
            <a:avLst/>
          </a:prstGeom>
          <a:noFill/>
          <a:ln w="9525">
            <a:solidFill>
              <a:srgbClr val="1554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55492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55492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55492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55492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000" dirty="0">
                <a:latin typeface="Arial" charset="0"/>
                <a:ea typeface="ＭＳ Ｐゴシック" pitchFamily="34" charset="-128"/>
              </a:rPr>
              <a:t>PAGE </a:t>
            </a:r>
            <a:fld id="{34DA8B64-BB2F-442E-B82D-F354C9B94FDB}" type="slidenum">
              <a:rPr lang="fr-BE" altLang="fr-FR" sz="100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1000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92023" y="757162"/>
            <a:ext cx="727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+mn-lt"/>
              </a:rPr>
              <a:t>	GRER v2			GRER v3</a:t>
            </a:r>
            <a:r>
              <a:rPr lang="fr-BE" dirty="0" smtClean="0">
                <a:solidFill>
                  <a:srgbClr val="FF0000"/>
                </a:solidFill>
                <a:latin typeface="+mn-lt"/>
              </a:rPr>
              <a:t>		</a:t>
            </a:r>
            <a:r>
              <a:rPr lang="fr-BE" dirty="0" smtClean="0">
                <a:latin typeface="+mn-lt"/>
              </a:rPr>
              <a:t>	</a:t>
            </a:r>
            <a:endParaRPr lang="fr-BE" dirty="0">
              <a:latin typeface="+mn-lt"/>
            </a:endParaRPr>
          </a:p>
        </p:txBody>
      </p:sp>
      <p:sp>
        <p:nvSpPr>
          <p:cNvPr id="4" name="Organigramme : Disque magnétique 3"/>
          <p:cNvSpPr/>
          <p:nvPr/>
        </p:nvSpPr>
        <p:spPr>
          <a:xfrm>
            <a:off x="1691680" y="3757905"/>
            <a:ext cx="2232248" cy="1822095"/>
          </a:xfrm>
          <a:prstGeom prst="flowChartMagneticDisk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Organigramme : Disque magnétique 12"/>
          <p:cNvSpPr/>
          <p:nvPr/>
        </p:nvSpPr>
        <p:spPr>
          <a:xfrm>
            <a:off x="6496372" y="3731031"/>
            <a:ext cx="2232248" cy="1822095"/>
          </a:xfrm>
          <a:prstGeom prst="flowChartMagneticDisk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1847156" y="458073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C00000"/>
                </a:solidFill>
                <a:latin typeface="+mn-lt"/>
              </a:rPr>
              <a:t>RISC-HUMAN</a:t>
            </a:r>
            <a:endParaRPr lang="fr-B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101358" y="4635957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C00000"/>
                </a:solidFill>
                <a:latin typeface="+mn-lt"/>
              </a:rPr>
              <a:t>S-RISK</a:t>
            </a:r>
            <a:endParaRPr lang="fr-B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3657401"/>
            <a:ext cx="144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dirty="0">
                <a:solidFill>
                  <a:srgbClr val="C00000"/>
                </a:solidFill>
                <a:latin typeface="+mn-lt"/>
              </a:rPr>
              <a:t>5</a:t>
            </a:r>
            <a:r>
              <a:rPr lang="fr-BE" sz="1800" dirty="0" smtClean="0">
                <a:solidFill>
                  <a:srgbClr val="C00000"/>
                </a:solidFill>
                <a:latin typeface="+mn-lt"/>
              </a:rPr>
              <a:t>. Modèle de transfert sol /air = CSOIL</a:t>
            </a:r>
          </a:p>
          <a:p>
            <a:endParaRPr lang="fr-BE" sz="1800" dirty="0" smtClean="0">
              <a:solidFill>
                <a:srgbClr val="C00000"/>
              </a:solidFill>
              <a:latin typeface="+mn-lt"/>
            </a:endParaRPr>
          </a:p>
          <a:p>
            <a:r>
              <a:rPr lang="fr-BE" sz="1800" dirty="0">
                <a:solidFill>
                  <a:srgbClr val="C00000"/>
                </a:solidFill>
                <a:latin typeface="+mn-lt"/>
              </a:rPr>
              <a:t>6</a:t>
            </a:r>
            <a:r>
              <a:rPr lang="fr-BE" sz="1800" dirty="0" smtClean="0">
                <a:solidFill>
                  <a:srgbClr val="C00000"/>
                </a:solidFill>
                <a:latin typeface="+mn-lt"/>
              </a:rPr>
              <a:t>. Modèle de transfert sol/plante = Briggs</a:t>
            </a:r>
            <a:endParaRPr lang="fr-BE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919115" y="3574127"/>
            <a:ext cx="144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dirty="0">
                <a:solidFill>
                  <a:srgbClr val="C00000"/>
                </a:solidFill>
                <a:latin typeface="+mn-lt"/>
              </a:rPr>
              <a:t>5</a:t>
            </a:r>
            <a:r>
              <a:rPr lang="fr-BE" sz="1800" dirty="0" smtClean="0">
                <a:solidFill>
                  <a:srgbClr val="C00000"/>
                </a:solidFill>
                <a:latin typeface="+mn-lt"/>
              </a:rPr>
              <a:t>. Modèle de transfert sol /air = VOLASOIL</a:t>
            </a:r>
          </a:p>
          <a:p>
            <a:endParaRPr lang="fr-BE" sz="1800" dirty="0" smtClean="0">
              <a:solidFill>
                <a:srgbClr val="C00000"/>
              </a:solidFill>
              <a:latin typeface="+mn-lt"/>
            </a:endParaRPr>
          </a:p>
          <a:p>
            <a:r>
              <a:rPr lang="fr-BE" sz="1800" dirty="0" smtClean="0">
                <a:solidFill>
                  <a:srgbClr val="C00000"/>
                </a:solidFill>
                <a:latin typeface="+mn-lt"/>
              </a:rPr>
              <a:t>6. Modèle de transfert sol/plante = </a:t>
            </a:r>
            <a:r>
              <a:rPr lang="fr-BE" sz="1800" dirty="0" err="1" smtClean="0">
                <a:solidFill>
                  <a:srgbClr val="C00000"/>
                </a:solidFill>
                <a:latin typeface="+mn-lt"/>
              </a:rPr>
              <a:t>Trapp</a:t>
            </a:r>
            <a:endParaRPr lang="fr-BE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3270" y="1444673"/>
            <a:ext cx="3970389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1800" dirty="0" smtClean="0">
                <a:latin typeface="+mn-lt"/>
              </a:rPr>
              <a:t>1. Paramètres chimiques (M, S, </a:t>
            </a:r>
            <a:r>
              <a:rPr lang="fr-BE" sz="1800" dirty="0" err="1" smtClean="0">
                <a:latin typeface="+mn-lt"/>
              </a:rPr>
              <a:t>Vp</a:t>
            </a:r>
            <a:r>
              <a:rPr lang="fr-BE" sz="1800" dirty="0" smtClean="0">
                <a:latin typeface="+mn-lt"/>
              </a:rPr>
              <a:t>, H) = SPAQ</a:t>
            </a:r>
            <a:r>
              <a:rPr lang="el-GR" sz="1800" dirty="0" smtClean="0">
                <a:latin typeface="+mn-lt"/>
              </a:rPr>
              <a:t>υ</a:t>
            </a:r>
            <a:r>
              <a:rPr lang="fr-BE" sz="1800" dirty="0" smtClean="0">
                <a:latin typeface="+mn-lt"/>
              </a:rPr>
              <a:t>E 2007</a:t>
            </a:r>
          </a:p>
          <a:p>
            <a:r>
              <a:rPr lang="fr-BE" sz="1800" dirty="0" smtClean="0">
                <a:latin typeface="+mn-lt"/>
              </a:rPr>
              <a:t>2. Paramètres d’exposition = RISC-HUMAN</a:t>
            </a:r>
          </a:p>
          <a:p>
            <a:r>
              <a:rPr lang="fr-BE" sz="1800" dirty="0" smtClean="0">
                <a:latin typeface="+mn-lt"/>
              </a:rPr>
              <a:t>3. VTR = SPAQ</a:t>
            </a:r>
            <a:r>
              <a:rPr lang="el-GR" sz="1800" dirty="0" smtClean="0">
                <a:latin typeface="+mn-lt"/>
              </a:rPr>
              <a:t>υ</a:t>
            </a:r>
            <a:r>
              <a:rPr lang="fr-BE" sz="1800" dirty="0" smtClean="0">
                <a:latin typeface="+mn-lt"/>
              </a:rPr>
              <a:t>E 2007</a:t>
            </a:r>
          </a:p>
          <a:p>
            <a:r>
              <a:rPr lang="fr-BE" sz="1800" dirty="0" smtClean="0">
                <a:latin typeface="+mn-lt"/>
              </a:rPr>
              <a:t>4. Caractéristiques du sol wallon = AARDEWERK 1988</a:t>
            </a:r>
            <a:endParaRPr lang="fr-BE" sz="1800" dirty="0">
              <a:latin typeface="+mn-lt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220071" y="1583173"/>
            <a:ext cx="3816425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1800" dirty="0" smtClean="0">
                <a:latin typeface="+mn-lt"/>
              </a:rPr>
              <a:t>1. Paramètres chimiques (M, S, </a:t>
            </a:r>
            <a:r>
              <a:rPr lang="fr-BE" sz="1800" dirty="0" err="1" smtClean="0">
                <a:latin typeface="+mn-lt"/>
              </a:rPr>
              <a:t>Vp</a:t>
            </a:r>
            <a:r>
              <a:rPr lang="fr-BE" sz="1800" dirty="0" smtClean="0">
                <a:latin typeface="+mn-lt"/>
              </a:rPr>
              <a:t>, H) = VITO</a:t>
            </a:r>
          </a:p>
          <a:p>
            <a:r>
              <a:rPr lang="fr-BE" sz="1800" dirty="0" smtClean="0">
                <a:latin typeface="+mn-lt"/>
              </a:rPr>
              <a:t>2. Paramètres d’exposition = VITO</a:t>
            </a:r>
          </a:p>
          <a:p>
            <a:r>
              <a:rPr lang="fr-BE" sz="1800" dirty="0" smtClean="0">
                <a:latin typeface="+mn-lt"/>
              </a:rPr>
              <a:t>3. VTR = AWAC + INERIS + Experts</a:t>
            </a:r>
          </a:p>
          <a:p>
            <a:r>
              <a:rPr lang="fr-BE" sz="1800" dirty="0">
                <a:latin typeface="+mn-lt"/>
              </a:rPr>
              <a:t>4. Caractéristiques du sol </a:t>
            </a:r>
            <a:r>
              <a:rPr lang="fr-BE" sz="1800" dirty="0" smtClean="0">
                <a:latin typeface="+mn-lt"/>
              </a:rPr>
              <a:t>wallon = AARDEWERK mise à jour + </a:t>
            </a:r>
            <a:r>
              <a:rPr lang="fr-BE" sz="1800" dirty="0" err="1" smtClean="0">
                <a:latin typeface="+mn-lt"/>
              </a:rPr>
              <a:t>ULg</a:t>
            </a:r>
            <a:endParaRPr lang="fr-BE" sz="1800" dirty="0">
              <a:latin typeface="+mn-lt"/>
            </a:endParaRPr>
          </a:p>
        </p:txBody>
      </p:sp>
      <p:sp>
        <p:nvSpPr>
          <p:cNvPr id="14" name="Flèche vers le bas 13"/>
          <p:cNvSpPr/>
          <p:nvPr/>
        </p:nvSpPr>
        <p:spPr>
          <a:xfrm>
            <a:off x="2605918" y="3486863"/>
            <a:ext cx="288032" cy="54208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Flèche vers le bas 22"/>
          <p:cNvSpPr/>
          <p:nvPr/>
        </p:nvSpPr>
        <p:spPr>
          <a:xfrm>
            <a:off x="7389390" y="3337499"/>
            <a:ext cx="288032" cy="54208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Flèche vers le bas 23"/>
          <p:cNvSpPr/>
          <p:nvPr/>
        </p:nvSpPr>
        <p:spPr>
          <a:xfrm>
            <a:off x="2675248" y="5553126"/>
            <a:ext cx="288032" cy="54208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3037159" y="5822581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latin typeface="+mn-lt"/>
              </a:rPr>
              <a:t>VS</a:t>
            </a:r>
            <a:r>
              <a:rPr lang="fr-BE" b="1" baseline="-25000" dirty="0" smtClean="0">
                <a:latin typeface="+mn-lt"/>
              </a:rPr>
              <a:t>H</a:t>
            </a:r>
            <a:endParaRPr lang="fr-BE" b="1" baseline="-25000" dirty="0">
              <a:latin typeface="+mn-lt"/>
            </a:endParaRPr>
          </a:p>
        </p:txBody>
      </p:sp>
      <p:sp>
        <p:nvSpPr>
          <p:cNvPr id="26" name="Flèche vers le bas 25"/>
          <p:cNvSpPr/>
          <p:nvPr/>
        </p:nvSpPr>
        <p:spPr>
          <a:xfrm>
            <a:off x="7533406" y="5553126"/>
            <a:ext cx="288032" cy="54208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7884368" y="5633545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latin typeface="+mn-lt"/>
              </a:rPr>
              <a:t>VS</a:t>
            </a:r>
            <a:r>
              <a:rPr lang="fr-BE" b="1" baseline="-25000" dirty="0" smtClean="0">
                <a:latin typeface="+mn-lt"/>
              </a:rPr>
              <a:t>H</a:t>
            </a:r>
            <a:endParaRPr lang="fr-BE" b="1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82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5364088" y="6532562"/>
            <a:ext cx="3744416" cy="208805"/>
          </a:xfrm>
        </p:spPr>
        <p:txBody>
          <a:bodyPr/>
          <a:lstStyle/>
          <a:p>
            <a:r>
              <a:rPr lang="fr-FR" dirty="0"/>
              <a:t>Formation DGO3 – 1</a:t>
            </a:r>
            <a:r>
              <a:rPr lang="fr-FR" baseline="30000" dirty="0"/>
              <a:t>er</a:t>
            </a:r>
            <a:r>
              <a:rPr lang="fr-FR" dirty="0"/>
              <a:t> et 7 décembre 2017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200000" cy="828328"/>
          </a:xfrm>
        </p:spPr>
        <p:txBody>
          <a:bodyPr/>
          <a:lstStyle/>
          <a:p>
            <a:r>
              <a:rPr lang="fr-FR" sz="3600" dirty="0" smtClean="0"/>
              <a:t>GRER v3 – volet santé humaine</a:t>
            </a:r>
            <a:br>
              <a:rPr lang="fr-FR" sz="3600" dirty="0" smtClean="0"/>
            </a:br>
            <a:r>
              <a:rPr lang="fr-FR" sz="3600" dirty="0" smtClean="0"/>
              <a:t>Ce qui n’a pas (beaucoup) changé</a:t>
            </a:r>
            <a:endParaRPr lang="fr-FR" sz="36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6559" y="1431269"/>
            <a:ext cx="7857682" cy="5103564"/>
          </a:xfrm>
        </p:spPr>
        <p:txBody>
          <a:bodyPr/>
          <a:lstStyle/>
          <a:p>
            <a:pPr>
              <a:buFontTx/>
              <a:buChar char="-"/>
            </a:pPr>
            <a:r>
              <a:rPr lang="fr-FR" sz="2000" dirty="0" smtClean="0"/>
              <a:t>Seuils d’acceptabilité : IR = 1 et ERI = 10</a:t>
            </a:r>
            <a:r>
              <a:rPr lang="fr-FR" sz="2000" baseline="30000" dirty="0" smtClean="0"/>
              <a:t>-5</a:t>
            </a:r>
            <a:endParaRPr lang="fr-FR" sz="2000" dirty="0" smtClean="0"/>
          </a:p>
          <a:p>
            <a:pPr>
              <a:buFontTx/>
              <a:buChar char="-"/>
            </a:pPr>
            <a:r>
              <a:rPr lang="fr-FR" sz="2000" dirty="0" smtClean="0"/>
              <a:t>Scénarios standards</a:t>
            </a:r>
          </a:p>
          <a:p>
            <a:pPr>
              <a:buFontTx/>
              <a:buChar char="-"/>
            </a:pPr>
            <a:endParaRPr lang="fr-FR" sz="2000" dirty="0"/>
          </a:p>
          <a:p>
            <a:pPr>
              <a:buFontTx/>
              <a:buChar char="-"/>
            </a:pPr>
            <a:endParaRPr lang="fr-FR" sz="2000" dirty="0" smtClean="0"/>
          </a:p>
          <a:p>
            <a:pPr>
              <a:buFontTx/>
              <a:buChar char="-"/>
            </a:pPr>
            <a:endParaRPr lang="fr-FR" sz="2000" dirty="0" smtClean="0"/>
          </a:p>
          <a:p>
            <a:pPr>
              <a:buFontTx/>
              <a:buChar char="-"/>
            </a:pPr>
            <a:endParaRPr lang="fr-FR" sz="2000" dirty="0" smtClean="0"/>
          </a:p>
          <a:p>
            <a:pPr>
              <a:buFontTx/>
              <a:buChar char="-"/>
            </a:pPr>
            <a:endParaRPr lang="fr-FR" sz="2000" dirty="0" smtClean="0"/>
          </a:p>
          <a:p>
            <a:pPr>
              <a:buFontTx/>
              <a:buChar char="-"/>
            </a:pPr>
            <a:endParaRPr lang="fr-FR" sz="2000" dirty="0" smtClean="0"/>
          </a:p>
          <a:p>
            <a:pPr>
              <a:buFontTx/>
              <a:buChar char="-"/>
            </a:pPr>
            <a:endParaRPr lang="fr-FR" sz="2000" dirty="0" smtClean="0"/>
          </a:p>
          <a:p>
            <a:pPr>
              <a:buFontTx/>
              <a:buChar char="-"/>
            </a:pPr>
            <a:endParaRPr lang="fr-FR" sz="2000" dirty="0" smtClean="0"/>
          </a:p>
        </p:txBody>
      </p:sp>
      <p:pic>
        <p:nvPicPr>
          <p:cNvPr id="16392" name="Picture 8" descr="photo2 PPT SPA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80000"/>
            <a:ext cx="1260000" cy="1260000"/>
          </a:xfrm>
          <a:prstGeom prst="rect">
            <a:avLst/>
          </a:prstGeom>
          <a:noFill/>
        </p:spPr>
      </p:pic>
      <p:pic>
        <p:nvPicPr>
          <p:cNvPr id="16393" name="Picture 9" descr="photo3 PPT SPA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20000"/>
            <a:ext cx="1260000" cy="1260000"/>
          </a:xfrm>
          <a:prstGeom prst="rect">
            <a:avLst/>
          </a:prstGeom>
          <a:noFill/>
        </p:spPr>
      </p:pic>
      <p:pic>
        <p:nvPicPr>
          <p:cNvPr id="16394" name="Picture 10" descr="arb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0000"/>
            <a:ext cx="1260000" cy="1260000"/>
          </a:xfrm>
          <a:prstGeom prst="rect">
            <a:avLst/>
          </a:prstGeom>
          <a:noFill/>
        </p:spPr>
      </p:pic>
      <p:sp>
        <p:nvSpPr>
          <p:cNvPr id="8" name="Espace réservé du numéro de diapositive 3"/>
          <p:cNvSpPr txBox="1">
            <a:spLocks/>
          </p:cNvSpPr>
          <p:nvPr/>
        </p:nvSpPr>
        <p:spPr bwMode="auto">
          <a:xfrm>
            <a:off x="4268788" y="6237288"/>
            <a:ext cx="836612" cy="201612"/>
          </a:xfrm>
          <a:prstGeom prst="rect">
            <a:avLst/>
          </a:prstGeom>
          <a:noFill/>
          <a:ln w="9525">
            <a:solidFill>
              <a:srgbClr val="1554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55492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55492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55492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55492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000" dirty="0">
                <a:latin typeface="Arial" charset="0"/>
                <a:ea typeface="ＭＳ Ｐゴシック" pitchFamily="34" charset="-128"/>
              </a:rPr>
              <a:t>PAGE </a:t>
            </a:r>
            <a:fld id="{34DA8B64-BB2F-442E-B82D-F354C9B94FDB}" type="slidenum">
              <a:rPr lang="fr-BE" altLang="fr-FR" sz="100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1000" dirty="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2" name="Image 1" descr="http://dps.environnement.wallonie.be/files/Document/Formations/Formation20170612/2%20propositio - Internet Explor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t="32120" r="31667" b="15008"/>
          <a:stretch/>
        </p:blipFill>
        <p:spPr>
          <a:xfrm>
            <a:off x="1691679" y="2132856"/>
            <a:ext cx="7373049" cy="410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5364088" y="6532562"/>
            <a:ext cx="3744416" cy="208805"/>
          </a:xfrm>
        </p:spPr>
        <p:txBody>
          <a:bodyPr/>
          <a:lstStyle/>
          <a:p>
            <a:r>
              <a:rPr lang="fr-FR" dirty="0"/>
              <a:t>Formation DGO3 – 1</a:t>
            </a:r>
            <a:r>
              <a:rPr lang="fr-FR" baseline="30000" dirty="0"/>
              <a:t>er</a:t>
            </a:r>
            <a:r>
              <a:rPr lang="fr-FR" dirty="0"/>
              <a:t> et 7 décembre 2017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64896" cy="972344"/>
          </a:xfrm>
        </p:spPr>
        <p:txBody>
          <a:bodyPr/>
          <a:lstStyle/>
          <a:p>
            <a:r>
              <a:rPr lang="fr-FR" sz="3200" dirty="0" smtClean="0"/>
              <a:t>GRER v3 – volet santé humaine</a:t>
            </a:r>
            <a:br>
              <a:rPr lang="fr-FR" sz="3200" dirty="0" smtClean="0"/>
            </a:br>
            <a:r>
              <a:rPr lang="fr-FR" sz="3200" dirty="0" smtClean="0"/>
              <a:t>S-RISK – FLA  = S-RISK - WAL</a:t>
            </a:r>
            <a:endParaRPr lang="fr-FR" sz="32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0000" y="1700807"/>
            <a:ext cx="7857682" cy="4777917"/>
          </a:xfrm>
        </p:spPr>
        <p:txBody>
          <a:bodyPr/>
          <a:lstStyle/>
          <a:p>
            <a:pPr>
              <a:buFontTx/>
              <a:buChar char="-"/>
            </a:pPr>
            <a:endParaRPr lang="fr-FR" sz="2000" dirty="0"/>
          </a:p>
          <a:p>
            <a:pPr>
              <a:buFontTx/>
              <a:buChar char="-"/>
            </a:pPr>
            <a:endParaRPr lang="fr-FR" sz="2000" dirty="0" smtClean="0"/>
          </a:p>
          <a:p>
            <a:pPr>
              <a:buFontTx/>
              <a:buChar char="-"/>
            </a:pPr>
            <a:endParaRPr lang="fr-FR" sz="2000" dirty="0" smtClean="0"/>
          </a:p>
          <a:p>
            <a:pPr>
              <a:buFontTx/>
              <a:buChar char="-"/>
            </a:pPr>
            <a:endParaRPr lang="fr-FR" sz="2000" dirty="0" smtClean="0"/>
          </a:p>
          <a:p>
            <a:pPr>
              <a:buFontTx/>
              <a:buChar char="-"/>
            </a:pPr>
            <a:endParaRPr lang="fr-FR" sz="2000" dirty="0" smtClean="0"/>
          </a:p>
          <a:p>
            <a:pPr>
              <a:buFontTx/>
              <a:buChar char="-"/>
            </a:pPr>
            <a:endParaRPr lang="fr-FR" sz="2000" dirty="0" smtClean="0"/>
          </a:p>
          <a:p>
            <a:pPr>
              <a:buFontTx/>
              <a:buChar char="-"/>
            </a:pPr>
            <a:endParaRPr lang="fr-FR" sz="2000" dirty="0" smtClean="0"/>
          </a:p>
          <a:p>
            <a:pPr>
              <a:buFontTx/>
              <a:buChar char="-"/>
            </a:pPr>
            <a:endParaRPr lang="fr-FR" sz="2000" dirty="0" smtClean="0"/>
          </a:p>
        </p:txBody>
      </p:sp>
      <p:pic>
        <p:nvPicPr>
          <p:cNvPr id="16392" name="Picture 8" descr="photo2 PPT SPA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80000"/>
            <a:ext cx="1260000" cy="1260000"/>
          </a:xfrm>
          <a:prstGeom prst="rect">
            <a:avLst/>
          </a:prstGeom>
          <a:noFill/>
        </p:spPr>
      </p:pic>
      <p:pic>
        <p:nvPicPr>
          <p:cNvPr id="16393" name="Picture 9" descr="photo3 PPT SPA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20000"/>
            <a:ext cx="1260000" cy="1260000"/>
          </a:xfrm>
          <a:prstGeom prst="rect">
            <a:avLst/>
          </a:prstGeom>
          <a:noFill/>
        </p:spPr>
      </p:pic>
      <p:pic>
        <p:nvPicPr>
          <p:cNvPr id="16394" name="Picture 10" descr="arb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0000"/>
            <a:ext cx="1260000" cy="1260000"/>
          </a:xfrm>
          <a:prstGeom prst="rect">
            <a:avLst/>
          </a:prstGeom>
          <a:noFill/>
        </p:spPr>
      </p:pic>
      <p:sp>
        <p:nvSpPr>
          <p:cNvPr id="8" name="Espace réservé du numéro de diapositive 3"/>
          <p:cNvSpPr txBox="1">
            <a:spLocks/>
          </p:cNvSpPr>
          <p:nvPr/>
        </p:nvSpPr>
        <p:spPr bwMode="auto">
          <a:xfrm>
            <a:off x="4268788" y="6237288"/>
            <a:ext cx="836612" cy="201612"/>
          </a:xfrm>
          <a:prstGeom prst="rect">
            <a:avLst/>
          </a:prstGeom>
          <a:noFill/>
          <a:ln w="9525">
            <a:solidFill>
              <a:srgbClr val="1554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55492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55492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55492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55492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000" dirty="0">
                <a:latin typeface="Arial" charset="0"/>
                <a:ea typeface="ＭＳ Ｐゴシック" pitchFamily="34" charset="-128"/>
              </a:rPr>
              <a:t>PAGE </a:t>
            </a:r>
            <a:fld id="{34DA8B64-BB2F-442E-B82D-F354C9B94FDB}" type="slidenum">
              <a:rPr lang="fr-BE" altLang="fr-FR" sz="100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1000" dirty="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646" y="1556792"/>
            <a:ext cx="7425508" cy="425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43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5364088" y="6532562"/>
            <a:ext cx="3744416" cy="208805"/>
          </a:xfrm>
        </p:spPr>
        <p:txBody>
          <a:bodyPr/>
          <a:lstStyle/>
          <a:p>
            <a:r>
              <a:rPr lang="fr-FR" dirty="0"/>
              <a:t>Formation DGO3 – 1</a:t>
            </a:r>
            <a:r>
              <a:rPr lang="fr-FR" baseline="30000" dirty="0"/>
              <a:t>er</a:t>
            </a:r>
            <a:r>
              <a:rPr lang="fr-FR" dirty="0"/>
              <a:t> et 7 décembre 2017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2576" y="116632"/>
            <a:ext cx="7772400" cy="1224136"/>
          </a:xfrm>
        </p:spPr>
        <p:txBody>
          <a:bodyPr/>
          <a:lstStyle/>
          <a:p>
            <a:r>
              <a:rPr lang="fr-FR" sz="3200" dirty="0" smtClean="0"/>
              <a:t>GRER v3 – volet santé humaine</a:t>
            </a:r>
            <a:br>
              <a:rPr lang="fr-FR" sz="3200" dirty="0" smtClean="0"/>
            </a:br>
            <a:r>
              <a:rPr lang="fr-FR" sz="3200" dirty="0" smtClean="0"/>
              <a:t>Ce qui a changé…(RISC-HUMAN </a:t>
            </a:r>
            <a:r>
              <a:rPr lang="fr-FR" sz="3200" dirty="0" smtClean="0">
                <a:sym typeface="Wingdings" panose="05000000000000000000" pitchFamily="2" charset="2"/>
              </a:rPr>
              <a:t> S-RISK)</a:t>
            </a:r>
            <a:endParaRPr lang="fr-FR" sz="32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235197"/>
            <a:ext cx="8100392" cy="4795307"/>
          </a:xfrm>
        </p:spPr>
        <p:txBody>
          <a:bodyPr/>
          <a:lstStyle/>
          <a:p>
            <a:pPr marL="0" indent="0">
              <a:buNone/>
            </a:pPr>
            <a:endParaRPr lang="fr-FR" sz="2000" dirty="0" smtClean="0"/>
          </a:p>
          <a:p>
            <a:pPr>
              <a:buFontTx/>
              <a:buChar char="-"/>
            </a:pPr>
            <a:r>
              <a:rPr lang="fr-FR" sz="2000" b="1" dirty="0" smtClean="0"/>
              <a:t>Module de transfert de vapeurs du sol vers l’air intérieur : VOLASOIL (2009)</a:t>
            </a:r>
          </a:p>
          <a:p>
            <a:pPr>
              <a:buFontTx/>
              <a:buChar char="-"/>
            </a:pPr>
            <a:r>
              <a:rPr lang="fr-FR" sz="2000" b="1" dirty="0" smtClean="0"/>
              <a:t>Module de transfert sol </a:t>
            </a:r>
            <a:r>
              <a:rPr lang="fr-FR" sz="2000" b="1" dirty="0" smtClean="0">
                <a:sym typeface="Wingdings" panose="05000000000000000000" pitchFamily="2" charset="2"/>
              </a:rPr>
              <a:t> plante : </a:t>
            </a:r>
            <a:r>
              <a:rPr lang="fr-FR" sz="2000" b="1" dirty="0" err="1" smtClean="0">
                <a:sym typeface="Wingdings" panose="05000000000000000000" pitchFamily="2" charset="2"/>
              </a:rPr>
              <a:t>Trapp</a:t>
            </a:r>
            <a:r>
              <a:rPr lang="fr-FR" sz="2000" b="1" dirty="0" smtClean="0">
                <a:sym typeface="Wingdings" panose="05000000000000000000" pitchFamily="2" charset="2"/>
              </a:rPr>
              <a:t> </a:t>
            </a:r>
          </a:p>
          <a:p>
            <a:pPr>
              <a:buFontTx/>
              <a:buChar char="-"/>
            </a:pPr>
            <a:r>
              <a:rPr lang="fr-FR" sz="2000" b="1" dirty="0" smtClean="0">
                <a:sym typeface="Wingdings" panose="05000000000000000000" pitchFamily="2" charset="2"/>
              </a:rPr>
              <a:t>Valeurs toxicologiques de référence : mise à jour</a:t>
            </a:r>
            <a:endParaRPr lang="fr-FR" sz="2000" b="1" dirty="0" smtClean="0"/>
          </a:p>
          <a:p>
            <a:pPr>
              <a:buFontTx/>
              <a:buChar char="-"/>
            </a:pPr>
            <a:r>
              <a:rPr lang="fr-FR" sz="2000" dirty="0" smtClean="0"/>
              <a:t>Plusieurs horizons de sol</a:t>
            </a:r>
          </a:p>
          <a:p>
            <a:pPr>
              <a:buFontTx/>
              <a:buChar char="-"/>
            </a:pPr>
            <a:r>
              <a:rPr lang="fr-FR" sz="2000" dirty="0" smtClean="0"/>
              <a:t>Calcul des doses pour différentes tranches d’âge (et non plus enfant/adulte)</a:t>
            </a:r>
          </a:p>
          <a:p>
            <a:pPr>
              <a:buFontTx/>
              <a:buChar char="-"/>
            </a:pPr>
            <a:r>
              <a:rPr lang="fr-FR" sz="2000" dirty="0" smtClean="0"/>
              <a:t>Quantité de terre et de poussières ingérées /2</a:t>
            </a:r>
          </a:p>
          <a:p>
            <a:pPr>
              <a:buFontTx/>
              <a:buChar char="-"/>
            </a:pPr>
            <a:r>
              <a:rPr lang="fr-FR" sz="2000" dirty="0" smtClean="0"/>
              <a:t>Quantité de légumes consommés : données belges récentes (2006)</a:t>
            </a:r>
          </a:p>
          <a:p>
            <a:pPr>
              <a:buFontTx/>
              <a:buChar char="-"/>
            </a:pPr>
            <a:r>
              <a:rPr lang="fr-FR" sz="2000" dirty="0" smtClean="0"/>
              <a:t>Taux d’autoconsommation de légumes : 30 à 40 % (questionnaire flamand) </a:t>
            </a:r>
            <a:r>
              <a:rPr lang="fr-FR" sz="2000" i="1" dirty="0" smtClean="0"/>
              <a:t>(rappel : 20 % dans le GRER version 2)</a:t>
            </a:r>
          </a:p>
          <a:p>
            <a:pPr>
              <a:buFontTx/>
              <a:buChar char="-"/>
            </a:pPr>
            <a:r>
              <a:rPr lang="fr-FR" sz="2000" dirty="0" smtClean="0"/>
              <a:t>Prise en compte des concentrations de fond</a:t>
            </a:r>
          </a:p>
        </p:txBody>
      </p:sp>
      <p:pic>
        <p:nvPicPr>
          <p:cNvPr id="16392" name="Picture 8" descr="photo2 PPT SPA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80000"/>
            <a:ext cx="1260000" cy="1260000"/>
          </a:xfrm>
          <a:prstGeom prst="rect">
            <a:avLst/>
          </a:prstGeom>
          <a:noFill/>
        </p:spPr>
      </p:pic>
      <p:pic>
        <p:nvPicPr>
          <p:cNvPr id="16393" name="Picture 9" descr="photo3 PPT SPA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20000"/>
            <a:ext cx="1260000" cy="1260000"/>
          </a:xfrm>
          <a:prstGeom prst="rect">
            <a:avLst/>
          </a:prstGeom>
          <a:noFill/>
        </p:spPr>
      </p:pic>
      <p:pic>
        <p:nvPicPr>
          <p:cNvPr id="16394" name="Picture 10" descr="arb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0000"/>
            <a:ext cx="1260000" cy="1260000"/>
          </a:xfrm>
          <a:prstGeom prst="rect">
            <a:avLst/>
          </a:prstGeom>
          <a:noFill/>
        </p:spPr>
      </p:pic>
      <p:sp>
        <p:nvSpPr>
          <p:cNvPr id="8" name="Espace réservé du numéro de diapositive 3"/>
          <p:cNvSpPr txBox="1">
            <a:spLocks/>
          </p:cNvSpPr>
          <p:nvPr/>
        </p:nvSpPr>
        <p:spPr bwMode="auto">
          <a:xfrm>
            <a:off x="4268788" y="6237288"/>
            <a:ext cx="836612" cy="201612"/>
          </a:xfrm>
          <a:prstGeom prst="rect">
            <a:avLst/>
          </a:prstGeom>
          <a:noFill/>
          <a:ln w="9525">
            <a:solidFill>
              <a:srgbClr val="1554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55492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55492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55492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55492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000" dirty="0">
                <a:latin typeface="Arial" charset="0"/>
                <a:ea typeface="ＭＳ Ｐゴシック" pitchFamily="34" charset="-128"/>
              </a:rPr>
              <a:t>PAGE </a:t>
            </a:r>
            <a:fld id="{34DA8B64-BB2F-442E-B82D-F354C9B94FDB}" type="slidenum">
              <a:rPr lang="fr-BE" altLang="fr-FR" sz="100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1000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Multiplier 1"/>
          <p:cNvSpPr/>
          <p:nvPr/>
        </p:nvSpPr>
        <p:spPr>
          <a:xfrm>
            <a:off x="3707904" y="5373216"/>
            <a:ext cx="813420" cy="657288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415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fr-FR" dirty="0" smtClean="0"/>
              <a:t>Annexe B2 : actualisation VTR (en 2016 </a:t>
            </a:r>
            <a:r>
              <a:rPr lang="fr-BE" altLang="fr-FR" dirty="0" smtClean="0">
                <a:sym typeface="Wingdings" panose="05000000000000000000" pitchFamily="2" charset="2"/>
              </a:rPr>
              <a:t> GRER v3</a:t>
            </a:r>
            <a:r>
              <a:rPr lang="fr-BE" altLang="fr-FR" dirty="0" smtClean="0"/>
              <a:t>)</a:t>
            </a:r>
          </a:p>
        </p:txBody>
      </p:sp>
      <p:sp>
        <p:nvSpPr>
          <p:cNvPr id="49155" name="Espace réservé du contenu 2"/>
          <p:cNvSpPr>
            <a:spLocks noGrp="1"/>
          </p:cNvSpPr>
          <p:nvPr>
            <p:ph idx="1"/>
          </p:nvPr>
        </p:nvSpPr>
        <p:spPr>
          <a:xfrm>
            <a:off x="1371600" y="1440000"/>
            <a:ext cx="7664896" cy="4797288"/>
          </a:xfrm>
        </p:spPr>
        <p:txBody>
          <a:bodyPr/>
          <a:lstStyle/>
          <a:p>
            <a:pPr>
              <a:defRPr/>
            </a:pPr>
            <a:r>
              <a:rPr lang="fr-BE" altLang="fr-FR" sz="2400" dirty="0" smtClean="0"/>
              <a:t>VTR version 2 du GRER partie B et S-</a:t>
            </a:r>
            <a:r>
              <a:rPr lang="fr-BE" altLang="fr-FR" sz="2400" dirty="0" err="1" smtClean="0"/>
              <a:t>Risk</a:t>
            </a:r>
            <a:r>
              <a:rPr lang="fr-BE" altLang="fr-FR" sz="2400" dirty="0" smtClean="0"/>
              <a:t> FL anciennes et non révisées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r-BE" altLang="fr-FR" sz="2400" dirty="0" smtClean="0"/>
              <a:t>		ACTUALISATION NECESSAIRE</a:t>
            </a:r>
          </a:p>
          <a:p>
            <a:pPr marL="0" indent="0">
              <a:buFont typeface="Wingdings" pitchFamily="2" charset="2"/>
              <a:buNone/>
              <a:defRPr/>
            </a:pPr>
            <a:endParaRPr lang="fr-BE" altLang="fr-FR" sz="2400" dirty="0" smtClean="0"/>
          </a:p>
          <a:p>
            <a:pPr>
              <a:defRPr/>
            </a:pPr>
            <a:r>
              <a:rPr lang="fr-BE" altLang="fr-FR" sz="2400" dirty="0" smtClean="0"/>
              <a:t>Collaborations: </a:t>
            </a:r>
            <a:endParaRPr lang="fr-BE" altLang="fr-FR" sz="2400" dirty="0"/>
          </a:p>
          <a:p>
            <a:pPr>
              <a:defRPr/>
            </a:pPr>
            <a:endParaRPr lang="fr-BE" altLang="fr-FR" sz="2400" dirty="0" smtClean="0"/>
          </a:p>
          <a:p>
            <a:pPr>
              <a:defRPr/>
            </a:pPr>
            <a:endParaRPr lang="fr-BE" altLang="fr-FR" sz="2400" dirty="0" smtClean="0"/>
          </a:p>
          <a:p>
            <a:pPr>
              <a:defRPr/>
            </a:pPr>
            <a:r>
              <a:rPr lang="fr-BE" altLang="fr-FR" sz="2400" dirty="0" smtClean="0"/>
              <a:t>VTR </a:t>
            </a:r>
            <a:r>
              <a:rPr lang="fr-BE" altLang="fr-FR" sz="2400" dirty="0"/>
              <a:t>disponibles à l’</a:t>
            </a:r>
            <a:r>
              <a:rPr lang="fr-BE" altLang="fr-FR" sz="2400" b="1" dirty="0"/>
              <a:t>Annexe B2 </a:t>
            </a:r>
            <a:r>
              <a:rPr lang="fr-BE" altLang="fr-FR" sz="2400" b="1" dirty="0" smtClean="0"/>
              <a:t>du GRER</a:t>
            </a:r>
          </a:p>
          <a:p>
            <a:pPr marL="0" indent="0">
              <a:buNone/>
              <a:defRPr/>
            </a:pPr>
            <a:r>
              <a:rPr lang="fr-BE" altLang="fr-FR" sz="2400" dirty="0" smtClean="0"/>
              <a:t>(source </a:t>
            </a:r>
            <a:r>
              <a:rPr lang="fr-BE" altLang="fr-FR" sz="2400" dirty="0"/>
              <a:t>des données et organisme qui a proposé la valeur) et dans les fiches </a:t>
            </a:r>
            <a:r>
              <a:rPr lang="fr-BE" altLang="fr-FR" sz="2400" dirty="0" smtClean="0"/>
              <a:t>polluants</a:t>
            </a:r>
          </a:p>
          <a:p>
            <a:pPr marL="0" indent="0" algn="ctr">
              <a:buNone/>
              <a:defRPr/>
            </a:pPr>
            <a:r>
              <a:rPr lang="fr-BE" altLang="fr-FR" sz="2400" b="1" dirty="0" smtClean="0">
                <a:solidFill>
                  <a:schemeClr val="tx1"/>
                </a:solidFill>
              </a:rPr>
              <a:t>(</a:t>
            </a:r>
            <a:r>
              <a:rPr lang="fr-BE" altLang="fr-FR" sz="2400" b="1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fr-BE" altLang="fr-FR" sz="2400" b="1" dirty="0">
                <a:solidFill>
                  <a:schemeClr val="tx1"/>
                </a:solidFill>
                <a:hlinkClick r:id="rId2"/>
              </a:rPr>
              <a:t>://www.s-risk.be/documents</a:t>
            </a:r>
            <a:r>
              <a:rPr lang="fr-BE" altLang="fr-FR" sz="2400" b="1" dirty="0">
                <a:solidFill>
                  <a:schemeClr val="tx1"/>
                </a:solidFill>
              </a:rPr>
              <a:t>)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fr-BE" altLang="fr-FR" dirty="0" smtClean="0"/>
          </a:p>
        </p:txBody>
      </p:sp>
      <p:sp>
        <p:nvSpPr>
          <p:cNvPr id="2" name="Flèche droite 1"/>
          <p:cNvSpPr/>
          <p:nvPr/>
        </p:nvSpPr>
        <p:spPr>
          <a:xfrm>
            <a:off x="2411760" y="2413001"/>
            <a:ext cx="719137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pic>
        <p:nvPicPr>
          <p:cNvPr id="79879" name="Picture 8" descr="http://www.reseau-idee.be/uploads/images/resized_8_14278017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87750"/>
            <a:ext cx="2254500" cy="5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0" name="Picture 6" descr="http://chartegraphique.wallonie.be/sites/default/files/dgo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891" y="3558991"/>
            <a:ext cx="880938" cy="83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1" name="Picture 2" descr="http://www.spaque.be/images/i_pages_body/Thumb_LR-SPAQUE-horizontal-barret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360" y="2909755"/>
            <a:ext cx="1296194" cy="46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2" name="Picture 4" descr="https://redevance-reseaux-et-canalisations.ineris.fr/sites/default/files/logo_inerisf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578" y="3507994"/>
            <a:ext cx="1711846" cy="58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3" name="Image 9" descr="VectLogoISSeP-txt-200510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166" y="2936010"/>
            <a:ext cx="907281" cy="146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4" name="Picture 4" descr="Résultat de recherche d'images pour &quot;DGO3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196" y="2850466"/>
            <a:ext cx="821651" cy="81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numéro de diapositive 3"/>
          <p:cNvSpPr txBox="1">
            <a:spLocks/>
          </p:cNvSpPr>
          <p:nvPr/>
        </p:nvSpPr>
        <p:spPr bwMode="auto">
          <a:xfrm>
            <a:off x="4268788" y="6237288"/>
            <a:ext cx="836612" cy="201612"/>
          </a:xfrm>
          <a:prstGeom prst="rect">
            <a:avLst/>
          </a:prstGeom>
          <a:noFill/>
          <a:ln w="9525">
            <a:solidFill>
              <a:srgbClr val="1554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55492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55492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55492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55492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000" dirty="0">
                <a:latin typeface="Arial" charset="0"/>
                <a:ea typeface="ＭＳ Ｐゴシック" pitchFamily="34" charset="-128"/>
              </a:rPr>
              <a:t>PAGE </a:t>
            </a:r>
            <a:fld id="{34DA8B64-BB2F-442E-B82D-F354C9B94FDB}" type="slidenum">
              <a:rPr lang="fr-BE" altLang="fr-FR" sz="100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1000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5364088" y="6532562"/>
            <a:ext cx="3744416" cy="208805"/>
          </a:xfrm>
        </p:spPr>
        <p:txBody>
          <a:bodyPr/>
          <a:lstStyle/>
          <a:p>
            <a:r>
              <a:rPr lang="fr-FR" dirty="0"/>
              <a:t>Formation DGO3 – 1</a:t>
            </a:r>
            <a:r>
              <a:rPr lang="fr-FR" baseline="30000" dirty="0"/>
              <a:t>er</a:t>
            </a:r>
            <a:r>
              <a:rPr lang="fr-FR" dirty="0"/>
              <a:t> et 7 décembre 2017</a:t>
            </a:r>
          </a:p>
        </p:txBody>
      </p:sp>
    </p:spTree>
    <p:extLst>
      <p:ext uri="{BB962C8B-B14F-4D97-AF65-F5344CB8AC3E}">
        <p14:creationId xmlns:p14="http://schemas.microsoft.com/office/powerpoint/2010/main" val="27369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5364088" y="6532562"/>
            <a:ext cx="3744416" cy="208805"/>
          </a:xfrm>
        </p:spPr>
        <p:txBody>
          <a:bodyPr/>
          <a:lstStyle/>
          <a:p>
            <a:r>
              <a:rPr lang="fr-FR" dirty="0"/>
              <a:t>Formation DGO3 – 1</a:t>
            </a:r>
            <a:r>
              <a:rPr lang="fr-FR" baseline="30000" dirty="0"/>
              <a:t>er</a:t>
            </a:r>
            <a:r>
              <a:rPr lang="fr-FR" dirty="0"/>
              <a:t> et 7 décembre 2017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772400" cy="972344"/>
          </a:xfrm>
        </p:spPr>
        <p:txBody>
          <a:bodyPr/>
          <a:lstStyle/>
          <a:p>
            <a:r>
              <a:rPr lang="fr-FR" sz="3200" dirty="0" smtClean="0"/>
              <a:t>GRER v3 – volet santé humaine</a:t>
            </a:r>
            <a:br>
              <a:rPr lang="fr-FR" sz="3200" dirty="0" smtClean="0"/>
            </a:br>
            <a:r>
              <a:rPr lang="fr-FR" sz="3200" dirty="0" smtClean="0"/>
              <a:t>Evolution des VTR sélectionnées v2/v3</a:t>
            </a:r>
            <a:endParaRPr lang="fr-FR" sz="3200" dirty="0"/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 bwMode="auto">
          <a:xfrm>
            <a:off x="4268788" y="6237288"/>
            <a:ext cx="836612" cy="201612"/>
          </a:xfrm>
          <a:prstGeom prst="rect">
            <a:avLst/>
          </a:prstGeom>
          <a:noFill/>
          <a:ln w="9525">
            <a:solidFill>
              <a:srgbClr val="1554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55492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55492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55492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55492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000" dirty="0">
                <a:latin typeface="Arial" charset="0"/>
                <a:ea typeface="ＭＳ Ｐゴシック" pitchFamily="34" charset="-128"/>
              </a:rPr>
              <a:t>PAGE </a:t>
            </a:r>
            <a:fld id="{34DA8B64-BB2F-442E-B82D-F354C9B94FDB}" type="slidenum">
              <a:rPr lang="fr-BE" altLang="fr-FR" sz="100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1000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68760"/>
            <a:ext cx="8932887" cy="4572000"/>
          </a:xfrm>
        </p:spPr>
        <p:txBody>
          <a:bodyPr/>
          <a:lstStyle/>
          <a:p>
            <a:pPr marL="0" indent="0">
              <a:buNone/>
            </a:pPr>
            <a:r>
              <a:rPr lang="fr-BE" sz="2000" dirty="0" smtClean="0">
                <a:solidFill>
                  <a:srgbClr val="00B050"/>
                </a:solidFill>
              </a:rPr>
              <a:t>Comparaison des VTR correspondant à la voie d’exposition prépondérante (métaux et HAP = voie orale, BTEX et </a:t>
            </a:r>
            <a:r>
              <a:rPr lang="fr-BE" sz="2000" dirty="0" err="1" smtClean="0">
                <a:solidFill>
                  <a:srgbClr val="00B050"/>
                </a:solidFill>
              </a:rPr>
              <a:t>VOCl</a:t>
            </a:r>
            <a:r>
              <a:rPr lang="fr-BE" sz="2000" dirty="0" smtClean="0">
                <a:solidFill>
                  <a:srgbClr val="00B050"/>
                </a:solidFill>
              </a:rPr>
              <a:t> = voie respiratoire)</a:t>
            </a:r>
          </a:p>
          <a:p>
            <a:pPr marL="0" indent="0">
              <a:buNone/>
            </a:pPr>
            <a:endParaRPr lang="fr-BE" sz="2000" dirty="0" smtClean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BE" sz="2000" dirty="0" smtClean="0"/>
              <a:t>Substances + + toxiques (x 100 à x 1000) : 1,2-dichloroéthane (x 1000), arsenic, chloroforme, </a:t>
            </a:r>
            <a:r>
              <a:rPr lang="fr-BE" sz="2000" dirty="0" err="1" smtClean="0"/>
              <a:t>éthylbenzène</a:t>
            </a:r>
            <a:r>
              <a:rPr lang="fr-BE" sz="2000" dirty="0"/>
              <a:t>, </a:t>
            </a:r>
            <a:r>
              <a:rPr lang="fr-BE" sz="2000" dirty="0" smtClean="0"/>
              <a:t>PCE, dichlorométhane (x 140)</a:t>
            </a:r>
          </a:p>
          <a:p>
            <a:pPr>
              <a:buFont typeface="Wingdings"/>
              <a:buChar char="à"/>
            </a:pPr>
            <a:r>
              <a:rPr lang="fr-BE" sz="2000" dirty="0" smtClean="0">
                <a:sym typeface="Wingdings" panose="05000000000000000000" pitchFamily="2" charset="2"/>
              </a:rPr>
              <a:t>Chute des VS</a:t>
            </a:r>
            <a:r>
              <a:rPr lang="fr-BE" sz="2000" baseline="-25000" dirty="0" smtClean="0">
                <a:sym typeface="Wingdings" panose="05000000000000000000" pitchFamily="2" charset="2"/>
              </a:rPr>
              <a:t>H</a:t>
            </a:r>
            <a:r>
              <a:rPr lang="fr-BE" sz="2000" dirty="0" smtClean="0">
                <a:sym typeface="Wingdings" panose="05000000000000000000" pitchFamily="2" charset="2"/>
              </a:rPr>
              <a:t> variable d’un facteur </a:t>
            </a:r>
            <a:r>
              <a:rPr lang="fr-BE" sz="2000" dirty="0">
                <a:sym typeface="Wingdings" panose="05000000000000000000" pitchFamily="2" charset="2"/>
              </a:rPr>
              <a:t>4</a:t>
            </a:r>
            <a:r>
              <a:rPr lang="fr-BE" sz="2000" dirty="0" smtClean="0">
                <a:sym typeface="Wingdings" panose="05000000000000000000" pitchFamily="2" charset="2"/>
              </a:rPr>
              <a:t> à 150 en usage V</a:t>
            </a:r>
          </a:p>
          <a:p>
            <a:pPr marL="0" indent="0">
              <a:buNone/>
            </a:pPr>
            <a:r>
              <a:rPr lang="fr-BE" sz="2000" dirty="0" smtClean="0">
                <a:sym typeface="Wingdings" panose="05000000000000000000" pitchFamily="2" charset="2"/>
              </a:rPr>
              <a:t>  </a:t>
            </a:r>
            <a:endParaRPr lang="fr-BE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BE" sz="2000" dirty="0" smtClean="0"/>
              <a:t>Substances – toxiques  (/2) : B(a)P et ainsi les 14 autres HAP liés au B(a)P</a:t>
            </a:r>
          </a:p>
          <a:p>
            <a:pPr>
              <a:buFont typeface="Wingdings" panose="05000000000000000000" pitchFamily="2" charset="2"/>
              <a:buChar char="§"/>
            </a:pPr>
            <a:endParaRPr lang="fr-BE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BE" sz="2000" dirty="0" smtClean="0"/>
              <a:t>Fractions d’huiles minérales : VTR inchangées</a:t>
            </a:r>
          </a:p>
          <a:p>
            <a:pPr>
              <a:buFont typeface="Wingdings" panose="05000000000000000000" pitchFamily="2" charset="2"/>
              <a:buChar char="§"/>
            </a:pPr>
            <a:endParaRPr lang="fr-BE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BE" sz="2000" dirty="0" smtClean="0"/>
              <a:t>Autres substances :  = toxiques, + toxiques (plomb)</a:t>
            </a:r>
          </a:p>
          <a:p>
            <a:pPr>
              <a:buFont typeface="Wingdings" panose="05000000000000000000" pitchFamily="2" charset="2"/>
              <a:buChar char="§"/>
            </a:pPr>
            <a:endParaRPr lang="fr-BE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BE" sz="2000" dirty="0" smtClean="0"/>
              <a:t>Substances « devenues » cancérigènes : E, S, arsenic (orale), 6 </a:t>
            </a:r>
            <a:r>
              <a:rPr lang="fr-BE" sz="2000" dirty="0" err="1" smtClean="0"/>
              <a:t>VOCl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209852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>
          <a:xfrm>
            <a:off x="1357313" y="142875"/>
            <a:ext cx="7643812" cy="1285875"/>
          </a:xfrm>
        </p:spPr>
        <p:txBody>
          <a:bodyPr/>
          <a:lstStyle/>
          <a:p>
            <a:pPr marL="630238" indent="-630238"/>
            <a:r>
              <a:rPr lang="fr-BE" sz="3000" dirty="0" smtClean="0"/>
              <a:t>Evaluation / gestion des risques</a:t>
            </a:r>
            <a:br>
              <a:rPr lang="fr-BE" sz="3000" dirty="0" smtClean="0"/>
            </a:br>
            <a:r>
              <a:rPr lang="fr-BE" sz="3000" dirty="0" smtClean="0"/>
              <a:t>Cas </a:t>
            </a:r>
            <a:r>
              <a:rPr lang="fr-BE" sz="3000" dirty="0"/>
              <a:t>de </a:t>
            </a:r>
            <a:r>
              <a:rPr lang="fr-BE" sz="3000" dirty="0" smtClean="0"/>
              <a:t>l’arsenic </a:t>
            </a:r>
            <a:endParaRPr lang="fr-FR" sz="3000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7096" y="1476475"/>
            <a:ext cx="8136904" cy="4968552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fr-FR" sz="2000" dirty="0" smtClean="0"/>
              <a:t>Arsenic : classé dans le groupe 1 par l’IARC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endParaRPr lang="fr-FR" sz="1000" dirty="0"/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endParaRPr lang="fr-BE" sz="2000" dirty="0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fr-BE" sz="2000" dirty="0" smtClean="0"/>
              <a:t>GRER v2 </a:t>
            </a:r>
            <a:r>
              <a:rPr lang="fr-BE" sz="2000" dirty="0"/>
              <a:t>: effets </a:t>
            </a:r>
            <a:r>
              <a:rPr lang="fr-BE" sz="2000" dirty="0" smtClean="0"/>
              <a:t>avec </a:t>
            </a:r>
            <a:r>
              <a:rPr lang="fr-BE" sz="2000" dirty="0"/>
              <a:t>seuil </a:t>
            </a:r>
            <a:r>
              <a:rPr lang="fr-BE" sz="2000" dirty="0" smtClean="0"/>
              <a:t>(voie orale) pris </a:t>
            </a:r>
            <a:r>
              <a:rPr lang="fr-BE" sz="2000" dirty="0"/>
              <a:t>en </a:t>
            </a:r>
            <a:r>
              <a:rPr lang="fr-BE" sz="2000" dirty="0" smtClean="0"/>
              <a:t>compte :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fr-BE" sz="2000" dirty="0" smtClean="0"/>
              <a:t>VTR = 2,1 µg/</a:t>
            </a:r>
            <a:r>
              <a:rPr lang="fr-BE" sz="2000" dirty="0" err="1" smtClean="0"/>
              <a:t>kg.j</a:t>
            </a:r>
            <a:r>
              <a:rPr lang="fr-BE" sz="2000" dirty="0" smtClean="0"/>
              <a:t> -&gt;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fr-BE" sz="2000" dirty="0" smtClean="0">
                <a:solidFill>
                  <a:srgbClr val="00B050"/>
                </a:solidFill>
              </a:rPr>
              <a:t>VS</a:t>
            </a:r>
            <a:r>
              <a:rPr lang="fr-BE" sz="2000" baseline="-25000" dirty="0" smtClean="0">
                <a:solidFill>
                  <a:srgbClr val="00B050"/>
                </a:solidFill>
              </a:rPr>
              <a:t>H</a:t>
            </a:r>
            <a:r>
              <a:rPr lang="fr-BE" sz="2000" dirty="0" smtClean="0">
                <a:solidFill>
                  <a:srgbClr val="00B050"/>
                </a:solidFill>
              </a:rPr>
              <a:t> </a:t>
            </a:r>
            <a:r>
              <a:rPr lang="fr-BE" sz="2000" dirty="0">
                <a:solidFill>
                  <a:srgbClr val="00B050"/>
                </a:solidFill>
              </a:rPr>
              <a:t>= </a:t>
            </a:r>
            <a:r>
              <a:rPr lang="fr-BE" sz="2000" dirty="0" smtClean="0">
                <a:solidFill>
                  <a:srgbClr val="00B050"/>
                </a:solidFill>
              </a:rPr>
              <a:t>109 </a:t>
            </a:r>
            <a:r>
              <a:rPr lang="fr-BE" sz="2000" dirty="0">
                <a:solidFill>
                  <a:srgbClr val="00B050"/>
                </a:solidFill>
              </a:rPr>
              <a:t>mg/kg en usage </a:t>
            </a:r>
            <a:r>
              <a:rPr lang="fr-BE" sz="2000" dirty="0" smtClean="0">
                <a:solidFill>
                  <a:srgbClr val="00B050"/>
                </a:solidFill>
              </a:rPr>
              <a:t>résidentiel</a:t>
            </a:r>
            <a:endParaRPr lang="fr-BE" sz="2000" dirty="0">
              <a:solidFill>
                <a:srgbClr val="00B05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endParaRPr lang="fr-BE" sz="1000" dirty="0"/>
          </a:p>
          <a:p>
            <a:pPr marL="533400" indent="-533400" eaLnBrk="1" hangingPunct="1">
              <a:lnSpc>
                <a:spcPct val="90000"/>
              </a:lnSpc>
              <a:buNone/>
              <a:defRPr/>
            </a:pPr>
            <a:endParaRPr lang="fr-BE" sz="2000" dirty="0" smtClean="0"/>
          </a:p>
          <a:p>
            <a:pPr marL="533400" indent="-533400" eaLnBrk="1" hangingPunct="1">
              <a:lnSpc>
                <a:spcPct val="90000"/>
              </a:lnSpc>
              <a:buNone/>
              <a:defRPr/>
            </a:pPr>
            <a:r>
              <a:rPr lang="fr-BE" sz="2000" dirty="0" smtClean="0"/>
              <a:t>GRER v3 : effets sans seuil (voie orale) pris en compte :</a:t>
            </a:r>
          </a:p>
          <a:p>
            <a:pPr marL="533400" indent="-533400" eaLnBrk="1" hangingPunct="1">
              <a:lnSpc>
                <a:spcPct val="90000"/>
              </a:lnSpc>
              <a:buNone/>
              <a:defRPr/>
            </a:pPr>
            <a:r>
              <a:rPr lang="fr-BE" sz="2000" dirty="0" smtClean="0"/>
              <a:t>VTR orale = 2,8 (mg/</a:t>
            </a:r>
            <a:r>
              <a:rPr lang="fr-BE" sz="2000" dirty="0" err="1" smtClean="0"/>
              <a:t>kg.j</a:t>
            </a:r>
            <a:r>
              <a:rPr lang="fr-BE" sz="2000" dirty="0" smtClean="0"/>
              <a:t>)</a:t>
            </a:r>
            <a:r>
              <a:rPr lang="fr-BE" sz="2000" baseline="30000" dirty="0" smtClean="0"/>
              <a:t>-1</a:t>
            </a:r>
            <a:r>
              <a:rPr lang="fr-BE" sz="2000" dirty="0" smtClean="0"/>
              <a:t>  -&gt; 3,6 </a:t>
            </a:r>
            <a:r>
              <a:rPr lang="fr-BE" sz="2000" dirty="0" err="1" smtClean="0"/>
              <a:t>ng</a:t>
            </a:r>
            <a:r>
              <a:rPr lang="fr-BE" sz="2000" dirty="0" smtClean="0"/>
              <a:t>/</a:t>
            </a:r>
            <a:r>
              <a:rPr lang="fr-BE" sz="2000" dirty="0" err="1" smtClean="0"/>
              <a:t>kg.j</a:t>
            </a:r>
            <a:endParaRPr lang="fr-BE" sz="2000" dirty="0" smtClean="0"/>
          </a:p>
          <a:p>
            <a:pPr marL="533400" indent="-533400" eaLnBrk="1" hangingPunct="1">
              <a:lnSpc>
                <a:spcPct val="90000"/>
              </a:lnSpc>
              <a:buNone/>
              <a:defRPr/>
            </a:pPr>
            <a:r>
              <a:rPr lang="fr-BE" sz="2000" dirty="0" smtClean="0">
                <a:solidFill>
                  <a:srgbClr val="00B050"/>
                </a:solidFill>
              </a:rPr>
              <a:t>VS</a:t>
            </a:r>
            <a:r>
              <a:rPr lang="fr-BE" sz="2000" baseline="-25000" dirty="0" smtClean="0">
                <a:solidFill>
                  <a:srgbClr val="00B050"/>
                </a:solidFill>
              </a:rPr>
              <a:t>H</a:t>
            </a:r>
            <a:r>
              <a:rPr lang="fr-BE" sz="2000" dirty="0" smtClean="0">
                <a:solidFill>
                  <a:srgbClr val="00B050"/>
                </a:solidFill>
              </a:rPr>
              <a:t> = 0,16 mg/kg en usage résidentiel</a:t>
            </a:r>
            <a:endParaRPr lang="fr-BE" sz="2000" dirty="0">
              <a:solidFill>
                <a:srgbClr val="00B05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None/>
              <a:defRPr/>
            </a:pPr>
            <a:endParaRPr lang="fr-BE" sz="1000" dirty="0" smtClean="0"/>
          </a:p>
          <a:p>
            <a:pPr marL="533400" indent="-533400" eaLnBrk="1" hangingPunct="1">
              <a:lnSpc>
                <a:spcPct val="90000"/>
              </a:lnSpc>
              <a:buNone/>
              <a:defRPr/>
            </a:pPr>
            <a:endParaRPr lang="fr-BE" sz="2000" dirty="0" smtClean="0"/>
          </a:p>
          <a:p>
            <a:pPr marL="533400" indent="-533400" eaLnBrk="1" hangingPunct="1">
              <a:lnSpc>
                <a:spcPct val="90000"/>
              </a:lnSpc>
              <a:buNone/>
              <a:defRPr/>
            </a:pPr>
            <a:r>
              <a:rPr lang="fr-BE" sz="2000" dirty="0" smtClean="0"/>
              <a:t>Demande </a:t>
            </a:r>
            <a:r>
              <a:rPr lang="fr-BE" sz="2000" dirty="0"/>
              <a:t>d’avis à un Comité de toxicologues en </a:t>
            </a:r>
            <a:r>
              <a:rPr lang="fr-BE" sz="2000" dirty="0" smtClean="0"/>
              <a:t>octobre 2011 : </a:t>
            </a:r>
          </a:p>
          <a:p>
            <a:pPr marL="533400" indent="-533400" eaLnBrk="1" hangingPunct="1">
              <a:lnSpc>
                <a:spcPct val="90000"/>
              </a:lnSpc>
              <a:buNone/>
              <a:defRPr/>
            </a:pPr>
            <a:r>
              <a:rPr lang="fr-BE" sz="2000" dirty="0" smtClean="0"/>
              <a:t>choix de 2 VTR sans seuil = 3,3 (mg/m</a:t>
            </a:r>
            <a:r>
              <a:rPr lang="fr-BE" sz="2000" baseline="30000" dirty="0" smtClean="0"/>
              <a:t>3</a:t>
            </a:r>
            <a:r>
              <a:rPr lang="fr-BE" sz="2000" dirty="0" smtClean="0"/>
              <a:t>)</a:t>
            </a:r>
            <a:r>
              <a:rPr lang="fr-BE" sz="2000" baseline="30000" dirty="0" smtClean="0"/>
              <a:t>-1 </a:t>
            </a:r>
            <a:r>
              <a:rPr lang="fr-BE" sz="2000" dirty="0" smtClean="0"/>
              <a:t>et 2,8 (mg/</a:t>
            </a:r>
            <a:r>
              <a:rPr lang="fr-BE" sz="2000" dirty="0" err="1" smtClean="0"/>
              <a:t>kg.j</a:t>
            </a:r>
            <a:r>
              <a:rPr lang="fr-BE" sz="2000" dirty="0" smtClean="0"/>
              <a:t>)</a:t>
            </a:r>
            <a:r>
              <a:rPr lang="fr-BE" sz="2000" baseline="30000" dirty="0" smtClean="0"/>
              <a:t>-1</a:t>
            </a:r>
            <a:r>
              <a:rPr lang="fr-BE" sz="2000" dirty="0" smtClean="0"/>
              <a:t> </a:t>
            </a:r>
            <a:endParaRPr lang="fr-BE" sz="2000" dirty="0" smtClean="0">
              <a:solidFill>
                <a:srgbClr val="C000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None/>
              <a:defRPr/>
            </a:pPr>
            <a:endParaRPr lang="fr-BE" sz="2000" dirty="0" smtClean="0"/>
          </a:p>
          <a:p>
            <a:pPr marL="533400" indent="-533400" eaLnBrk="1" hangingPunct="1">
              <a:lnSpc>
                <a:spcPct val="90000"/>
              </a:lnSpc>
              <a:buNone/>
              <a:defRPr/>
            </a:pPr>
            <a:endParaRPr lang="fr-BE" sz="2000" dirty="0" smtClean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 l="80357" t="85715" r="10715" b="10715"/>
          <a:stretch>
            <a:fillRect/>
          </a:stretch>
        </p:blipFill>
        <p:spPr bwMode="auto">
          <a:xfrm>
            <a:off x="1357313" y="6215063"/>
            <a:ext cx="1108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mj\AppData\Local\Microsoft\Windows\Temporary Internet Files\Content.IE5\Y10N6XUI\Question-Guy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735749" cy="81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numéro de diapositive 3"/>
          <p:cNvSpPr txBox="1">
            <a:spLocks/>
          </p:cNvSpPr>
          <p:nvPr/>
        </p:nvSpPr>
        <p:spPr bwMode="auto">
          <a:xfrm>
            <a:off x="4268788" y="6237288"/>
            <a:ext cx="836612" cy="201612"/>
          </a:xfrm>
          <a:prstGeom prst="rect">
            <a:avLst/>
          </a:prstGeom>
          <a:noFill/>
          <a:ln w="9525">
            <a:solidFill>
              <a:srgbClr val="1554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55492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55492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55492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55492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55492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000" dirty="0">
                <a:latin typeface="Arial" charset="0"/>
                <a:ea typeface="ＭＳ Ｐゴシック" pitchFamily="34" charset="-128"/>
              </a:rPr>
              <a:t>PAGE </a:t>
            </a:r>
            <a:fld id="{34DA8B64-BB2F-442E-B82D-F354C9B94FDB}" type="slidenum">
              <a:rPr lang="fr-BE" altLang="fr-FR" sz="100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1000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5364088" y="6532562"/>
            <a:ext cx="3744416" cy="208805"/>
          </a:xfrm>
        </p:spPr>
        <p:txBody>
          <a:bodyPr/>
          <a:lstStyle/>
          <a:p>
            <a:r>
              <a:rPr lang="fr-FR" dirty="0"/>
              <a:t>Formation DGO3 – 1</a:t>
            </a:r>
            <a:r>
              <a:rPr lang="fr-FR" baseline="30000" dirty="0"/>
              <a:t>er</a:t>
            </a:r>
            <a:r>
              <a:rPr lang="fr-FR" dirty="0"/>
              <a:t> et 7 décembre 2017</a:t>
            </a:r>
          </a:p>
        </p:txBody>
      </p:sp>
    </p:spTree>
    <p:extLst>
      <p:ext uri="{BB962C8B-B14F-4D97-AF65-F5344CB8AC3E}">
        <p14:creationId xmlns:p14="http://schemas.microsoft.com/office/powerpoint/2010/main" val="245643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aqueMasquePP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SpaqueMasquePPT</Template>
  <TotalTime>3145</TotalTime>
  <Words>1628</Words>
  <Application>Microsoft Office PowerPoint</Application>
  <PresentationFormat>Affichage à l'écran (4:3)</PresentationFormat>
  <Paragraphs>400</Paragraphs>
  <Slides>20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SpaqueMasquePPT</vt:lpstr>
      <vt:lpstr> GRER version 3 (2017) : pourquoi les valeurs limites pour la santé humaine (VSH) ont-elles changé ?  Marie JAILLER Service d’études des risques</vt:lpstr>
      <vt:lpstr>Plan de la formation</vt:lpstr>
      <vt:lpstr>Calcul des VSH (GRER – v2  v3)</vt:lpstr>
      <vt:lpstr>GRER v3 – volet santé humaine Ce qui n’a pas (beaucoup) changé</vt:lpstr>
      <vt:lpstr>GRER v3 – volet santé humaine S-RISK – FLA  = S-RISK - WAL</vt:lpstr>
      <vt:lpstr>GRER v3 – volet santé humaine Ce qui a changé…(RISC-HUMAN  S-RISK)</vt:lpstr>
      <vt:lpstr>Annexe B2 : actualisation VTR (en 2016  GRER v3)</vt:lpstr>
      <vt:lpstr>GRER v3 – volet santé humaine Evolution des VTR sélectionnées v2/v3</vt:lpstr>
      <vt:lpstr>Evaluation / gestion des risques Cas de l’arsenic </vt:lpstr>
      <vt:lpstr>Evaluation / gestion des risques Cas du plomb</vt:lpstr>
      <vt:lpstr>Evaluation / gestion des risques Cas de l’arsenic et du plomb</vt:lpstr>
      <vt:lpstr>GRER v2 : modèle RISC-HUMAN (CSOIL)</vt:lpstr>
      <vt:lpstr>GRER v3 : modèle S-RISK (VOLASOIL)</vt:lpstr>
      <vt:lpstr>SRISK – modèle VOLASOIL (2009) Illustration des flux selon la localisation de la pollution </vt:lpstr>
      <vt:lpstr>Présentation PowerPoint</vt:lpstr>
      <vt:lpstr>Présentation PowerPoint</vt:lpstr>
      <vt:lpstr>Présentation PowerPoint</vt:lpstr>
      <vt:lpstr>GRER v3 – volet santé humaine Evolution des paramètres Y-X v2/v3</vt:lpstr>
      <vt:lpstr>Evaluation / gestion des risques Impact des nouvelles données toxicologiques sur les VSH</vt:lpstr>
      <vt:lpstr>Présentation PowerPoint</vt:lpstr>
    </vt:vector>
  </TitlesOfParts>
  <Company>SPAQuE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Marie MJ. JAILLER</dc:creator>
  <cp:lastModifiedBy>Marie MJ. JAILLER</cp:lastModifiedBy>
  <cp:revision>216</cp:revision>
  <cp:lastPrinted>2017-11-29T14:08:05Z</cp:lastPrinted>
  <dcterms:created xsi:type="dcterms:W3CDTF">2011-07-08T09:00:20Z</dcterms:created>
  <dcterms:modified xsi:type="dcterms:W3CDTF">2017-11-30T11:15:56Z</dcterms:modified>
</cp:coreProperties>
</file>