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2"/>
  </p:notesMasterIdLst>
  <p:sldIdLst>
    <p:sldId id="257" r:id="rId3"/>
    <p:sldId id="278" r:id="rId4"/>
    <p:sldId id="265" r:id="rId5"/>
    <p:sldId id="264" r:id="rId6"/>
    <p:sldId id="275" r:id="rId7"/>
    <p:sldId id="259" r:id="rId8"/>
    <p:sldId id="260" r:id="rId9"/>
    <p:sldId id="271" r:id="rId10"/>
    <p:sldId id="268" r:id="rId11"/>
    <p:sldId id="280" r:id="rId12"/>
    <p:sldId id="269" r:id="rId13"/>
    <p:sldId id="276" r:id="rId14"/>
    <p:sldId id="281" r:id="rId15"/>
    <p:sldId id="277" r:id="rId16"/>
    <p:sldId id="270" r:id="rId17"/>
    <p:sldId id="272" r:id="rId18"/>
    <p:sldId id="261" r:id="rId19"/>
    <p:sldId id="266" r:id="rId20"/>
    <p:sldId id="267" r:id="rId21"/>
    <p:sldId id="273" r:id="rId22"/>
    <p:sldId id="274" r:id="rId23"/>
    <p:sldId id="262" r:id="rId24"/>
    <p:sldId id="263" r:id="rId25"/>
    <p:sldId id="282" r:id="rId26"/>
    <p:sldId id="283" r:id="rId27"/>
    <p:sldId id="284" r:id="rId28"/>
    <p:sldId id="285" r:id="rId29"/>
    <p:sldId id="286" r:id="rId30"/>
    <p:sldId id="287"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2234" autoAdjust="0"/>
  </p:normalViewPr>
  <p:slideViewPr>
    <p:cSldViewPr>
      <p:cViewPr varScale="1">
        <p:scale>
          <a:sx n="82" d="100"/>
          <a:sy n="82" d="100"/>
        </p:scale>
        <p:origin x="1373"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8154D-3E48-417C-9FD4-35F5844718BE}" type="datetimeFigureOut">
              <a:rPr lang="fr-BE" smtClean="0"/>
              <a:t>14-12-16</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D14B6-C268-43A0-8BA7-F3B3A556A04C}" type="slidenum">
              <a:rPr lang="fr-BE" smtClean="0"/>
              <a:t>‹N°›</a:t>
            </a:fld>
            <a:endParaRPr lang="fr-BE"/>
          </a:p>
        </p:txBody>
      </p:sp>
    </p:spTree>
    <p:extLst>
      <p:ext uri="{BB962C8B-B14F-4D97-AF65-F5344CB8AC3E}">
        <p14:creationId xmlns:p14="http://schemas.microsoft.com/office/powerpoint/2010/main" val="13724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A5D14B6-C268-43A0-8BA7-F3B3A556A04C}" type="slidenum">
              <a:rPr lang="fr-BE" smtClean="0"/>
              <a:t>15</a:t>
            </a:fld>
            <a:endParaRPr lang="fr-BE"/>
          </a:p>
        </p:txBody>
      </p:sp>
    </p:spTree>
    <p:extLst>
      <p:ext uri="{BB962C8B-B14F-4D97-AF65-F5344CB8AC3E}">
        <p14:creationId xmlns:p14="http://schemas.microsoft.com/office/powerpoint/2010/main" val="428133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Pub pour la demi-journée</a:t>
            </a:r>
            <a:r>
              <a:rPr lang="fr-BE" baseline="0" dirty="0" smtClean="0"/>
              <a:t> et le poster d’IK</a:t>
            </a:r>
            <a:endParaRPr lang="fr-BE" dirty="0"/>
          </a:p>
        </p:txBody>
      </p:sp>
      <p:sp>
        <p:nvSpPr>
          <p:cNvPr id="4" name="Espace réservé du numéro de diapositive 3"/>
          <p:cNvSpPr>
            <a:spLocks noGrp="1"/>
          </p:cNvSpPr>
          <p:nvPr>
            <p:ph type="sldNum" sz="quarter" idx="10"/>
          </p:nvPr>
        </p:nvSpPr>
        <p:spPr/>
        <p:txBody>
          <a:bodyPr/>
          <a:lstStyle/>
          <a:p>
            <a:fld id="{3A5D14B6-C268-43A0-8BA7-F3B3A556A04C}" type="slidenum">
              <a:rPr lang="fr-BE" smtClean="0"/>
              <a:t>23</a:t>
            </a:fld>
            <a:endParaRPr lang="fr-BE"/>
          </a:p>
        </p:txBody>
      </p:sp>
    </p:spTree>
    <p:extLst>
      <p:ext uri="{BB962C8B-B14F-4D97-AF65-F5344CB8AC3E}">
        <p14:creationId xmlns:p14="http://schemas.microsoft.com/office/powerpoint/2010/main" val="427751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2A960067-1B7C-4FD3-96FB-B6D761950DC0}"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93516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Objectifs et non objectives</a:t>
            </a:r>
          </a:p>
          <a:p>
            <a:r>
              <a:rPr lang="fr-BE" dirty="0" smtClean="0"/>
              <a:t>Pour le point n°2 je fais références aux NOR et aux cartographies</a:t>
            </a:r>
            <a:endParaRPr lang="fr-BE" dirty="0"/>
          </a:p>
        </p:txBody>
      </p:sp>
      <p:sp>
        <p:nvSpPr>
          <p:cNvPr id="4" name="Espace réservé du numéro de diapositive 3"/>
          <p:cNvSpPr>
            <a:spLocks noGrp="1"/>
          </p:cNvSpPr>
          <p:nvPr>
            <p:ph type="sldNum" sz="quarter" idx="10"/>
          </p:nvPr>
        </p:nvSpPr>
        <p:spPr/>
        <p:txBody>
          <a:bodyPr/>
          <a:lstStyle/>
          <a:p>
            <a:fld id="{2A960067-1B7C-4FD3-96FB-B6D761950DC0}"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7912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2A960067-1B7C-4FD3-96FB-B6D761950DC0}"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80438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3C670C9E-77E6-4E01-9C0B-EDF308091943}" type="datetimeFigureOut">
              <a:rPr lang="fr-BE" smtClean="0"/>
              <a:t>14-12-16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A5D6E3E-1061-471A-82EB-6DEA147EE2B9}" type="slidenum">
              <a:rPr lang="fr-BE" smtClean="0"/>
              <a:t>‹N°›</a:t>
            </a:fld>
            <a:endParaRPr lang="fr-BE"/>
          </a:p>
        </p:txBody>
      </p:sp>
    </p:spTree>
    <p:extLst>
      <p:ext uri="{BB962C8B-B14F-4D97-AF65-F5344CB8AC3E}">
        <p14:creationId xmlns:p14="http://schemas.microsoft.com/office/powerpoint/2010/main" val="121189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C670C9E-77E6-4E01-9C0B-EDF308091943}" type="datetimeFigureOut">
              <a:rPr lang="fr-BE" smtClean="0"/>
              <a:t>14-12-16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A5D6E3E-1061-471A-82EB-6DEA147EE2B9}" type="slidenum">
              <a:rPr lang="fr-BE" smtClean="0"/>
              <a:t>‹N°›</a:t>
            </a:fld>
            <a:endParaRPr lang="fr-BE"/>
          </a:p>
        </p:txBody>
      </p:sp>
    </p:spTree>
    <p:extLst>
      <p:ext uri="{BB962C8B-B14F-4D97-AF65-F5344CB8AC3E}">
        <p14:creationId xmlns:p14="http://schemas.microsoft.com/office/powerpoint/2010/main" val="32229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C670C9E-77E6-4E01-9C0B-EDF308091943}" type="datetimeFigureOut">
              <a:rPr lang="fr-BE" smtClean="0"/>
              <a:t>14-12-16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A5D6E3E-1061-471A-82EB-6DEA147EE2B9}" type="slidenum">
              <a:rPr lang="fr-BE" smtClean="0"/>
              <a:t>‹N°›</a:t>
            </a:fld>
            <a:endParaRPr lang="fr-BE"/>
          </a:p>
        </p:txBody>
      </p:sp>
    </p:spTree>
    <p:extLst>
      <p:ext uri="{BB962C8B-B14F-4D97-AF65-F5344CB8AC3E}">
        <p14:creationId xmlns:p14="http://schemas.microsoft.com/office/powerpoint/2010/main" val="452071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Freeform 1"/>
          <p:cNvSpPr>
            <a:spLocks/>
          </p:cNvSpPr>
          <p:nvPr userDrawn="1"/>
        </p:nvSpPr>
        <p:spPr bwMode="auto">
          <a:xfrm>
            <a:off x="-53578" y="-6697"/>
            <a:ext cx="1650876" cy="6889254"/>
          </a:xfrm>
          <a:custGeom>
            <a:avLst/>
            <a:gdLst>
              <a:gd name="T0" fmla="*/ 0 w 21600"/>
              <a:gd name="T1" fmla="*/ 21600 h 21600"/>
              <a:gd name="T2" fmla="*/ 21485 w 21600"/>
              <a:gd name="T3" fmla="*/ 21576 h 21600"/>
              <a:gd name="T4" fmla="*/ 6346 w 21600"/>
              <a:gd name="T5" fmla="*/ 10201 h 21600"/>
              <a:gd name="T6" fmla="*/ 21600 w 21600"/>
              <a:gd name="T7" fmla="*/ 24 h 21600"/>
              <a:gd name="T8" fmla="*/ 94 w 21600"/>
              <a:gd name="T9" fmla="*/ 0 h 21600"/>
              <a:gd name="T10" fmla="*/ 0 w 21600"/>
              <a:gd name="T11" fmla="*/ 21600 h 21600"/>
              <a:gd name="T12" fmla="*/ 0 w 21600"/>
              <a:gd name="T13" fmla="*/ 21600 h 21600"/>
              <a:gd name="connsiteX0" fmla="*/ 0 w 21600"/>
              <a:gd name="connsiteY0" fmla="*/ 21600 h 21600"/>
              <a:gd name="connsiteX1" fmla="*/ 21485 w 21600"/>
              <a:gd name="connsiteY1" fmla="*/ 21576 h 21600"/>
              <a:gd name="connsiteX2" fmla="*/ 7441 w 21600"/>
              <a:gd name="connsiteY2" fmla="*/ 10245 h 21600"/>
              <a:gd name="connsiteX3" fmla="*/ 21600 w 21600"/>
              <a:gd name="connsiteY3" fmla="*/ 24 h 21600"/>
              <a:gd name="connsiteX4" fmla="*/ 94 w 21600"/>
              <a:gd name="connsiteY4" fmla="*/ 0 h 21600"/>
              <a:gd name="connsiteX5" fmla="*/ 0 w 21600"/>
              <a:gd name="connsiteY5" fmla="*/ 21600 h 21600"/>
              <a:gd name="connsiteX6" fmla="*/ 0 w 21600"/>
              <a:gd name="connsiteY6"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0" y="21600"/>
                </a:moveTo>
                <a:lnTo>
                  <a:pt x="21485" y="21576"/>
                </a:lnTo>
                <a:cubicBezTo>
                  <a:pt x="21485" y="21576"/>
                  <a:pt x="7257" y="15990"/>
                  <a:pt x="7441" y="10245"/>
                </a:cubicBezTo>
                <a:cubicBezTo>
                  <a:pt x="7621" y="4594"/>
                  <a:pt x="21600" y="24"/>
                  <a:pt x="21600" y="24"/>
                </a:cubicBezTo>
                <a:lnTo>
                  <a:pt x="94" y="0"/>
                </a:lnTo>
                <a:cubicBezTo>
                  <a:pt x="63" y="7200"/>
                  <a:pt x="31" y="14400"/>
                  <a:pt x="0" y="21600"/>
                </a:cubicBezTo>
                <a:close/>
                <a:moveTo>
                  <a:pt x="0" y="21600"/>
                </a:moveTo>
              </a:path>
            </a:pathLst>
          </a:custGeom>
          <a:solidFill>
            <a:srgbClr val="82BA26"/>
          </a:solidFill>
          <a:ln>
            <a:solidFill>
              <a:srgbClr val="82BA26"/>
            </a:solidFill>
          </a:ln>
        </p:spPr>
        <p:txBody>
          <a:bodyPr lIns="0" tIns="0" rIns="0" bIns="0"/>
          <a:lstStyle/>
          <a:p>
            <a:endParaRPr lang="fr-FR"/>
          </a:p>
        </p:txBody>
      </p:sp>
      <p:sp>
        <p:nvSpPr>
          <p:cNvPr id="4" name="Rectangle 2"/>
          <p:cNvSpPr>
            <a:spLocks/>
          </p:cNvSpPr>
          <p:nvPr userDrawn="1"/>
        </p:nvSpPr>
        <p:spPr bwMode="auto">
          <a:xfrm>
            <a:off x="1795984" y="6273210"/>
            <a:ext cx="74539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2900">
                <a:solidFill>
                  <a:srgbClr val="FFFFFF"/>
                </a:solidFill>
                <a:latin typeface="Frutiger 75 Black" charset="0"/>
                <a:ea typeface="ＭＳ Ｐゴシック" charset="0"/>
                <a:cs typeface="Frutiger 75 Black" charset="0"/>
                <a:sym typeface="Frutiger 75 Black" charset="0"/>
              </a:rPr>
              <a:t>UCL</a:t>
            </a:r>
          </a:p>
        </p:txBody>
      </p:sp>
      <p:sp>
        <p:nvSpPr>
          <p:cNvPr id="9" name="Line 9"/>
          <p:cNvSpPr>
            <a:spLocks noChangeShapeType="1"/>
          </p:cNvSpPr>
          <p:nvPr userDrawn="1"/>
        </p:nvSpPr>
        <p:spPr bwMode="auto">
          <a:xfrm>
            <a:off x="1107281" y="6724055"/>
            <a:ext cx="8083600" cy="21208"/>
          </a:xfrm>
          <a:prstGeom prst="line">
            <a:avLst/>
          </a:prstGeom>
          <a:noFill/>
          <a:ln w="25400" cap="flat">
            <a:solidFill>
              <a:srgbClr val="82BA2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pic>
        <p:nvPicPr>
          <p:cNvPr id="10" name="Picture 1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3578" y="71438"/>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Line 11"/>
          <p:cNvSpPr>
            <a:spLocks noChangeShapeType="1"/>
          </p:cNvSpPr>
          <p:nvPr userDrawn="1"/>
        </p:nvSpPr>
        <p:spPr bwMode="auto">
          <a:xfrm rot="10800000" flipH="1">
            <a:off x="95994" y="6719991"/>
            <a:ext cx="1387538" cy="4064"/>
          </a:xfrm>
          <a:prstGeom prst="line">
            <a:avLst/>
          </a:prstGeom>
          <a:noFill/>
          <a:ln w="25400" cap="flat">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pic>
        <p:nvPicPr>
          <p:cNvPr id="12" name="Image 11" descr="ucl_whit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397" y="6314946"/>
            <a:ext cx="819638" cy="331516"/>
          </a:xfrm>
          <a:prstGeom prst="rect">
            <a:avLst/>
          </a:prstGeom>
        </p:spPr>
      </p:pic>
      <p:pic>
        <p:nvPicPr>
          <p:cNvPr id="13" name="Image 12" descr="Screen Shot 2012-03-06 at 21.44.4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35424" y="6365577"/>
            <a:ext cx="3985315" cy="287600"/>
          </a:xfrm>
          <a:prstGeom prst="rect">
            <a:avLst/>
          </a:prstGeom>
        </p:spPr>
      </p:pic>
    </p:spTree>
    <p:extLst>
      <p:ext uri="{BB962C8B-B14F-4D97-AF65-F5344CB8AC3E}">
        <p14:creationId xmlns:p14="http://schemas.microsoft.com/office/powerpoint/2010/main" val="2082321470"/>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Freeform 1"/>
          <p:cNvSpPr>
            <a:spLocks/>
          </p:cNvSpPr>
          <p:nvPr userDrawn="1"/>
        </p:nvSpPr>
        <p:spPr bwMode="auto">
          <a:xfrm>
            <a:off x="-8930" y="-8929"/>
            <a:ext cx="9113863" cy="573732"/>
          </a:xfrm>
          <a:custGeom>
            <a:avLst/>
            <a:gdLst>
              <a:gd name="T0" fmla="*/ 7 w 21600"/>
              <a:gd name="T1" fmla="*/ 224 h 21600"/>
              <a:gd name="T2" fmla="*/ 0 w 21600"/>
              <a:gd name="T3" fmla="*/ 21600 h 21600"/>
              <a:gd name="T4" fmla="*/ 4383 w 21600"/>
              <a:gd name="T5" fmla="*/ 8069 h 21600"/>
              <a:gd name="T6" fmla="*/ 21600 w 21600"/>
              <a:gd name="T7" fmla="*/ 336 h 21600"/>
              <a:gd name="T8" fmla="*/ 10546 w 21600"/>
              <a:gd name="T9" fmla="*/ 0 h 21600"/>
              <a:gd name="T10" fmla="*/ 7 w 21600"/>
              <a:gd name="T11" fmla="*/ 224 h 21600"/>
              <a:gd name="T12" fmla="*/ 7 w 21600"/>
              <a:gd name="T13" fmla="*/ 224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7" y="224"/>
                </a:moveTo>
                <a:lnTo>
                  <a:pt x="0" y="21600"/>
                </a:lnTo>
                <a:cubicBezTo>
                  <a:pt x="0" y="21600"/>
                  <a:pt x="880" y="12376"/>
                  <a:pt x="4383" y="8069"/>
                </a:cubicBezTo>
                <a:cubicBezTo>
                  <a:pt x="8356" y="3185"/>
                  <a:pt x="21600" y="336"/>
                  <a:pt x="21600" y="336"/>
                </a:cubicBezTo>
                <a:lnTo>
                  <a:pt x="10546" y="0"/>
                </a:lnTo>
                <a:lnTo>
                  <a:pt x="7" y="224"/>
                </a:lnTo>
                <a:close/>
                <a:moveTo>
                  <a:pt x="7" y="224"/>
                </a:moveTo>
              </a:path>
            </a:pathLst>
          </a:custGeom>
          <a:solidFill>
            <a:srgbClr val="82BA26"/>
          </a:solidFill>
          <a:ln>
            <a:solidFill>
              <a:srgbClr val="82BA26"/>
            </a:solidFill>
          </a:ln>
        </p:spPr>
        <p:txBody>
          <a:bodyPr lIns="0" tIns="0" rIns="0" bIns="0"/>
          <a:lstStyle/>
          <a:p>
            <a:endParaRPr lang="fr-FR"/>
          </a:p>
        </p:txBody>
      </p:sp>
      <p:sp>
        <p:nvSpPr>
          <p:cNvPr id="5" name="Oval 2"/>
          <p:cNvSpPr>
            <a:spLocks/>
          </p:cNvSpPr>
          <p:nvPr userDrawn="1"/>
        </p:nvSpPr>
        <p:spPr bwMode="auto">
          <a:xfrm>
            <a:off x="107156" y="89297"/>
            <a:ext cx="580430" cy="579314"/>
          </a:xfrm>
          <a:prstGeom prst="ellipse">
            <a:avLst/>
          </a:pr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fr-FR"/>
          </a:p>
        </p:txBody>
      </p:sp>
      <p:pic>
        <p:nvPicPr>
          <p:cNvPr id="8" name="Picture 6"/>
          <p:cNvPicPr>
            <a:picLocks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1713" y="108273"/>
            <a:ext cx="535781"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9" name="Grouper 9"/>
          <p:cNvGrpSpPr/>
          <p:nvPr userDrawn="1"/>
        </p:nvGrpSpPr>
        <p:grpSpPr>
          <a:xfrm>
            <a:off x="50625" y="6542814"/>
            <a:ext cx="8774348" cy="304850"/>
            <a:chOff x="72000" y="9305336"/>
            <a:chExt cx="12479072" cy="433564"/>
          </a:xfrm>
        </p:grpSpPr>
        <p:sp>
          <p:nvSpPr>
            <p:cNvPr id="10" name="Line 3"/>
            <p:cNvSpPr>
              <a:spLocks noChangeShapeType="1"/>
            </p:cNvSpPr>
            <p:nvPr/>
          </p:nvSpPr>
          <p:spPr bwMode="auto">
            <a:xfrm flipV="1">
              <a:off x="4342160" y="9557320"/>
              <a:ext cx="8208912" cy="0"/>
            </a:xfrm>
            <a:prstGeom prst="line">
              <a:avLst/>
            </a:prstGeom>
            <a:noFill/>
            <a:ln w="25400" cap="flat">
              <a:solidFill>
                <a:srgbClr val="66666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sp>
          <p:nvSpPr>
            <p:cNvPr id="11" name="Line 3"/>
            <p:cNvSpPr>
              <a:spLocks noChangeShapeType="1"/>
            </p:cNvSpPr>
            <p:nvPr/>
          </p:nvSpPr>
          <p:spPr bwMode="auto">
            <a:xfrm>
              <a:off x="813768" y="9558000"/>
              <a:ext cx="144016" cy="0"/>
            </a:xfrm>
            <a:prstGeom prst="line">
              <a:avLst/>
            </a:prstGeom>
            <a:noFill/>
            <a:ln w="25400" cap="flat">
              <a:solidFill>
                <a:srgbClr val="66666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fr-FR"/>
            </a:p>
          </p:txBody>
        </p:sp>
        <p:pic>
          <p:nvPicPr>
            <p:cNvPr id="12" name="Image 11" descr="eli_vert_light.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792" y="9305336"/>
              <a:ext cx="3168000" cy="396000"/>
            </a:xfrm>
            <a:prstGeom prst="rect">
              <a:avLst/>
            </a:prstGeom>
          </p:spPr>
        </p:pic>
        <p:pic>
          <p:nvPicPr>
            <p:cNvPr id="13" name="Image 12" descr="ucl_gris.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0" y="9396000"/>
              <a:ext cx="634365" cy="342900"/>
            </a:xfrm>
            <a:prstGeom prst="rect">
              <a:avLst/>
            </a:prstGeom>
          </p:spPr>
        </p:pic>
      </p:grpSp>
    </p:spTree>
    <p:extLst>
      <p:ext uri="{BB962C8B-B14F-4D97-AF65-F5344CB8AC3E}">
        <p14:creationId xmlns:p14="http://schemas.microsoft.com/office/powerpoint/2010/main" val="2813074918"/>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5400" baseline="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1650" spc="23" baseline="0">
                <a:solidFill>
                  <a:schemeClr val="tx1">
                    <a:lumMod val="75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Modifiez le style des sous-titres du masque</a:t>
            </a:r>
            <a:endParaRPr lang="en-US" dirty="0"/>
          </a:p>
        </p:txBody>
      </p:sp>
      <p:sp>
        <p:nvSpPr>
          <p:cNvPr id="7" name="Rectangle 6"/>
          <p:cNvSpPr/>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AAAB998B-7992-4E57-BE1A-A1B28A0D0889}" type="datetime1">
              <a:rPr lang="en-GB" smtClean="0">
                <a:solidFill>
                  <a:srgbClr val="D34817">
                    <a:lumMod val="40000"/>
                    <a:lumOff val="60000"/>
                  </a:srgbClr>
                </a:solidFill>
              </a:rPr>
              <a:pPr/>
              <a:t>14/12/2016</a:t>
            </a:fld>
            <a:endParaRPr lang="en-GB">
              <a:solidFill>
                <a:srgbClr val="D34817">
                  <a:lumMod val="40000"/>
                  <a:lumOff val="60000"/>
                </a:srgbClr>
              </a:solidFill>
            </a:endParaRPr>
          </a:p>
        </p:txBody>
      </p:sp>
      <p:sp>
        <p:nvSpPr>
          <p:cNvPr id="9" name="Footer Placeholder 8"/>
          <p:cNvSpPr>
            <a:spLocks noGrp="1"/>
          </p:cNvSpPr>
          <p:nvPr>
            <p:ph type="ftr" sz="quarter" idx="11"/>
          </p:nvPr>
        </p:nvSpPr>
        <p:spPr/>
        <p:txBody>
          <a:bodyPr/>
          <a:lstStyle/>
          <a:p>
            <a:endParaRPr lang="en-GB">
              <a:solidFill>
                <a:srgbClr val="D34817">
                  <a:lumMod val="40000"/>
                  <a:lumOff val="60000"/>
                </a:srgbClr>
              </a:solidFill>
            </a:endParaRPr>
          </a:p>
        </p:txBody>
      </p:sp>
      <p:sp>
        <p:nvSpPr>
          <p:cNvPr id="10" name="Slide Number Placeholder 9"/>
          <p:cNvSpPr>
            <a:spLocks noGrp="1"/>
          </p:cNvSpPr>
          <p:nvPr>
            <p:ph type="sldNum" sz="quarter" idx="12"/>
          </p:nvPr>
        </p:nvSpPr>
        <p:spPr/>
        <p:txBody>
          <a:bodyPr/>
          <a:lstStyle/>
          <a:p>
            <a:fld id="{9DA50FC6-A9EB-4FCF-8FD7-27AA1C0A53EA}" type="slidenum">
              <a:rPr lang="en-GB" smtClean="0">
                <a:solidFill>
                  <a:srgbClr val="D34817">
                    <a:lumMod val="60000"/>
                    <a:lumOff val="40000"/>
                  </a:srgbClr>
                </a:solidFill>
              </a:rPr>
              <a:pPr/>
              <a:t>‹N°›</a:t>
            </a:fld>
            <a:endParaRPr lang="en-GB">
              <a:solidFill>
                <a:srgbClr val="D34817">
                  <a:lumMod val="60000"/>
                  <a:lumOff val="40000"/>
                </a:srgbClr>
              </a:solidFill>
            </a:endParaRPr>
          </a:p>
        </p:txBody>
      </p:sp>
    </p:spTree>
    <p:extLst>
      <p:ext uri="{BB962C8B-B14F-4D97-AF65-F5344CB8AC3E}">
        <p14:creationId xmlns:p14="http://schemas.microsoft.com/office/powerpoint/2010/main" val="4250007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fr-FR" dirty="0" smtClean="0"/>
              <a:t>Modifiez le style du titre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D116CB38-9A70-4F03-9050-8747DAABCF07}" type="datetime1">
              <a:rPr lang="en-GB" smtClean="0">
                <a:solidFill>
                  <a:srgbClr val="D34817">
                    <a:lumMod val="40000"/>
                    <a:lumOff val="60000"/>
                  </a:srgbClr>
                </a:solidFill>
              </a:rPr>
              <a:pPr/>
              <a:t>14/12/2016</a:t>
            </a:fld>
            <a:endParaRPr lang="en-GB">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en-GB">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9DA50FC6-A9EB-4FCF-8FD7-27AA1C0A53EA}" type="slidenum">
              <a:rPr lang="en-GB" smtClean="0">
                <a:solidFill>
                  <a:srgbClr val="D34817">
                    <a:lumMod val="60000"/>
                    <a:lumOff val="40000"/>
                  </a:srgbClr>
                </a:solidFill>
              </a:rPr>
              <a:pPr/>
              <a:t>‹N°›</a:t>
            </a:fld>
            <a:endParaRPr lang="en-GB">
              <a:solidFill>
                <a:srgbClr val="D34817">
                  <a:lumMod val="60000"/>
                  <a:lumOff val="40000"/>
                </a:srgbClr>
              </a:solidFill>
            </a:endParaRPr>
          </a:p>
        </p:txBody>
      </p:sp>
      <p:sp>
        <p:nvSpPr>
          <p:cNvPr id="8"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27947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5400" b="1"/>
            </a:lvl1pPr>
          </a:lstStyle>
          <a:p>
            <a:r>
              <a:rPr lang="fr-FR" smtClean="0"/>
              <a:t>Modifiez le style du titre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1650" spc="23" baseline="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60902CA-B94C-4D6D-9C79-1DF9D57D5156}" type="datetime1">
              <a:rPr lang="en-GB" smtClean="0">
                <a:solidFill>
                  <a:srgbClr val="D34817">
                    <a:lumMod val="40000"/>
                    <a:lumOff val="60000"/>
                  </a:srgbClr>
                </a:solidFill>
              </a:rPr>
              <a:pPr/>
              <a:t>14/12/2016</a:t>
            </a:fld>
            <a:endParaRPr lang="en-GB">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en-GB">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9DA50FC6-A9EB-4FCF-8FD7-27AA1C0A53EA}" type="slidenum">
              <a:rPr lang="en-GB" smtClean="0">
                <a:solidFill>
                  <a:srgbClr val="D34817">
                    <a:lumMod val="60000"/>
                    <a:lumOff val="40000"/>
                  </a:srgbClr>
                </a:solidFill>
              </a:rPr>
              <a:pPr/>
              <a:t>‹N°›</a:t>
            </a:fld>
            <a:endParaRPr lang="en-GB">
              <a:solidFill>
                <a:srgbClr val="D34817">
                  <a:lumMod val="60000"/>
                  <a:lumOff val="40000"/>
                </a:srgbClr>
              </a:solidFill>
            </a:endParaRPr>
          </a:p>
        </p:txBody>
      </p:sp>
      <p:sp>
        <p:nvSpPr>
          <p:cNvPr id="8"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66766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8CC788A-6A7D-4D9E-B852-42CACE8E6C72}" type="datetime1">
              <a:rPr lang="en-GB" smtClean="0">
                <a:solidFill>
                  <a:srgbClr val="D34817">
                    <a:lumMod val="40000"/>
                    <a:lumOff val="60000"/>
                  </a:srgbClr>
                </a:solidFill>
              </a:rPr>
              <a:pPr/>
              <a:t>14/12/2016</a:t>
            </a:fld>
            <a:endParaRPr lang="en-GB">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en-GB">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9DA50FC6-A9EB-4FCF-8FD7-27AA1C0A53EA}" type="slidenum">
              <a:rPr lang="en-GB" smtClean="0">
                <a:solidFill>
                  <a:srgbClr val="D34817">
                    <a:lumMod val="60000"/>
                    <a:lumOff val="40000"/>
                  </a:srgbClr>
                </a:solidFill>
              </a:rPr>
              <a:pPr/>
              <a:t>‹N°›</a:t>
            </a:fld>
            <a:endParaRPr lang="en-GB">
              <a:solidFill>
                <a:srgbClr val="D34817">
                  <a:lumMod val="60000"/>
                  <a:lumOff val="40000"/>
                </a:srgbClr>
              </a:solidFill>
            </a:endParaRPr>
          </a:p>
        </p:txBody>
      </p:sp>
      <p:sp>
        <p:nvSpPr>
          <p:cNvPr id="8"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02646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946404"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1500" b="0" kern="1200" dirty="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500"/>
              </a:spcBef>
              <a:buFontTx/>
              <a:buNone/>
            </a:pPr>
            <a:r>
              <a:rPr lang="fr-FR" smtClean="0"/>
              <a:t>Modifiez les styles du texte du masque</a:t>
            </a:r>
          </a:p>
        </p:txBody>
      </p:sp>
      <p:sp>
        <p:nvSpPr>
          <p:cNvPr id="6" name="Content Placeholder 5"/>
          <p:cNvSpPr>
            <a:spLocks noGrp="1"/>
          </p:cNvSpPr>
          <p:nvPr>
            <p:ph sz="quarter" idx="4"/>
          </p:nvPr>
        </p:nvSpPr>
        <p:spPr>
          <a:xfrm>
            <a:off x="4594860"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A2ED2A4-6CAC-4529-931B-FA01B44209FC}" type="datetime1">
              <a:rPr lang="en-GB" smtClean="0">
                <a:solidFill>
                  <a:srgbClr val="D34817">
                    <a:lumMod val="40000"/>
                    <a:lumOff val="60000"/>
                  </a:srgbClr>
                </a:solidFill>
              </a:rPr>
              <a:pPr/>
              <a:t>14/12/2016</a:t>
            </a:fld>
            <a:endParaRPr lang="en-GB">
              <a:solidFill>
                <a:srgbClr val="D34817">
                  <a:lumMod val="40000"/>
                  <a:lumOff val="60000"/>
                </a:srgbClr>
              </a:solidFill>
            </a:endParaRPr>
          </a:p>
        </p:txBody>
      </p:sp>
      <p:sp>
        <p:nvSpPr>
          <p:cNvPr id="8" name="Footer Placeholder 7"/>
          <p:cNvSpPr>
            <a:spLocks noGrp="1"/>
          </p:cNvSpPr>
          <p:nvPr>
            <p:ph type="ftr" sz="quarter" idx="11"/>
          </p:nvPr>
        </p:nvSpPr>
        <p:spPr/>
        <p:txBody>
          <a:bodyPr/>
          <a:lstStyle/>
          <a:p>
            <a:endParaRPr lang="en-GB">
              <a:solidFill>
                <a:srgbClr val="D34817">
                  <a:lumMod val="40000"/>
                  <a:lumOff val="60000"/>
                </a:srgbClr>
              </a:solidFill>
            </a:endParaRPr>
          </a:p>
        </p:txBody>
      </p:sp>
      <p:sp>
        <p:nvSpPr>
          <p:cNvPr id="9" name="Slide Number Placeholder 8"/>
          <p:cNvSpPr>
            <a:spLocks noGrp="1"/>
          </p:cNvSpPr>
          <p:nvPr>
            <p:ph type="sldNum" sz="quarter" idx="12"/>
          </p:nvPr>
        </p:nvSpPr>
        <p:spPr/>
        <p:txBody>
          <a:bodyPr/>
          <a:lstStyle/>
          <a:p>
            <a:fld id="{9DA50FC6-A9EB-4FCF-8FD7-27AA1C0A53EA}" type="slidenum">
              <a:rPr lang="en-GB" smtClean="0">
                <a:solidFill>
                  <a:srgbClr val="D34817">
                    <a:lumMod val="60000"/>
                    <a:lumOff val="40000"/>
                  </a:srgbClr>
                </a:solidFill>
              </a:rPr>
              <a:pPr/>
              <a:t>‹N°›</a:t>
            </a:fld>
            <a:endParaRPr lang="en-GB">
              <a:solidFill>
                <a:srgbClr val="D34817">
                  <a:lumMod val="60000"/>
                  <a:lumOff val="40000"/>
                </a:srgbClr>
              </a:solidFill>
            </a:endParaRPr>
          </a:p>
        </p:txBody>
      </p:sp>
      <p:sp>
        <p:nvSpPr>
          <p:cNvPr id="11" name="Rectangle 10"/>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61625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fr-FR" dirty="0" smtClean="0"/>
              <a:t>Modifiez le style du titre</a:t>
            </a:r>
            <a:endParaRPr lang="en-US" dirty="0"/>
          </a:p>
        </p:txBody>
      </p:sp>
      <p:sp>
        <p:nvSpPr>
          <p:cNvPr id="3" name="Date Placeholder 2"/>
          <p:cNvSpPr>
            <a:spLocks noGrp="1"/>
          </p:cNvSpPr>
          <p:nvPr>
            <p:ph type="dt" sz="half" idx="10"/>
          </p:nvPr>
        </p:nvSpPr>
        <p:spPr/>
        <p:txBody>
          <a:bodyPr/>
          <a:lstStyle/>
          <a:p>
            <a:fld id="{34E22DBF-5541-411A-AA3A-3EBB8F9E4694}" type="datetime1">
              <a:rPr lang="en-GB" smtClean="0">
                <a:solidFill>
                  <a:srgbClr val="D34817">
                    <a:lumMod val="40000"/>
                    <a:lumOff val="60000"/>
                  </a:srgbClr>
                </a:solidFill>
              </a:rPr>
              <a:pPr/>
              <a:t>14/12/2016</a:t>
            </a:fld>
            <a:endParaRPr lang="en-GB">
              <a:solidFill>
                <a:srgbClr val="D34817">
                  <a:lumMod val="40000"/>
                  <a:lumOff val="60000"/>
                </a:srgbClr>
              </a:solidFill>
            </a:endParaRPr>
          </a:p>
        </p:txBody>
      </p:sp>
      <p:sp>
        <p:nvSpPr>
          <p:cNvPr id="4" name="Footer Placeholder 3"/>
          <p:cNvSpPr>
            <a:spLocks noGrp="1"/>
          </p:cNvSpPr>
          <p:nvPr>
            <p:ph type="ftr" sz="quarter" idx="11"/>
          </p:nvPr>
        </p:nvSpPr>
        <p:spPr/>
        <p:txBody>
          <a:bodyPr/>
          <a:lstStyle/>
          <a:p>
            <a:endParaRPr lang="en-GB">
              <a:solidFill>
                <a:srgbClr val="D34817">
                  <a:lumMod val="40000"/>
                  <a:lumOff val="60000"/>
                </a:srgbClr>
              </a:solidFill>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DA50FC6-A9EB-4FCF-8FD7-27AA1C0A53EA}" type="slidenum">
              <a:rPr lang="en-GB" smtClean="0">
                <a:solidFill>
                  <a:srgbClr val="D34817">
                    <a:lumMod val="60000"/>
                    <a:lumOff val="40000"/>
                  </a:srgbClr>
                </a:solidFill>
              </a:rPr>
              <a:pPr/>
              <a:t>‹N°›</a:t>
            </a:fld>
            <a:endParaRPr lang="en-GB" dirty="0">
              <a:solidFill>
                <a:srgbClr val="D34817">
                  <a:lumMod val="60000"/>
                  <a:lumOff val="40000"/>
                </a:srgbClr>
              </a:solidFill>
            </a:endParaRPr>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35248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C670C9E-77E6-4E01-9C0B-EDF308091943}" type="datetimeFigureOut">
              <a:rPr lang="fr-BE" smtClean="0"/>
              <a:t>14-12-16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A5D6E3E-1061-471A-82EB-6DEA147EE2B9}" type="slidenum">
              <a:rPr lang="fr-BE" smtClean="0"/>
              <a:t>‹N°›</a:t>
            </a:fld>
            <a:endParaRPr lang="fr-BE"/>
          </a:p>
        </p:txBody>
      </p:sp>
    </p:spTree>
    <p:extLst>
      <p:ext uri="{BB962C8B-B14F-4D97-AF65-F5344CB8AC3E}">
        <p14:creationId xmlns:p14="http://schemas.microsoft.com/office/powerpoint/2010/main" val="2296728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154CF-4FED-4CC0-A56A-2D83AA13F6DD}" type="datetime1">
              <a:rPr lang="en-GB" smtClean="0">
                <a:solidFill>
                  <a:srgbClr val="D34817">
                    <a:lumMod val="40000"/>
                    <a:lumOff val="60000"/>
                  </a:srgbClr>
                </a:solidFill>
              </a:rPr>
              <a:pPr/>
              <a:t>14/12/2016</a:t>
            </a:fld>
            <a:endParaRPr lang="en-GB">
              <a:solidFill>
                <a:srgbClr val="D34817">
                  <a:lumMod val="40000"/>
                  <a:lumOff val="60000"/>
                </a:srgbClr>
              </a:solidFill>
            </a:endParaRPr>
          </a:p>
        </p:txBody>
      </p:sp>
      <p:sp>
        <p:nvSpPr>
          <p:cNvPr id="3" name="Footer Placeholder 2"/>
          <p:cNvSpPr>
            <a:spLocks noGrp="1"/>
          </p:cNvSpPr>
          <p:nvPr>
            <p:ph type="ftr" sz="quarter" idx="11"/>
          </p:nvPr>
        </p:nvSpPr>
        <p:spPr/>
        <p:txBody>
          <a:bodyPr/>
          <a:lstStyle/>
          <a:p>
            <a:endParaRPr lang="en-GB">
              <a:solidFill>
                <a:srgbClr val="D34817">
                  <a:lumMod val="40000"/>
                  <a:lumOff val="60000"/>
                </a:srgbClr>
              </a:solidFill>
            </a:endParaRPr>
          </a:p>
        </p:txBody>
      </p:sp>
      <p:sp>
        <p:nvSpPr>
          <p:cNvPr id="4" name="Slide Number Placeholder 3"/>
          <p:cNvSpPr>
            <a:spLocks noGrp="1"/>
          </p:cNvSpPr>
          <p:nvPr>
            <p:ph type="sldNum" sz="quarter" idx="12"/>
          </p:nvPr>
        </p:nvSpPr>
        <p:spPr/>
        <p:txBody>
          <a:bodyPr/>
          <a:lstStyle/>
          <a:p>
            <a:fld id="{9DA50FC6-A9EB-4FCF-8FD7-27AA1C0A53EA}" type="slidenum">
              <a:rPr lang="en-GB" smtClean="0">
                <a:solidFill>
                  <a:srgbClr val="D34817">
                    <a:lumMod val="60000"/>
                    <a:lumOff val="40000"/>
                  </a:srgbClr>
                </a:solidFill>
              </a:rPr>
              <a:pPr/>
              <a:t>‹N°›</a:t>
            </a:fld>
            <a:endParaRPr lang="en-GB">
              <a:solidFill>
                <a:srgbClr val="D34817">
                  <a:lumMod val="60000"/>
                  <a:lumOff val="40000"/>
                </a:srgbClr>
              </a:solidFill>
            </a:endParaRPr>
          </a:p>
        </p:txBody>
      </p:sp>
      <p:sp>
        <p:nvSpPr>
          <p:cNvPr id="5" name="Rectangle 4"/>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3323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100" b="1" baseline="0"/>
            </a:lvl1pPr>
          </a:lstStyle>
          <a:p>
            <a:r>
              <a:rPr lang="fr-FR" smtClean="0"/>
              <a:t>Modifiez le style du titre</a:t>
            </a:r>
            <a:endParaRPr lang="en-US" dirty="0"/>
          </a:p>
        </p:txBody>
      </p:sp>
      <p:sp>
        <p:nvSpPr>
          <p:cNvPr id="3" name="Content Placeholder 2"/>
          <p:cNvSpPr>
            <a:spLocks noGrp="1"/>
          </p:cNvSpPr>
          <p:nvPr>
            <p:ph idx="1"/>
          </p:nvPr>
        </p:nvSpPr>
        <p:spPr>
          <a:xfrm>
            <a:off x="3378200" y="685800"/>
            <a:ext cx="4559300" cy="54864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006FABF-CA72-42FF-8F43-14D0D28054AE}" type="datetime1">
              <a:rPr lang="en-GB" smtClean="0">
                <a:solidFill>
                  <a:srgbClr val="D34817">
                    <a:lumMod val="40000"/>
                    <a:lumOff val="60000"/>
                  </a:srgbClr>
                </a:solidFill>
              </a:rPr>
              <a:pPr/>
              <a:t>14/12/2016</a:t>
            </a:fld>
            <a:endParaRPr lang="en-GB">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en-GB">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9DA50FC6-A9EB-4FCF-8FD7-27AA1C0A53EA}" type="slidenum">
              <a:rPr lang="en-GB" smtClean="0">
                <a:solidFill>
                  <a:srgbClr val="D34817">
                    <a:lumMod val="60000"/>
                    <a:lumOff val="40000"/>
                  </a:srgbClr>
                </a:solidFill>
              </a:rPr>
              <a:pPr/>
              <a:t>‹N°›</a:t>
            </a:fld>
            <a:endParaRPr lang="en-GB">
              <a:solidFill>
                <a:srgbClr val="D34817">
                  <a:lumMod val="60000"/>
                  <a:lumOff val="40000"/>
                </a:srgbClr>
              </a:solidFill>
            </a:endParaRPr>
          </a:p>
        </p:txBody>
      </p:sp>
    </p:spTree>
    <p:extLst>
      <p:ext uri="{BB962C8B-B14F-4D97-AF65-F5344CB8AC3E}">
        <p14:creationId xmlns:p14="http://schemas.microsoft.com/office/powerpoint/2010/main" val="256146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100" b="1">
                <a:solidFill>
                  <a:schemeClr val="bg1"/>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600"/>
              </a:spcBef>
              <a:buNone/>
              <a:defRPr sz="1050" baseline="0">
                <a:solidFill>
                  <a:schemeClr val="bg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158E876-7F94-4999-BA77-8DBD3C243727}" type="datetime1">
              <a:rPr lang="en-GB" smtClean="0">
                <a:solidFill>
                  <a:srgbClr val="D34817">
                    <a:lumMod val="40000"/>
                    <a:lumOff val="60000"/>
                  </a:srgbClr>
                </a:solidFill>
              </a:rPr>
              <a:pPr/>
              <a:t>14/12/2016</a:t>
            </a:fld>
            <a:endParaRPr lang="en-GB">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en-GB">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9DA50FC6-A9EB-4FCF-8FD7-27AA1C0A53EA}" type="slidenum">
              <a:rPr lang="en-GB" smtClean="0">
                <a:solidFill>
                  <a:srgbClr val="D34817">
                    <a:lumMod val="60000"/>
                    <a:lumOff val="40000"/>
                  </a:srgbClr>
                </a:solidFill>
              </a:rPr>
              <a:pPr/>
              <a:t>‹N°›</a:t>
            </a:fld>
            <a:endParaRPr lang="en-GB">
              <a:solidFill>
                <a:srgbClr val="D34817">
                  <a:lumMod val="60000"/>
                  <a:lumOff val="40000"/>
                </a:srgbClr>
              </a:solidFill>
            </a:endParaRPr>
          </a:p>
        </p:txBody>
      </p:sp>
    </p:spTree>
    <p:extLst>
      <p:ext uri="{BB962C8B-B14F-4D97-AF65-F5344CB8AC3E}">
        <p14:creationId xmlns:p14="http://schemas.microsoft.com/office/powerpoint/2010/main" val="3245521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3F14E73-361B-4CC8-8A0C-5105D6E3B29B}" type="datetime1">
              <a:rPr lang="en-GB" smtClean="0">
                <a:solidFill>
                  <a:srgbClr val="D34817">
                    <a:lumMod val="40000"/>
                    <a:lumOff val="60000"/>
                  </a:srgbClr>
                </a:solidFill>
              </a:rPr>
              <a:pPr/>
              <a:t>14/12/2016</a:t>
            </a:fld>
            <a:endParaRPr lang="en-GB">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en-GB">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9DA50FC6-A9EB-4FCF-8FD7-27AA1C0A53EA}" type="slidenum">
              <a:rPr lang="en-GB" smtClean="0">
                <a:solidFill>
                  <a:srgbClr val="D34817">
                    <a:lumMod val="60000"/>
                    <a:lumOff val="40000"/>
                  </a:srgbClr>
                </a:solidFill>
              </a:rPr>
              <a:pPr/>
              <a:t>‹N°›</a:t>
            </a:fld>
            <a:endParaRPr lang="en-GB">
              <a:solidFill>
                <a:srgbClr val="D34817">
                  <a:lumMod val="60000"/>
                  <a:lumOff val="40000"/>
                </a:srgbClr>
              </a:solidFill>
            </a:endParaRPr>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2065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ED1AFDD-AA4E-4E5B-B8F6-345B60A90E0B}" type="datetime1">
              <a:rPr lang="en-GB" smtClean="0">
                <a:solidFill>
                  <a:srgbClr val="D34817">
                    <a:lumMod val="40000"/>
                    <a:lumOff val="60000"/>
                  </a:srgbClr>
                </a:solidFill>
              </a:rPr>
              <a:pPr/>
              <a:t>14/12/2016</a:t>
            </a:fld>
            <a:endParaRPr lang="en-GB">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en-GB">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9DA50FC6-A9EB-4FCF-8FD7-27AA1C0A53EA}" type="slidenum">
              <a:rPr lang="en-GB" smtClean="0">
                <a:solidFill>
                  <a:srgbClr val="D34817">
                    <a:lumMod val="60000"/>
                    <a:lumOff val="40000"/>
                  </a:srgbClr>
                </a:solidFill>
              </a:rPr>
              <a:pPr/>
              <a:t>‹N°›</a:t>
            </a:fld>
            <a:endParaRPr lang="en-GB">
              <a:solidFill>
                <a:srgbClr val="D34817">
                  <a:lumMod val="60000"/>
                  <a:lumOff val="40000"/>
                </a:srgbClr>
              </a:solidFill>
            </a:endParaRPr>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878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C670C9E-77E6-4E01-9C0B-EDF308091943}" type="datetimeFigureOut">
              <a:rPr lang="fr-BE" smtClean="0"/>
              <a:t>14-12-16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A5D6E3E-1061-471A-82EB-6DEA147EE2B9}" type="slidenum">
              <a:rPr lang="fr-BE" smtClean="0"/>
              <a:t>‹N°›</a:t>
            </a:fld>
            <a:endParaRPr lang="fr-BE"/>
          </a:p>
        </p:txBody>
      </p:sp>
    </p:spTree>
    <p:extLst>
      <p:ext uri="{BB962C8B-B14F-4D97-AF65-F5344CB8AC3E}">
        <p14:creationId xmlns:p14="http://schemas.microsoft.com/office/powerpoint/2010/main" val="2842163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3C670C9E-77E6-4E01-9C0B-EDF308091943}" type="datetimeFigureOut">
              <a:rPr lang="fr-BE" smtClean="0"/>
              <a:t>14-12-16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A5D6E3E-1061-471A-82EB-6DEA147EE2B9}" type="slidenum">
              <a:rPr lang="fr-BE" smtClean="0"/>
              <a:t>‹N°›</a:t>
            </a:fld>
            <a:endParaRPr lang="fr-BE"/>
          </a:p>
        </p:txBody>
      </p:sp>
    </p:spTree>
    <p:extLst>
      <p:ext uri="{BB962C8B-B14F-4D97-AF65-F5344CB8AC3E}">
        <p14:creationId xmlns:p14="http://schemas.microsoft.com/office/powerpoint/2010/main" val="106951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3C670C9E-77E6-4E01-9C0B-EDF308091943}" type="datetimeFigureOut">
              <a:rPr lang="fr-BE" smtClean="0"/>
              <a:t>14-12-16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9A5D6E3E-1061-471A-82EB-6DEA147EE2B9}" type="slidenum">
              <a:rPr lang="fr-BE" smtClean="0"/>
              <a:t>‹N°›</a:t>
            </a:fld>
            <a:endParaRPr lang="fr-BE"/>
          </a:p>
        </p:txBody>
      </p:sp>
    </p:spTree>
    <p:extLst>
      <p:ext uri="{BB962C8B-B14F-4D97-AF65-F5344CB8AC3E}">
        <p14:creationId xmlns:p14="http://schemas.microsoft.com/office/powerpoint/2010/main" val="3133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3C670C9E-77E6-4E01-9C0B-EDF308091943}" type="datetimeFigureOut">
              <a:rPr lang="fr-BE" smtClean="0"/>
              <a:t>14-12-16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9A5D6E3E-1061-471A-82EB-6DEA147EE2B9}" type="slidenum">
              <a:rPr lang="fr-BE" smtClean="0"/>
              <a:t>‹N°›</a:t>
            </a:fld>
            <a:endParaRPr lang="fr-BE"/>
          </a:p>
        </p:txBody>
      </p:sp>
    </p:spTree>
    <p:extLst>
      <p:ext uri="{BB962C8B-B14F-4D97-AF65-F5344CB8AC3E}">
        <p14:creationId xmlns:p14="http://schemas.microsoft.com/office/powerpoint/2010/main" val="3594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670C9E-77E6-4E01-9C0B-EDF308091943}" type="datetimeFigureOut">
              <a:rPr lang="fr-BE" smtClean="0"/>
              <a:t>14-12-16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9A5D6E3E-1061-471A-82EB-6DEA147EE2B9}" type="slidenum">
              <a:rPr lang="fr-BE" smtClean="0"/>
              <a:t>‹N°›</a:t>
            </a:fld>
            <a:endParaRPr lang="fr-BE"/>
          </a:p>
        </p:txBody>
      </p:sp>
    </p:spTree>
    <p:extLst>
      <p:ext uri="{BB962C8B-B14F-4D97-AF65-F5344CB8AC3E}">
        <p14:creationId xmlns:p14="http://schemas.microsoft.com/office/powerpoint/2010/main" val="217216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670C9E-77E6-4E01-9C0B-EDF308091943}" type="datetimeFigureOut">
              <a:rPr lang="fr-BE" smtClean="0"/>
              <a:t>14-12-16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A5D6E3E-1061-471A-82EB-6DEA147EE2B9}" type="slidenum">
              <a:rPr lang="fr-BE" smtClean="0"/>
              <a:t>‹N°›</a:t>
            </a:fld>
            <a:endParaRPr lang="fr-BE"/>
          </a:p>
        </p:txBody>
      </p:sp>
    </p:spTree>
    <p:extLst>
      <p:ext uri="{BB962C8B-B14F-4D97-AF65-F5344CB8AC3E}">
        <p14:creationId xmlns:p14="http://schemas.microsoft.com/office/powerpoint/2010/main" val="233542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C670C9E-77E6-4E01-9C0B-EDF308091943}" type="datetimeFigureOut">
              <a:rPr lang="fr-BE" smtClean="0"/>
              <a:t>14-12-16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A5D6E3E-1061-471A-82EB-6DEA147EE2B9}" type="slidenum">
              <a:rPr lang="fr-BE" smtClean="0"/>
              <a:t>‹N°›</a:t>
            </a:fld>
            <a:endParaRPr lang="fr-BE"/>
          </a:p>
        </p:txBody>
      </p:sp>
    </p:spTree>
    <p:extLst>
      <p:ext uri="{BB962C8B-B14F-4D97-AF65-F5344CB8AC3E}">
        <p14:creationId xmlns:p14="http://schemas.microsoft.com/office/powerpoint/2010/main" val="93990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70C9E-77E6-4E01-9C0B-EDF308091943}" type="datetimeFigureOut">
              <a:rPr lang="fr-BE" smtClean="0"/>
              <a:t>14-12-16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D6E3E-1061-471A-82EB-6DEA147EE2B9}" type="slidenum">
              <a:rPr lang="fr-BE" smtClean="0"/>
              <a:t>‹N°›</a:t>
            </a:fld>
            <a:endParaRPr lang="fr-BE"/>
          </a:p>
        </p:txBody>
      </p:sp>
    </p:spTree>
    <p:extLst>
      <p:ext uri="{BB962C8B-B14F-4D97-AF65-F5344CB8AC3E}">
        <p14:creationId xmlns:p14="http://schemas.microsoft.com/office/powerpoint/2010/main" val="3490900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294198"/>
            <a:ext cx="7269480" cy="1397124"/>
          </a:xfrm>
          <a:prstGeom prst="rect">
            <a:avLst/>
          </a:prstGeom>
        </p:spPr>
        <p:txBody>
          <a:bodyPr vert="horz" lIns="91440" tIns="27432" rIns="91440" bIns="45720" rtlCol="0" anchor="b">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788" b="0">
                <a:solidFill>
                  <a:schemeClr val="accent1">
                    <a:lumMod val="40000"/>
                    <a:lumOff val="60000"/>
                  </a:schemeClr>
                </a:solidFill>
              </a:defRPr>
            </a:lvl1pPr>
          </a:lstStyle>
          <a:p>
            <a:fld id="{21C9820F-523C-4EC4-87B2-B581E052797D}" type="datetime1">
              <a:rPr lang="en-GB" smtClean="0">
                <a:solidFill>
                  <a:srgbClr val="D34817">
                    <a:lumMod val="40000"/>
                    <a:lumOff val="60000"/>
                  </a:srgbClr>
                </a:solidFill>
              </a:rPr>
              <a:pPr/>
              <a:t>14/12/2016</a:t>
            </a:fld>
            <a:endParaRPr lang="en-GB">
              <a:solidFill>
                <a:srgbClr val="D34817">
                  <a:lumMod val="40000"/>
                  <a:lumOff val="60000"/>
                </a:srgbClr>
              </a:solidFill>
            </a:endParaRPr>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788">
                <a:solidFill>
                  <a:schemeClr val="accent1">
                    <a:lumMod val="40000"/>
                    <a:lumOff val="60000"/>
                  </a:schemeClr>
                </a:solidFill>
              </a:defRPr>
            </a:lvl1pPr>
          </a:lstStyle>
          <a:p>
            <a:endParaRPr lang="en-GB">
              <a:solidFill>
                <a:srgbClr val="D34817">
                  <a:lumMod val="40000"/>
                  <a:lumOff val="60000"/>
                </a:srgbClr>
              </a:solidFill>
            </a:endParaRPr>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2700">
                <a:solidFill>
                  <a:schemeClr val="accent1">
                    <a:lumMod val="60000"/>
                    <a:lumOff val="40000"/>
                  </a:schemeClr>
                </a:solidFill>
                <a:latin typeface="Arial" panose="020B0604020202020204" pitchFamily="34" charset="0"/>
                <a:cs typeface="Arial" panose="020B0604020202020204" pitchFamily="34" charset="0"/>
              </a:defRPr>
            </a:lvl1pPr>
          </a:lstStyle>
          <a:p>
            <a:fld id="{9DA50FC6-A9EB-4FCF-8FD7-27AA1C0A53EA}" type="slidenum">
              <a:rPr lang="en-GB" smtClean="0">
                <a:solidFill>
                  <a:srgbClr val="D34817">
                    <a:lumMod val="60000"/>
                    <a:lumOff val="40000"/>
                  </a:srgbClr>
                </a:solidFill>
              </a:rPr>
              <a:pPr/>
              <a:t>‹N°›</a:t>
            </a:fld>
            <a:endParaRPr lang="en-GB" dirty="0">
              <a:solidFill>
                <a:srgbClr val="D34817">
                  <a:lumMod val="60000"/>
                  <a:lumOff val="40000"/>
                </a:srgbClr>
              </a:solidFill>
            </a:endParaRPr>
          </a:p>
        </p:txBody>
      </p:sp>
    </p:spTree>
    <p:extLst>
      <p:ext uri="{BB962C8B-B14F-4D97-AF65-F5344CB8AC3E}">
        <p14:creationId xmlns:p14="http://schemas.microsoft.com/office/powerpoint/2010/main" val="18123672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b="1" kern="1200" spc="-38" baseline="0">
          <a:solidFill>
            <a:schemeClr val="accent1"/>
          </a:solidFill>
          <a:latin typeface="Arial" panose="020B0604020202020204" pitchFamily="34" charset="0"/>
          <a:ea typeface="+mj-ea"/>
          <a:cs typeface="Arial" panose="020B0604020202020204" pitchFamily="34" charset="0"/>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500" kern="1200" spc="8"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tiff"/><Relationship Id="rId1" Type="http://schemas.openxmlformats.org/officeDocument/2006/relationships/slideLayout" Target="../slideLayouts/slideLayout13.xml"/><Relationship Id="rId5" Type="http://schemas.openxmlformats.org/officeDocument/2006/relationships/image" Target="../media/image20.tif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tiff"/><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tif"/><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tif"/><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tiff"/><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7.tiff"/><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29.tiff"/><Relationship Id="rId4" Type="http://schemas.openxmlformats.org/officeDocument/2006/relationships/image" Target="../media/image28.tiff"/></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15.xml"/><Relationship Id="rId5" Type="http://schemas.openxmlformats.org/officeDocument/2006/relationships/image" Target="../media/image42.jpe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tiff"/><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8.tiff"/><Relationship Id="rId4" Type="http://schemas.openxmlformats.org/officeDocument/2006/relationships/image" Target="../media/image17.tif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556792"/>
            <a:ext cx="7848872" cy="1200329"/>
          </a:xfrm>
          <a:prstGeom prst="rect">
            <a:avLst/>
          </a:prstGeom>
        </p:spPr>
        <p:txBody>
          <a:bodyPr wrap="square">
            <a:spAutoFit/>
          </a:bodyPr>
          <a:lstStyle/>
          <a:p>
            <a:pPr algn="r"/>
            <a:r>
              <a:rPr lang="fr-BE" sz="3600" b="1" dirty="0" smtClean="0">
                <a:effectLst>
                  <a:outerShdw blurRad="38100" dist="38100" dir="2700000" algn="tl">
                    <a:srgbClr val="000000">
                      <a:alpha val="43137"/>
                    </a:srgbClr>
                  </a:outerShdw>
                </a:effectLst>
              </a:rPr>
              <a:t>Apport de la CNSW à l’analyse spatiale </a:t>
            </a:r>
          </a:p>
          <a:p>
            <a:pPr algn="r"/>
            <a:r>
              <a:rPr lang="fr-BE" sz="3600" b="1" dirty="0" smtClean="0">
                <a:effectLst>
                  <a:outerShdw blurRad="38100" dist="38100" dir="2700000" algn="tl">
                    <a:srgbClr val="000000">
                      <a:alpha val="43137"/>
                    </a:srgbClr>
                  </a:outerShdw>
                </a:effectLst>
              </a:rPr>
              <a:t>du Carbone Organique des Sols</a:t>
            </a:r>
            <a:endParaRPr lang="fr-BE" sz="3600" dirty="0">
              <a:effectLst>
                <a:outerShdw blurRad="38100" dist="38100" dir="2700000" algn="tl">
                  <a:srgbClr val="000000">
                    <a:alpha val="43137"/>
                  </a:srgbClr>
                </a:outerShdw>
              </a:effectLst>
            </a:endParaRPr>
          </a:p>
        </p:txBody>
      </p:sp>
      <p:pic>
        <p:nvPicPr>
          <p:cNvPr id="6"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13799" y="5805264"/>
            <a:ext cx="1087238" cy="79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4168" y="5805264"/>
            <a:ext cx="1445641" cy="794051"/>
          </a:xfrm>
          <a:prstGeom prst="rect">
            <a:avLst/>
          </a:prstGeom>
        </p:spPr>
      </p:pic>
      <p:sp>
        <p:nvSpPr>
          <p:cNvPr id="3" name="ZoneTexte 2"/>
          <p:cNvSpPr txBox="1"/>
          <p:nvPr/>
        </p:nvSpPr>
        <p:spPr>
          <a:xfrm>
            <a:off x="3635896" y="4166935"/>
            <a:ext cx="5162247" cy="646331"/>
          </a:xfrm>
          <a:prstGeom prst="rect">
            <a:avLst/>
          </a:prstGeom>
          <a:noFill/>
        </p:spPr>
        <p:txBody>
          <a:bodyPr wrap="none" rtlCol="0">
            <a:spAutoFit/>
          </a:bodyPr>
          <a:lstStyle/>
          <a:p>
            <a:pPr algn="r"/>
            <a:r>
              <a:rPr lang="fr-BE" i="1" u="sng" dirty="0"/>
              <a:t>Caroline </a:t>
            </a:r>
            <a:r>
              <a:rPr lang="fr-BE" i="1" u="sng" dirty="0" err="1" smtClean="0"/>
              <a:t>Chartin</a:t>
            </a:r>
            <a:r>
              <a:rPr lang="fr-BE" i="1" dirty="0" smtClean="0"/>
              <a:t>, </a:t>
            </a:r>
            <a:r>
              <a:rPr lang="fr-BE" i="1" dirty="0"/>
              <a:t>Antoine </a:t>
            </a:r>
            <a:r>
              <a:rPr lang="fr-BE" i="1" dirty="0" smtClean="0"/>
              <a:t>Stevens, </a:t>
            </a:r>
            <a:r>
              <a:rPr lang="fr-BE" i="1" dirty="0" err="1"/>
              <a:t>Inken</a:t>
            </a:r>
            <a:r>
              <a:rPr lang="fr-BE" i="1" dirty="0"/>
              <a:t> </a:t>
            </a:r>
            <a:r>
              <a:rPr lang="fr-BE" i="1" dirty="0" smtClean="0"/>
              <a:t>Kruger,</a:t>
            </a:r>
          </a:p>
          <a:p>
            <a:pPr algn="r"/>
            <a:r>
              <a:rPr lang="fr-BE" i="1" dirty="0" smtClean="0"/>
              <a:t>Esther </a:t>
            </a:r>
            <a:r>
              <a:rPr lang="fr-BE" i="1" dirty="0" err="1" smtClean="0"/>
              <a:t>Goidts</a:t>
            </a:r>
            <a:r>
              <a:rPr lang="fr-BE" i="1" dirty="0" smtClean="0"/>
              <a:t>, </a:t>
            </a:r>
            <a:r>
              <a:rPr lang="fr-BE" i="1" dirty="0"/>
              <a:t>Monique </a:t>
            </a:r>
            <a:r>
              <a:rPr lang="fr-BE" i="1" dirty="0" err="1" smtClean="0"/>
              <a:t>Carnol</a:t>
            </a:r>
            <a:r>
              <a:rPr lang="fr-BE" i="1" dirty="0" smtClean="0"/>
              <a:t> </a:t>
            </a:r>
            <a:r>
              <a:rPr lang="fr-BE" i="1" dirty="0"/>
              <a:t>&amp; Bas van </a:t>
            </a:r>
            <a:r>
              <a:rPr lang="fr-BE" i="1" dirty="0" err="1" smtClean="0"/>
              <a:t>Wesemael</a:t>
            </a:r>
            <a:endParaRPr lang="fr-BE" i="1" dirty="0"/>
          </a:p>
        </p:txBody>
      </p:sp>
    </p:spTree>
    <p:extLst>
      <p:ext uri="{BB962C8B-B14F-4D97-AF65-F5344CB8AC3E}">
        <p14:creationId xmlns:p14="http://schemas.microsoft.com/office/powerpoint/2010/main" val="188296249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6" name="ZoneTexte 5"/>
          <p:cNvSpPr txBox="1"/>
          <p:nvPr/>
        </p:nvSpPr>
        <p:spPr>
          <a:xfrm>
            <a:off x="91520" y="752600"/>
            <a:ext cx="9073008" cy="5940088"/>
          </a:xfrm>
          <a:prstGeom prst="rect">
            <a:avLst/>
          </a:prstGeom>
          <a:noFill/>
        </p:spPr>
        <p:txBody>
          <a:bodyPr wrap="square" rtlCol="0">
            <a:spAutoFit/>
          </a:bodyPr>
          <a:lstStyle/>
          <a:p>
            <a:pPr marL="742950" indent="-342900">
              <a:buFont typeface="Arial" panose="020B0604020202020204" pitchFamily="34" charset="0"/>
              <a:buChar char="•"/>
              <a:defRPr/>
            </a:pPr>
            <a:r>
              <a:rPr lang="en-US" altLang="fr-FR" sz="2400" kern="0" dirty="0"/>
              <a:t>Technique </a:t>
            </a:r>
            <a:r>
              <a:rPr lang="en-US" altLang="fr-FR" sz="2400" kern="0" dirty="0" err="1"/>
              <a:t>cartographique</a:t>
            </a:r>
            <a:r>
              <a:rPr lang="en-US" altLang="fr-FR" sz="2400" kern="0" dirty="0"/>
              <a:t> : </a:t>
            </a:r>
            <a:r>
              <a:rPr lang="en-US" altLang="fr-FR" sz="2400" kern="0" dirty="0">
                <a:effectLst>
                  <a:outerShdw blurRad="38100" dist="38100" dir="2700000" algn="tl">
                    <a:srgbClr val="000000">
                      <a:alpha val="43137"/>
                    </a:srgbClr>
                  </a:outerShdw>
                </a:effectLst>
              </a:rPr>
              <a:t>Digital Soil Mapping (DSM)</a:t>
            </a:r>
          </a:p>
          <a:p>
            <a:pPr marL="400050" indent="0">
              <a:buNone/>
              <a:defRPr/>
            </a:pPr>
            <a:endParaRPr lang="en-US" altLang="fr-FR" sz="2400" kern="0" dirty="0"/>
          </a:p>
          <a:p>
            <a:pPr marL="57150" indent="0">
              <a:buNone/>
              <a:defRPr/>
            </a:pPr>
            <a:r>
              <a:rPr lang="en-US" altLang="fr-FR" sz="2400" kern="0" dirty="0"/>
              <a:t>Se base sur les relations </a:t>
            </a:r>
            <a:r>
              <a:rPr lang="en-US" altLang="fr-FR" sz="2400" kern="0" dirty="0" err="1"/>
              <a:t>existantes</a:t>
            </a:r>
            <a:r>
              <a:rPr lang="en-US" altLang="fr-FR" sz="2400" kern="0" dirty="0"/>
              <a:t> entre </a:t>
            </a:r>
            <a:r>
              <a:rPr lang="en-US" altLang="fr-FR" sz="2400" b="1" kern="0" dirty="0" err="1">
                <a:solidFill>
                  <a:schemeClr val="accent6">
                    <a:lumMod val="50000"/>
                  </a:schemeClr>
                </a:solidFill>
              </a:rPr>
              <a:t>paramètre</a:t>
            </a:r>
            <a:r>
              <a:rPr lang="en-US" altLang="fr-FR" sz="2400" b="1" kern="0" dirty="0">
                <a:solidFill>
                  <a:schemeClr val="accent6">
                    <a:lumMod val="50000"/>
                  </a:schemeClr>
                </a:solidFill>
              </a:rPr>
              <a:t> </a:t>
            </a:r>
            <a:r>
              <a:rPr lang="en-US" altLang="fr-FR" sz="2400" b="1" kern="0" dirty="0" err="1">
                <a:solidFill>
                  <a:schemeClr val="accent6">
                    <a:lumMod val="50000"/>
                  </a:schemeClr>
                </a:solidFill>
              </a:rPr>
              <a:t>d’intérêt</a:t>
            </a:r>
            <a:r>
              <a:rPr lang="en-US" altLang="fr-FR" sz="2400" b="1" kern="0" dirty="0">
                <a:solidFill>
                  <a:schemeClr val="accent6">
                    <a:lumMod val="50000"/>
                  </a:schemeClr>
                </a:solidFill>
              </a:rPr>
              <a:t> = </a:t>
            </a:r>
            <a:r>
              <a:rPr lang="en-US" altLang="fr-FR" sz="2400" b="1" kern="0" dirty="0" smtClean="0">
                <a:solidFill>
                  <a:schemeClr val="accent6">
                    <a:lumMod val="50000"/>
                  </a:schemeClr>
                </a:solidFill>
              </a:rPr>
              <a:t>COS</a:t>
            </a:r>
            <a:endParaRPr lang="en-US" altLang="fr-FR" sz="2400" b="1" kern="0" dirty="0">
              <a:solidFill>
                <a:schemeClr val="accent6">
                  <a:lumMod val="50000"/>
                </a:schemeClr>
              </a:solidFill>
            </a:endParaRPr>
          </a:p>
          <a:p>
            <a:pPr marL="57150" indent="0">
              <a:buNone/>
              <a:defRPr/>
            </a:pPr>
            <a:r>
              <a:rPr lang="en-US" altLang="fr-FR" sz="2000" i="1" kern="0" dirty="0"/>
              <a:t>	(</a:t>
            </a:r>
            <a:r>
              <a:rPr lang="en-US" altLang="fr-FR" sz="2000" i="1" kern="0" dirty="0" err="1"/>
              <a:t>mesurée</a:t>
            </a:r>
            <a:r>
              <a:rPr lang="en-US" altLang="fr-FR" sz="2000" i="1" kern="0" dirty="0"/>
              <a:t> </a:t>
            </a:r>
            <a:r>
              <a:rPr lang="en-US" altLang="fr-FR" sz="2000" i="1" kern="0" dirty="0" err="1"/>
              <a:t>en</a:t>
            </a:r>
            <a:r>
              <a:rPr lang="en-US" altLang="fr-FR" sz="2000" i="1" kern="0" dirty="0"/>
              <a:t> </a:t>
            </a:r>
            <a:r>
              <a:rPr lang="en-US" altLang="fr-FR" sz="2000" i="1" kern="0" dirty="0" err="1"/>
              <a:t>différents</a:t>
            </a:r>
            <a:r>
              <a:rPr lang="en-US" altLang="fr-FR" sz="2000" i="1" kern="0" dirty="0"/>
              <a:t> points de </a:t>
            </a:r>
            <a:r>
              <a:rPr lang="en-US" altLang="fr-FR" sz="2000" i="1" kern="0" dirty="0" err="1"/>
              <a:t>l’espace</a:t>
            </a:r>
            <a:r>
              <a:rPr lang="en-US" altLang="fr-FR" sz="2000" i="1" kern="0" dirty="0"/>
              <a:t> sur </a:t>
            </a:r>
            <a:r>
              <a:rPr lang="en-US" altLang="fr-FR" sz="2000" i="1" kern="0" dirty="0" err="1"/>
              <a:t>une</a:t>
            </a:r>
            <a:r>
              <a:rPr lang="en-US" altLang="fr-FR" sz="2000" i="1" kern="0" dirty="0"/>
              <a:t> </a:t>
            </a:r>
            <a:r>
              <a:rPr lang="en-US" altLang="fr-FR" sz="2000" i="1" kern="0" dirty="0" err="1"/>
              <a:t>période</a:t>
            </a:r>
            <a:r>
              <a:rPr lang="en-US" altLang="fr-FR" sz="2000" i="1" kern="0" dirty="0"/>
              <a:t> </a:t>
            </a:r>
            <a:r>
              <a:rPr lang="en-US" altLang="fr-FR" sz="2000" i="1" kern="0" dirty="0" err="1"/>
              <a:t>définie</a:t>
            </a:r>
            <a:r>
              <a:rPr lang="en-US" altLang="fr-FR" sz="2000" i="1" kern="0" dirty="0"/>
              <a:t>) </a:t>
            </a:r>
          </a:p>
          <a:p>
            <a:pPr marL="57150" indent="0">
              <a:buNone/>
              <a:defRPr/>
            </a:pPr>
            <a:endParaRPr lang="en-US" altLang="fr-FR" sz="2000" i="1" kern="0" dirty="0"/>
          </a:p>
          <a:p>
            <a:pPr marL="57150" indent="0">
              <a:buNone/>
              <a:defRPr/>
            </a:pPr>
            <a:r>
              <a:rPr lang="en-US" altLang="fr-FR" sz="2400" b="1" kern="0" dirty="0"/>
              <a:t>&amp;</a:t>
            </a:r>
            <a:r>
              <a:rPr lang="en-US" altLang="fr-FR" sz="2400" kern="0" dirty="0"/>
              <a:t> des </a:t>
            </a:r>
            <a:r>
              <a:rPr lang="en-US" altLang="fr-FR" sz="2400" b="1" kern="0" dirty="0" err="1">
                <a:solidFill>
                  <a:schemeClr val="accent3">
                    <a:lumMod val="75000"/>
                  </a:schemeClr>
                </a:solidFill>
              </a:rPr>
              <a:t>covariables</a:t>
            </a:r>
            <a:r>
              <a:rPr lang="en-US" altLang="fr-FR" sz="2400" b="1" kern="0" dirty="0">
                <a:solidFill>
                  <a:schemeClr val="accent3">
                    <a:lumMod val="75000"/>
                  </a:schemeClr>
                </a:solidFill>
              </a:rPr>
              <a:t> </a:t>
            </a:r>
            <a:r>
              <a:rPr lang="en-US" altLang="fr-FR" sz="2400" b="1" kern="0" dirty="0" err="1">
                <a:solidFill>
                  <a:schemeClr val="accent3">
                    <a:lumMod val="75000"/>
                  </a:schemeClr>
                </a:solidFill>
              </a:rPr>
              <a:t>environnementales</a:t>
            </a:r>
            <a:r>
              <a:rPr lang="en-US" altLang="fr-FR" sz="2400" b="1" kern="0" dirty="0">
                <a:solidFill>
                  <a:schemeClr val="accent3">
                    <a:lumMod val="75000"/>
                  </a:schemeClr>
                </a:solidFill>
              </a:rPr>
              <a:t> </a:t>
            </a:r>
            <a:r>
              <a:rPr lang="en-US" altLang="fr-FR" sz="2400" b="1" kern="0" dirty="0" err="1">
                <a:solidFill>
                  <a:schemeClr val="accent3">
                    <a:lumMod val="75000"/>
                  </a:schemeClr>
                </a:solidFill>
              </a:rPr>
              <a:t>pertinentes</a:t>
            </a:r>
            <a:r>
              <a:rPr lang="en-US" altLang="fr-FR" sz="2400" b="1" kern="0" dirty="0">
                <a:solidFill>
                  <a:schemeClr val="accent3">
                    <a:lumMod val="75000"/>
                  </a:schemeClr>
                </a:solidFill>
              </a:rPr>
              <a:t> </a:t>
            </a:r>
          </a:p>
          <a:p>
            <a:pPr marL="57150" indent="0">
              <a:buNone/>
              <a:defRPr/>
            </a:pPr>
            <a:r>
              <a:rPr lang="en-US" altLang="fr-FR" sz="2000" i="1" kern="0" dirty="0"/>
              <a:t>	(</a:t>
            </a:r>
            <a:r>
              <a:rPr lang="en-US" altLang="fr-FR" sz="2000" i="1" kern="0" dirty="0" err="1"/>
              <a:t>données</a:t>
            </a:r>
            <a:r>
              <a:rPr lang="en-US" altLang="fr-FR" sz="2000" i="1" kern="0" dirty="0"/>
              <a:t> </a:t>
            </a:r>
            <a:r>
              <a:rPr lang="en-US" altLang="fr-FR" sz="2000" i="1" kern="0" dirty="0" err="1"/>
              <a:t>spatiales</a:t>
            </a:r>
            <a:r>
              <a:rPr lang="en-US" altLang="fr-FR" sz="2000" i="1" kern="0" dirty="0"/>
              <a:t> </a:t>
            </a:r>
            <a:r>
              <a:rPr lang="en-US" altLang="fr-FR" sz="2000" i="1" kern="0" dirty="0" smtClean="0"/>
              <a:t>continues; issues du </a:t>
            </a:r>
            <a:r>
              <a:rPr lang="en-US" altLang="fr-FR" sz="2000" i="1" u="sng" kern="0" dirty="0" smtClean="0"/>
              <a:t>GEOPORTAIL, </a:t>
            </a:r>
            <a:r>
              <a:rPr lang="en-US" altLang="fr-FR" sz="2000" i="1" u="sng" kern="0" dirty="0" err="1" smtClean="0"/>
              <a:t>dérivées</a:t>
            </a:r>
            <a:r>
              <a:rPr lang="en-US" altLang="fr-FR" sz="2000" i="1" u="sng" kern="0" dirty="0" smtClean="0"/>
              <a:t> de la CNSW…</a:t>
            </a:r>
            <a:r>
              <a:rPr lang="en-US" altLang="fr-FR" sz="2000" i="1" kern="0" dirty="0" smtClean="0"/>
              <a:t>) </a:t>
            </a:r>
          </a:p>
          <a:p>
            <a:pPr marL="57150" indent="0">
              <a:buNone/>
              <a:defRPr/>
            </a:pPr>
            <a:endParaRPr lang="en-US" altLang="fr-FR" sz="2000" i="1" kern="0" dirty="0"/>
          </a:p>
          <a:p>
            <a:pPr marL="57150" indent="0">
              <a:buNone/>
              <a:defRPr/>
            </a:pPr>
            <a:r>
              <a:rPr lang="en-US" altLang="fr-FR" sz="2000" i="1" kern="0" dirty="0"/>
              <a:t>	</a:t>
            </a:r>
            <a:r>
              <a:rPr lang="en-US" altLang="fr-FR" sz="2000" b="1" i="1" kern="0" dirty="0">
                <a:solidFill>
                  <a:srgbClr val="002060"/>
                </a:solidFill>
                <a:sym typeface="Wingdings" panose="05000000000000000000" pitchFamily="2" charset="2"/>
              </a:rPr>
              <a:t> </a:t>
            </a:r>
            <a:r>
              <a:rPr lang="en-US" altLang="fr-FR" sz="2400" b="1" i="1" kern="0" dirty="0">
                <a:solidFill>
                  <a:srgbClr val="002060"/>
                </a:solidFill>
                <a:sym typeface="Wingdings" panose="05000000000000000000" pitchFamily="2" charset="2"/>
              </a:rPr>
              <a:t>S = </a:t>
            </a:r>
            <a:r>
              <a:rPr lang="en-US" altLang="fr-FR" sz="2400" b="1" i="1" kern="0" dirty="0" smtClean="0">
                <a:solidFill>
                  <a:srgbClr val="002060"/>
                </a:solidFill>
                <a:sym typeface="Wingdings" panose="05000000000000000000" pitchFamily="2" charset="2"/>
              </a:rPr>
              <a:t>f(</a:t>
            </a:r>
            <a:r>
              <a:rPr lang="en-US" altLang="fr-FR" sz="2400" b="1" i="1" kern="0" dirty="0" err="1" smtClean="0">
                <a:solidFill>
                  <a:srgbClr val="002060"/>
                </a:solidFill>
                <a:sym typeface="Wingdings" panose="05000000000000000000" pitchFamily="2" charset="2"/>
              </a:rPr>
              <a:t>s,c,o,r,p,a,n</a:t>
            </a:r>
            <a:r>
              <a:rPr lang="en-US" altLang="fr-FR" sz="2400" b="1" i="1" kern="0" dirty="0" smtClean="0">
                <a:solidFill>
                  <a:srgbClr val="002060"/>
                </a:solidFill>
                <a:sym typeface="Wingdings" panose="05000000000000000000" pitchFamily="2" charset="2"/>
              </a:rPr>
              <a:t>)</a:t>
            </a:r>
            <a:endParaRPr lang="en-US" altLang="fr-FR" sz="2000" b="1" i="1" kern="0" dirty="0">
              <a:solidFill>
                <a:srgbClr val="002060"/>
              </a:solidFill>
              <a:sym typeface="Wingdings" panose="05000000000000000000" pitchFamily="2" charset="2"/>
            </a:endParaRPr>
          </a:p>
          <a:p>
            <a:pPr marL="57150" indent="0">
              <a:buNone/>
              <a:defRPr/>
            </a:pPr>
            <a:r>
              <a:rPr lang="en-US" altLang="fr-FR" sz="2000" i="1" kern="0" dirty="0" smtClean="0">
                <a:solidFill>
                  <a:srgbClr val="002060"/>
                </a:solidFill>
                <a:sym typeface="Wingdings" panose="05000000000000000000" pitchFamily="2" charset="2"/>
              </a:rPr>
              <a:t>S </a:t>
            </a:r>
            <a:r>
              <a:rPr lang="en-US" altLang="fr-FR" sz="2000" i="1" kern="0" dirty="0">
                <a:solidFill>
                  <a:srgbClr val="002060"/>
                </a:solidFill>
                <a:sym typeface="Wingdings" panose="05000000000000000000" pitchFamily="2" charset="2"/>
              </a:rPr>
              <a:t>= soil </a:t>
            </a:r>
            <a:r>
              <a:rPr lang="en-US" altLang="fr-FR" sz="2000" i="1" kern="0" dirty="0" smtClean="0">
                <a:solidFill>
                  <a:srgbClr val="002060"/>
                </a:solidFill>
                <a:sym typeface="Wingdings" panose="05000000000000000000" pitchFamily="2" charset="2"/>
              </a:rPr>
              <a:t>classes or attributes </a:t>
            </a:r>
            <a:r>
              <a:rPr lang="en-US" altLang="fr-FR" sz="2000" i="1" kern="0" dirty="0">
                <a:solidFill>
                  <a:srgbClr val="002060"/>
                </a:solidFill>
                <a:sym typeface="Wingdings" panose="05000000000000000000" pitchFamily="2" charset="2"/>
              </a:rPr>
              <a:t>(to be modeled)</a:t>
            </a:r>
          </a:p>
          <a:p>
            <a:pPr marL="57150" indent="0">
              <a:buNone/>
              <a:defRPr/>
            </a:pPr>
            <a:r>
              <a:rPr lang="en-US" altLang="fr-FR" sz="2000" i="1" kern="0" dirty="0">
                <a:solidFill>
                  <a:srgbClr val="002060"/>
                </a:solidFill>
                <a:sym typeface="Wingdings" panose="05000000000000000000" pitchFamily="2" charset="2"/>
              </a:rPr>
              <a:t>s = </a:t>
            </a:r>
            <a:r>
              <a:rPr lang="en-US" altLang="fr-FR" sz="2000" i="1" kern="0" dirty="0" smtClean="0">
                <a:solidFill>
                  <a:srgbClr val="002060"/>
                </a:solidFill>
                <a:sym typeface="Wingdings" panose="05000000000000000000" pitchFamily="2" charset="2"/>
              </a:rPr>
              <a:t>soil properties </a:t>
            </a:r>
          </a:p>
          <a:p>
            <a:pPr marL="57150" indent="0">
              <a:buNone/>
              <a:defRPr/>
            </a:pPr>
            <a:r>
              <a:rPr lang="en-US" altLang="fr-FR" sz="2000" i="1" kern="0" dirty="0" smtClean="0">
                <a:solidFill>
                  <a:srgbClr val="002060"/>
                </a:solidFill>
                <a:sym typeface="Wingdings" panose="05000000000000000000" pitchFamily="2" charset="2"/>
              </a:rPr>
              <a:t>c </a:t>
            </a:r>
            <a:r>
              <a:rPr lang="en-US" altLang="fr-FR" sz="2000" i="1" kern="0" dirty="0">
                <a:solidFill>
                  <a:srgbClr val="002060"/>
                </a:solidFill>
                <a:sym typeface="Wingdings" panose="05000000000000000000" pitchFamily="2" charset="2"/>
              </a:rPr>
              <a:t>= </a:t>
            </a:r>
            <a:r>
              <a:rPr lang="en-US" altLang="fr-FR" sz="2000" i="1" kern="0" dirty="0" smtClean="0">
                <a:solidFill>
                  <a:srgbClr val="002060"/>
                </a:solidFill>
                <a:sym typeface="Wingdings" panose="05000000000000000000" pitchFamily="2" charset="2"/>
              </a:rPr>
              <a:t>climate</a:t>
            </a:r>
          </a:p>
          <a:p>
            <a:pPr marL="57150" indent="0">
              <a:buNone/>
              <a:defRPr/>
            </a:pPr>
            <a:r>
              <a:rPr lang="en-US" altLang="fr-FR" sz="2000" i="1" kern="0" dirty="0" smtClean="0">
                <a:solidFill>
                  <a:srgbClr val="002060"/>
                </a:solidFill>
                <a:sym typeface="Wingdings" panose="05000000000000000000" pitchFamily="2" charset="2"/>
              </a:rPr>
              <a:t>o </a:t>
            </a:r>
            <a:r>
              <a:rPr lang="en-US" altLang="fr-FR" sz="2000" i="1" kern="0" dirty="0">
                <a:solidFill>
                  <a:srgbClr val="002060"/>
                </a:solidFill>
                <a:sym typeface="Wingdings" panose="05000000000000000000" pitchFamily="2" charset="2"/>
              </a:rPr>
              <a:t>= organisms, </a:t>
            </a:r>
            <a:r>
              <a:rPr lang="en-US" altLang="fr-FR" sz="2000" i="1" kern="0" dirty="0" smtClean="0">
                <a:solidFill>
                  <a:srgbClr val="002060"/>
                </a:solidFill>
                <a:sym typeface="Wingdings" panose="05000000000000000000" pitchFamily="2" charset="2"/>
              </a:rPr>
              <a:t>land cover, natural </a:t>
            </a:r>
            <a:r>
              <a:rPr lang="en-US" altLang="fr-FR" sz="2000" i="1" kern="0" dirty="0">
                <a:solidFill>
                  <a:srgbClr val="002060"/>
                </a:solidFill>
                <a:sym typeface="Wingdings" panose="05000000000000000000" pitchFamily="2" charset="2"/>
              </a:rPr>
              <a:t>vegetation or fauna or human activity</a:t>
            </a:r>
          </a:p>
          <a:p>
            <a:pPr marL="57150" indent="0">
              <a:buNone/>
              <a:defRPr/>
            </a:pPr>
            <a:r>
              <a:rPr lang="en-US" altLang="fr-FR" sz="2000" i="1" kern="0" dirty="0">
                <a:solidFill>
                  <a:srgbClr val="002060"/>
                </a:solidFill>
                <a:sym typeface="Wingdings" panose="05000000000000000000" pitchFamily="2" charset="2"/>
              </a:rPr>
              <a:t>r = relief, topography, landscape attributes</a:t>
            </a:r>
          </a:p>
          <a:p>
            <a:pPr marL="57150" indent="0">
              <a:buNone/>
              <a:defRPr/>
            </a:pPr>
            <a:r>
              <a:rPr lang="en-US" altLang="fr-FR" sz="2000" i="1" kern="0" dirty="0">
                <a:solidFill>
                  <a:srgbClr val="002060"/>
                </a:solidFill>
                <a:sym typeface="Wingdings" panose="05000000000000000000" pitchFamily="2" charset="2"/>
              </a:rPr>
              <a:t>p = parent material, lithology</a:t>
            </a:r>
          </a:p>
          <a:p>
            <a:pPr marL="57150" indent="0">
              <a:buNone/>
              <a:defRPr/>
            </a:pPr>
            <a:r>
              <a:rPr lang="en-US" altLang="fr-FR" sz="2000" i="1" kern="0" dirty="0">
                <a:solidFill>
                  <a:srgbClr val="002060"/>
                </a:solidFill>
                <a:sym typeface="Wingdings" panose="05000000000000000000" pitchFamily="2" charset="2"/>
              </a:rPr>
              <a:t>a = age, the time factor</a:t>
            </a:r>
          </a:p>
          <a:p>
            <a:pPr marL="57150" indent="0">
              <a:buNone/>
              <a:defRPr/>
            </a:pPr>
            <a:r>
              <a:rPr lang="en-US" altLang="fr-FR" sz="2000" i="1" kern="0" dirty="0">
                <a:solidFill>
                  <a:srgbClr val="002060"/>
                </a:solidFill>
                <a:sym typeface="Wingdings" panose="05000000000000000000" pitchFamily="2" charset="2"/>
              </a:rPr>
              <a:t>n = </a:t>
            </a:r>
            <a:r>
              <a:rPr lang="en-US" altLang="fr-FR" sz="2000" i="1" kern="0" dirty="0" smtClean="0">
                <a:solidFill>
                  <a:srgbClr val="002060"/>
                </a:solidFill>
                <a:sym typeface="Wingdings" panose="05000000000000000000" pitchFamily="2" charset="2"/>
              </a:rPr>
              <a:t>geographic position</a:t>
            </a:r>
          </a:p>
          <a:p>
            <a:pPr marL="57150" indent="0">
              <a:buNone/>
              <a:defRPr/>
            </a:pPr>
            <a:r>
              <a:rPr lang="en-US" altLang="fr-FR" sz="2000" i="1" kern="0" dirty="0" smtClean="0">
                <a:solidFill>
                  <a:srgbClr val="002060"/>
                </a:solidFill>
                <a:sym typeface="Wingdings" panose="05000000000000000000" pitchFamily="2" charset="2"/>
              </a:rPr>
              <a:t>			(</a:t>
            </a:r>
            <a:r>
              <a:rPr lang="en-US" altLang="fr-FR" sz="2000" i="1" kern="0" dirty="0" err="1" smtClean="0">
                <a:solidFill>
                  <a:srgbClr val="002060"/>
                </a:solidFill>
                <a:sym typeface="Wingdings" panose="05000000000000000000" pitchFamily="2" charset="2"/>
              </a:rPr>
              <a:t>McBratney</a:t>
            </a:r>
            <a:r>
              <a:rPr lang="en-US" altLang="fr-FR" sz="2000" i="1" kern="0" dirty="0" smtClean="0">
                <a:solidFill>
                  <a:srgbClr val="002060"/>
                </a:solidFill>
                <a:sym typeface="Wingdings" panose="05000000000000000000" pitchFamily="2" charset="2"/>
              </a:rPr>
              <a:t> et al., 2003)</a:t>
            </a:r>
            <a:endParaRPr lang="en-US" altLang="fr-FR" sz="2000" i="1" kern="0" dirty="0" smtClean="0">
              <a:solidFill>
                <a:srgbClr val="002060"/>
              </a:solidFill>
            </a:endParaRPr>
          </a:p>
        </p:txBody>
      </p:sp>
      <p:sp>
        <p:nvSpPr>
          <p:cNvPr id="7" name="ZoneTexte 6"/>
          <p:cNvSpPr txBox="1"/>
          <p:nvPr/>
        </p:nvSpPr>
        <p:spPr>
          <a:xfrm>
            <a:off x="2411760" y="167825"/>
            <a:ext cx="4609723"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MATERIELS ET METHODES</a:t>
            </a:r>
            <a:endParaRPr lang="fr-BE" sz="32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6486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6" end="1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UCL\PUBLI\1 - Stock simulation\fig1-bis.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3" y="1282160"/>
            <a:ext cx="6964519" cy="461309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411760" y="167825"/>
            <a:ext cx="4609723"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MATERIELS ET METHODES</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pic>
        <p:nvPicPr>
          <p:cNvPr id="6146" name="Picture 2" descr="D:\UCL\PUBLI\1 - Stock simulation\Soumission 1\Fig_2.t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833" y="1694034"/>
            <a:ext cx="8813189" cy="346378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0" y="782186"/>
            <a:ext cx="9301072" cy="461665"/>
          </a:xfrm>
          <a:prstGeom prst="rect">
            <a:avLst/>
          </a:prstGeom>
          <a:noFill/>
        </p:spPr>
        <p:txBody>
          <a:bodyPr wrap="none" rtlCol="0">
            <a:spAutoFit/>
          </a:bodyPr>
          <a:lstStyle/>
          <a:p>
            <a:r>
              <a:rPr lang="fr-BE" sz="2400" i="1" u="sng" dirty="0" smtClean="0"/>
              <a:t>Etape 1:</a:t>
            </a:r>
            <a:r>
              <a:rPr lang="fr-BE" sz="2400" i="1" dirty="0" smtClean="0"/>
              <a:t> Constitution de la </a:t>
            </a:r>
            <a:r>
              <a:rPr lang="fr-BE" sz="2400" b="1" i="1" dirty="0" smtClean="0"/>
              <a:t>base de données </a:t>
            </a:r>
            <a:r>
              <a:rPr lang="fr-BE" sz="2400" i="1" dirty="0" smtClean="0"/>
              <a:t>(observations et </a:t>
            </a:r>
            <a:r>
              <a:rPr lang="fr-BE" sz="2400" i="1" dirty="0" err="1" smtClean="0"/>
              <a:t>covariables</a:t>
            </a:r>
            <a:r>
              <a:rPr lang="fr-BE" sz="2400" i="1" dirty="0" smtClean="0"/>
              <a:t>)</a:t>
            </a:r>
            <a:endParaRPr lang="fr-BE" sz="2400" dirty="0"/>
          </a:p>
        </p:txBody>
      </p:sp>
      <p:sp>
        <p:nvSpPr>
          <p:cNvPr id="6" name="ZoneTexte 5"/>
          <p:cNvSpPr txBox="1"/>
          <p:nvPr/>
        </p:nvSpPr>
        <p:spPr>
          <a:xfrm>
            <a:off x="169272" y="5895252"/>
            <a:ext cx="2484976" cy="646331"/>
          </a:xfrm>
          <a:prstGeom prst="rect">
            <a:avLst/>
          </a:prstGeom>
          <a:noFill/>
        </p:spPr>
        <p:txBody>
          <a:bodyPr wrap="none" rtlCol="0">
            <a:spAutoFit/>
          </a:bodyPr>
          <a:lstStyle/>
          <a:p>
            <a:r>
              <a:rPr lang="fr-BE" i="1" dirty="0">
                <a:sym typeface="Wingdings" panose="05000000000000000000" pitchFamily="2" charset="2"/>
              </a:rPr>
              <a:t> résolution de 40x40m</a:t>
            </a:r>
            <a:endParaRPr lang="fr-BE" i="1" dirty="0"/>
          </a:p>
          <a:p>
            <a:endParaRPr lang="fr-BE" dirty="0"/>
          </a:p>
        </p:txBody>
      </p:sp>
    </p:spTree>
    <p:extLst>
      <p:ext uri="{BB962C8B-B14F-4D97-AF65-F5344CB8AC3E}">
        <p14:creationId xmlns:p14="http://schemas.microsoft.com/office/powerpoint/2010/main" val="1245567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D:\UCL\PUBLI\1 - Stock simulation\Soumission 1\Fig_3.t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97365" y="1273437"/>
            <a:ext cx="7202844" cy="539592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411760" y="167825"/>
            <a:ext cx="4609723"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MATERIELS ET METHODES</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0" y="782186"/>
            <a:ext cx="9262600" cy="461665"/>
          </a:xfrm>
          <a:prstGeom prst="rect">
            <a:avLst/>
          </a:prstGeom>
          <a:noFill/>
        </p:spPr>
        <p:txBody>
          <a:bodyPr wrap="none" rtlCol="0">
            <a:spAutoFit/>
          </a:bodyPr>
          <a:lstStyle/>
          <a:p>
            <a:r>
              <a:rPr lang="fr-BE" sz="2400" i="1" u="sng" dirty="0" smtClean="0"/>
              <a:t>Etape 1:</a:t>
            </a:r>
            <a:r>
              <a:rPr lang="fr-BE" sz="2400" i="1" dirty="0" smtClean="0"/>
              <a:t> Constitution de la </a:t>
            </a:r>
            <a:r>
              <a:rPr lang="fr-BE" sz="2400" b="1" i="1" dirty="0" smtClean="0"/>
              <a:t>base de données </a:t>
            </a:r>
            <a:r>
              <a:rPr lang="fr-BE" sz="2400" i="1" dirty="0" smtClean="0"/>
              <a:t>(observations et </a:t>
            </a:r>
            <a:r>
              <a:rPr lang="fr-BE" sz="2400" i="1" dirty="0" err="1" smtClean="0"/>
              <a:t>covariables</a:t>
            </a:r>
            <a:r>
              <a:rPr lang="fr-BE" sz="2400" i="1" dirty="0" smtClean="0"/>
              <a:t>)</a:t>
            </a:r>
            <a:endParaRPr lang="fr-BE" sz="2400" i="1" u="sng" dirty="0" smtClean="0"/>
          </a:p>
        </p:txBody>
      </p:sp>
      <p:sp>
        <p:nvSpPr>
          <p:cNvPr id="10" name="ZoneTexte 9"/>
          <p:cNvSpPr txBox="1"/>
          <p:nvPr/>
        </p:nvSpPr>
        <p:spPr>
          <a:xfrm rot="16200000">
            <a:off x="-522638" y="3648232"/>
            <a:ext cx="2484976" cy="646331"/>
          </a:xfrm>
          <a:prstGeom prst="rect">
            <a:avLst/>
          </a:prstGeom>
          <a:noFill/>
        </p:spPr>
        <p:txBody>
          <a:bodyPr wrap="none" rtlCol="0">
            <a:spAutoFit/>
          </a:bodyPr>
          <a:lstStyle/>
          <a:p>
            <a:r>
              <a:rPr lang="fr-BE" i="1" dirty="0">
                <a:sym typeface="Wingdings" panose="05000000000000000000" pitchFamily="2" charset="2"/>
              </a:rPr>
              <a:t> résolution de 40x40m</a:t>
            </a:r>
            <a:endParaRPr lang="fr-BE" i="1" dirty="0"/>
          </a:p>
          <a:p>
            <a:endParaRPr lang="fr-BE" dirty="0"/>
          </a:p>
        </p:txBody>
      </p:sp>
      <p:sp>
        <p:nvSpPr>
          <p:cNvPr id="6" name="ZoneTexte 5"/>
          <p:cNvSpPr txBox="1"/>
          <p:nvPr/>
        </p:nvSpPr>
        <p:spPr>
          <a:xfrm>
            <a:off x="1413499" y="2736921"/>
            <a:ext cx="7017562" cy="132343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BE" sz="2000" b="1" u="sng" dirty="0" smtClean="0">
                <a:solidFill>
                  <a:schemeClr val="accent2">
                    <a:lumMod val="50000"/>
                  </a:schemeClr>
                </a:solidFill>
                <a:effectLst>
                  <a:outerShdw blurRad="38100" dist="38100" dir="2700000" algn="tl">
                    <a:srgbClr val="000000">
                      <a:alpha val="43137"/>
                    </a:srgbClr>
                  </a:outerShdw>
                </a:effectLst>
              </a:rPr>
              <a:t>Texture</a:t>
            </a:r>
            <a:r>
              <a:rPr lang="fr-BE" sz="2000" b="1" dirty="0" smtClean="0">
                <a:solidFill>
                  <a:schemeClr val="accent2">
                    <a:lumMod val="50000"/>
                  </a:schemeClr>
                </a:solidFill>
                <a:effectLst>
                  <a:outerShdw blurRad="38100" dist="38100" dir="2700000" algn="tl">
                    <a:srgbClr val="000000">
                      <a:alpha val="43137"/>
                    </a:srgbClr>
                  </a:outerShdw>
                </a:effectLst>
              </a:rPr>
              <a:t>: CNSW / BD </a:t>
            </a:r>
            <a:r>
              <a:rPr lang="fr-BE" sz="2000" b="1" dirty="0" err="1" smtClean="0">
                <a:solidFill>
                  <a:schemeClr val="accent2">
                    <a:lumMod val="50000"/>
                  </a:schemeClr>
                </a:solidFill>
                <a:effectLst>
                  <a:outerShdw blurRad="38100" dist="38100" dir="2700000" algn="tl">
                    <a:srgbClr val="000000">
                      <a:alpha val="43137"/>
                    </a:srgbClr>
                  </a:outerShdw>
                </a:effectLst>
              </a:rPr>
              <a:t>Aardewerk</a:t>
            </a:r>
            <a:r>
              <a:rPr lang="fr-BE" sz="2000" b="1" dirty="0" smtClean="0">
                <a:solidFill>
                  <a:schemeClr val="accent2">
                    <a:lumMod val="50000"/>
                  </a:schemeClr>
                </a:solidFill>
                <a:effectLst>
                  <a:outerShdw blurRad="38100" dist="38100" dir="2700000" algn="tl">
                    <a:srgbClr val="000000">
                      <a:alpha val="43137"/>
                    </a:srgbClr>
                  </a:outerShdw>
                </a:effectLst>
              </a:rPr>
              <a:t> </a:t>
            </a:r>
            <a:r>
              <a:rPr lang="fr-BE" sz="2000"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 </a:t>
            </a:r>
            <a:r>
              <a:rPr lang="fr-BE" sz="2000" b="1" dirty="0" err="1"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regression</a:t>
            </a:r>
            <a:r>
              <a:rPr lang="fr-BE" sz="2000" b="1" dirty="0"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 </a:t>
            </a:r>
            <a:r>
              <a:rPr lang="fr-BE" sz="2000" b="1" dirty="0" err="1" smtClean="0">
                <a:solidFill>
                  <a:schemeClr val="accent2">
                    <a:lumMod val="50000"/>
                  </a:schemeClr>
                </a:solidFill>
                <a:effectLst>
                  <a:outerShdw blurRad="38100" dist="38100" dir="2700000" algn="tl">
                    <a:srgbClr val="000000">
                      <a:alpha val="43137"/>
                    </a:srgbClr>
                  </a:outerShdw>
                </a:effectLst>
                <a:sym typeface="Wingdings" panose="05000000000000000000" pitchFamily="2" charset="2"/>
              </a:rPr>
              <a:t>kriging</a:t>
            </a:r>
            <a:endParaRPr lang="fr-BE" sz="2000" b="1" dirty="0" smtClean="0">
              <a:solidFill>
                <a:schemeClr val="accent2">
                  <a:lumMod val="50000"/>
                </a:schemeClr>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fr-BE" sz="2000" dirty="0" smtClean="0">
                <a:solidFill>
                  <a:schemeClr val="accent2">
                    <a:lumMod val="50000"/>
                  </a:schemeClr>
                </a:solidFill>
                <a:effectLst>
                  <a:outerShdw blurRad="38100" dist="38100" dir="2700000" algn="tl">
                    <a:srgbClr val="000000">
                      <a:alpha val="43137"/>
                    </a:srgbClr>
                  </a:outerShdw>
                </a:effectLst>
              </a:rPr>
              <a:t>Détermination des médianes observées par groupes texturaux</a:t>
            </a:r>
          </a:p>
          <a:p>
            <a:pPr marL="342900" indent="-342900">
              <a:buFont typeface="Arial" panose="020B0604020202020204" pitchFamily="34" charset="0"/>
              <a:buChar char="•"/>
            </a:pPr>
            <a:r>
              <a:rPr lang="fr-BE" sz="2000" dirty="0" smtClean="0">
                <a:solidFill>
                  <a:schemeClr val="accent2">
                    <a:lumMod val="50000"/>
                  </a:schemeClr>
                </a:solidFill>
                <a:effectLst>
                  <a:outerShdw blurRad="38100" dist="38100" dir="2700000" algn="tl">
                    <a:srgbClr val="000000">
                      <a:alpha val="43137"/>
                    </a:srgbClr>
                  </a:outerShdw>
                </a:effectLst>
              </a:rPr>
              <a:t>Application aux polygones correspondants</a:t>
            </a:r>
          </a:p>
          <a:p>
            <a:pPr marL="342900" indent="-342900">
              <a:buFont typeface="Arial" panose="020B0604020202020204" pitchFamily="34" charset="0"/>
              <a:buChar char="•"/>
            </a:pPr>
            <a:r>
              <a:rPr lang="fr-BE" sz="2000" dirty="0" err="1" smtClean="0">
                <a:solidFill>
                  <a:schemeClr val="accent2">
                    <a:lumMod val="50000"/>
                  </a:schemeClr>
                </a:solidFill>
                <a:effectLst>
                  <a:outerShdw blurRad="38100" dist="38100" dir="2700000" algn="tl">
                    <a:srgbClr val="000000">
                      <a:alpha val="43137"/>
                    </a:srgbClr>
                  </a:outerShdw>
                </a:effectLst>
              </a:rPr>
              <a:t>Krigeage</a:t>
            </a:r>
            <a:r>
              <a:rPr lang="fr-BE" sz="2000" dirty="0" smtClean="0">
                <a:solidFill>
                  <a:schemeClr val="accent2">
                    <a:lumMod val="50000"/>
                  </a:schemeClr>
                </a:solidFill>
                <a:effectLst>
                  <a:outerShdw blurRad="38100" dist="38100" dir="2700000" algn="tl">
                    <a:srgbClr val="000000">
                      <a:alpha val="43137"/>
                    </a:srgbClr>
                  </a:outerShdw>
                </a:effectLst>
              </a:rPr>
              <a:t> des résidus</a:t>
            </a:r>
            <a:endParaRPr lang="fr-BE" sz="20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9365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91" y="1373187"/>
            <a:ext cx="7821419" cy="4851979"/>
          </a:xfrm>
          <a:prstGeom prst="rect">
            <a:avLst/>
          </a:prstGeom>
        </p:spPr>
      </p:pic>
      <p:sp>
        <p:nvSpPr>
          <p:cNvPr id="2" name="ZoneTexte 1"/>
          <p:cNvSpPr txBox="1"/>
          <p:nvPr/>
        </p:nvSpPr>
        <p:spPr>
          <a:xfrm>
            <a:off x="2411760" y="167825"/>
            <a:ext cx="4609723"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MATERIELS ET METHODES</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0" y="782186"/>
            <a:ext cx="9262600" cy="461665"/>
          </a:xfrm>
          <a:prstGeom prst="rect">
            <a:avLst/>
          </a:prstGeom>
          <a:noFill/>
        </p:spPr>
        <p:txBody>
          <a:bodyPr wrap="none" rtlCol="0">
            <a:spAutoFit/>
          </a:bodyPr>
          <a:lstStyle/>
          <a:p>
            <a:r>
              <a:rPr lang="fr-BE" sz="2400" i="1" u="sng" dirty="0" smtClean="0"/>
              <a:t>Etape 1:</a:t>
            </a:r>
            <a:r>
              <a:rPr lang="fr-BE" sz="2400" i="1" dirty="0" smtClean="0"/>
              <a:t> Constitution de la </a:t>
            </a:r>
            <a:r>
              <a:rPr lang="fr-BE" sz="2400" b="1" i="1" dirty="0" smtClean="0"/>
              <a:t>base de données </a:t>
            </a:r>
            <a:r>
              <a:rPr lang="fr-BE" sz="2400" i="1" dirty="0" smtClean="0"/>
              <a:t>(observations et </a:t>
            </a:r>
            <a:r>
              <a:rPr lang="fr-BE" sz="2400" i="1" dirty="0" err="1" smtClean="0"/>
              <a:t>covariables</a:t>
            </a:r>
            <a:r>
              <a:rPr lang="fr-BE" sz="2400" i="1" dirty="0" smtClean="0"/>
              <a:t>)</a:t>
            </a:r>
            <a:endParaRPr lang="fr-BE" sz="2400" i="1" u="sng" dirty="0" smtClean="0"/>
          </a:p>
        </p:txBody>
      </p:sp>
      <p:sp>
        <p:nvSpPr>
          <p:cNvPr id="10" name="ZoneTexte 9"/>
          <p:cNvSpPr txBox="1"/>
          <p:nvPr/>
        </p:nvSpPr>
        <p:spPr>
          <a:xfrm rot="16200000">
            <a:off x="-882763" y="2332098"/>
            <a:ext cx="2484976" cy="646331"/>
          </a:xfrm>
          <a:prstGeom prst="rect">
            <a:avLst/>
          </a:prstGeom>
          <a:noFill/>
        </p:spPr>
        <p:txBody>
          <a:bodyPr wrap="none" rtlCol="0">
            <a:spAutoFit/>
          </a:bodyPr>
          <a:lstStyle/>
          <a:p>
            <a:r>
              <a:rPr lang="fr-BE" i="1" dirty="0">
                <a:sym typeface="Wingdings" panose="05000000000000000000" pitchFamily="2" charset="2"/>
              </a:rPr>
              <a:t> résolution de 40x40m</a:t>
            </a:r>
            <a:endParaRPr lang="fr-BE" i="1" dirty="0"/>
          </a:p>
          <a:p>
            <a:endParaRPr lang="fr-BE" dirty="0"/>
          </a:p>
        </p:txBody>
      </p:sp>
      <p:sp>
        <p:nvSpPr>
          <p:cNvPr id="6" name="ZoneTexte 5"/>
          <p:cNvSpPr txBox="1"/>
          <p:nvPr/>
        </p:nvSpPr>
        <p:spPr>
          <a:xfrm>
            <a:off x="719255" y="1826293"/>
            <a:ext cx="3224742" cy="19082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2000" b="1" u="sng" dirty="0" smtClean="0">
                <a:solidFill>
                  <a:schemeClr val="accent2">
                    <a:lumMod val="50000"/>
                  </a:schemeClr>
                </a:solidFill>
                <a:effectLst>
                  <a:outerShdw blurRad="38100" dist="38100" dir="2700000" algn="tl">
                    <a:srgbClr val="000000">
                      <a:alpha val="43137"/>
                    </a:srgbClr>
                  </a:outerShdw>
                </a:effectLst>
              </a:rPr>
              <a:t>Drainage</a:t>
            </a:r>
            <a:r>
              <a:rPr lang="fr-BE" sz="2000" b="1" dirty="0" smtClean="0">
                <a:solidFill>
                  <a:schemeClr val="accent2">
                    <a:lumMod val="50000"/>
                  </a:schemeClr>
                </a:solidFill>
                <a:effectLst>
                  <a:outerShdw blurRad="38100" dist="38100" dir="2700000" algn="tl">
                    <a:srgbClr val="000000">
                      <a:alpha val="43137"/>
                    </a:srgbClr>
                  </a:outerShdw>
                </a:effectLst>
              </a:rPr>
              <a:t>: CNSW</a:t>
            </a:r>
          </a:p>
          <a:p>
            <a:pPr marL="342900" indent="-342900">
              <a:buFont typeface="Arial" panose="020B0604020202020204" pitchFamily="34" charset="0"/>
              <a:buChar char="•"/>
            </a:pPr>
            <a:r>
              <a:rPr lang="fr-BE" sz="2000" smtClean="0">
                <a:solidFill>
                  <a:schemeClr val="accent2">
                    <a:lumMod val="50000"/>
                  </a:schemeClr>
                </a:solidFill>
                <a:effectLst>
                  <a:outerShdw blurRad="38100" dist="38100" dir="2700000" algn="tl">
                    <a:srgbClr val="000000">
                      <a:alpha val="43137"/>
                    </a:srgbClr>
                  </a:outerShdw>
                </a:effectLst>
              </a:rPr>
              <a:t>Niveaux </a:t>
            </a:r>
            <a:r>
              <a:rPr lang="fr-BE" sz="2000" dirty="0" smtClean="0">
                <a:solidFill>
                  <a:schemeClr val="accent2">
                    <a:lumMod val="50000"/>
                  </a:schemeClr>
                </a:solidFill>
                <a:effectLst>
                  <a:outerShdw blurRad="38100" dist="38100" dir="2700000" algn="tl">
                    <a:srgbClr val="000000">
                      <a:alpha val="43137"/>
                    </a:srgbClr>
                  </a:outerShdw>
                </a:effectLst>
              </a:rPr>
              <a:t>min et max de la nappe phréatique</a:t>
            </a:r>
          </a:p>
          <a:p>
            <a:pPr marL="342900" indent="-342900">
              <a:buFont typeface="Arial" panose="020B0604020202020204" pitchFamily="34" charset="0"/>
              <a:buChar char="•"/>
            </a:pPr>
            <a:r>
              <a:rPr lang="fr-BE" sz="2000" dirty="0" smtClean="0">
                <a:solidFill>
                  <a:schemeClr val="accent2">
                    <a:lumMod val="50000"/>
                  </a:schemeClr>
                </a:solidFill>
                <a:effectLst>
                  <a:outerShdw blurRad="38100" dist="38100" dir="2700000" algn="tl">
                    <a:srgbClr val="000000">
                      <a:alpha val="43137"/>
                    </a:srgbClr>
                  </a:outerShdw>
                </a:effectLst>
              </a:rPr>
              <a:t>Application aux polygones correspondants</a:t>
            </a:r>
          </a:p>
          <a:p>
            <a:r>
              <a:rPr lang="fr-BE" i="1" dirty="0" smtClean="0">
                <a:solidFill>
                  <a:schemeClr val="accent2">
                    <a:lumMod val="50000"/>
                  </a:schemeClr>
                </a:solidFill>
                <a:effectLst>
                  <a:outerShdw blurRad="38100" dist="38100" dir="2700000" algn="tl">
                    <a:srgbClr val="000000">
                      <a:alpha val="43137"/>
                    </a:srgbClr>
                  </a:outerShdw>
                </a:effectLst>
              </a:rPr>
              <a:t>(</a:t>
            </a:r>
            <a:r>
              <a:rPr lang="fr-BE" i="1" dirty="0" err="1" smtClean="0">
                <a:solidFill>
                  <a:schemeClr val="accent2">
                    <a:lumMod val="50000"/>
                  </a:schemeClr>
                </a:solidFill>
                <a:effectLst>
                  <a:outerShdw blurRad="38100" dist="38100" dir="2700000" algn="tl">
                    <a:srgbClr val="000000">
                      <a:alpha val="43137"/>
                    </a:srgbClr>
                  </a:outerShdw>
                </a:effectLst>
              </a:rPr>
              <a:t>Meersmans</a:t>
            </a:r>
            <a:r>
              <a:rPr lang="fr-BE" i="1" dirty="0" smtClean="0">
                <a:solidFill>
                  <a:schemeClr val="accent2">
                    <a:lumMod val="50000"/>
                  </a:schemeClr>
                </a:solidFill>
                <a:effectLst>
                  <a:outerShdw blurRad="38100" dist="38100" dir="2700000" algn="tl">
                    <a:srgbClr val="000000">
                      <a:alpha val="43137"/>
                    </a:srgbClr>
                  </a:outerShdw>
                </a:effectLst>
              </a:rPr>
              <a:t> et al., 2008)</a:t>
            </a:r>
          </a:p>
        </p:txBody>
      </p:sp>
      <p:pic>
        <p:nvPicPr>
          <p:cNvPr id="8" name="Image 7"/>
          <p:cNvPicPr>
            <a:picLocks noChangeAspect="1"/>
          </p:cNvPicPr>
          <p:nvPr/>
        </p:nvPicPr>
        <p:blipFill>
          <a:blip r:embed="rId5"/>
          <a:stretch>
            <a:fillRect/>
          </a:stretch>
        </p:blipFill>
        <p:spPr>
          <a:xfrm>
            <a:off x="4139952" y="1442466"/>
            <a:ext cx="4809322" cy="4910571"/>
          </a:xfrm>
          <a:prstGeom prst="rect">
            <a:avLst/>
          </a:prstGeom>
        </p:spPr>
      </p:pic>
    </p:spTree>
    <p:extLst>
      <p:ext uri="{BB962C8B-B14F-4D97-AF65-F5344CB8AC3E}">
        <p14:creationId xmlns:p14="http://schemas.microsoft.com/office/powerpoint/2010/main" val="1837736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11760" y="167825"/>
            <a:ext cx="4609723"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MATERIELS ET METHODES</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0" y="782186"/>
            <a:ext cx="9262600" cy="461665"/>
          </a:xfrm>
          <a:prstGeom prst="rect">
            <a:avLst/>
          </a:prstGeom>
          <a:noFill/>
        </p:spPr>
        <p:txBody>
          <a:bodyPr wrap="none" rtlCol="0">
            <a:spAutoFit/>
          </a:bodyPr>
          <a:lstStyle/>
          <a:p>
            <a:r>
              <a:rPr lang="fr-BE" sz="2400" i="1" u="sng" dirty="0" smtClean="0"/>
              <a:t>Etape 1:</a:t>
            </a:r>
            <a:r>
              <a:rPr lang="fr-BE" sz="2400" i="1" dirty="0" smtClean="0"/>
              <a:t> Constitution de la </a:t>
            </a:r>
            <a:r>
              <a:rPr lang="fr-BE" sz="2400" b="1" i="1" dirty="0" smtClean="0"/>
              <a:t>base de données </a:t>
            </a:r>
            <a:r>
              <a:rPr lang="fr-BE" sz="2400" i="1" dirty="0" smtClean="0"/>
              <a:t>(observations et </a:t>
            </a:r>
            <a:r>
              <a:rPr lang="fr-BE" sz="2400" i="1" dirty="0" err="1" smtClean="0"/>
              <a:t>covariables</a:t>
            </a:r>
            <a:r>
              <a:rPr lang="fr-BE" sz="2400" i="1" dirty="0" smtClean="0"/>
              <a:t>)</a:t>
            </a:r>
            <a:endParaRPr lang="fr-BE" sz="2400" i="1" u="sng" dirty="0" smtClean="0"/>
          </a:p>
        </p:txBody>
      </p:sp>
      <p:sp>
        <p:nvSpPr>
          <p:cNvPr id="6" name="ZoneTexte 5"/>
          <p:cNvSpPr txBox="1"/>
          <p:nvPr/>
        </p:nvSpPr>
        <p:spPr>
          <a:xfrm>
            <a:off x="1610980" y="1698469"/>
            <a:ext cx="6057364" cy="3046988"/>
          </a:xfrm>
          <a:prstGeom prst="rect">
            <a:avLst/>
          </a:prstGeom>
          <a:noFill/>
        </p:spPr>
        <p:txBody>
          <a:bodyPr wrap="none" rtlCol="0">
            <a:spAutoFit/>
          </a:bodyPr>
          <a:lstStyle/>
          <a:p>
            <a:r>
              <a:rPr lang="fr-BE" sz="2400" dirty="0" smtClean="0"/>
              <a:t>Mais aussi…</a:t>
            </a:r>
          </a:p>
          <a:p>
            <a:pPr marL="285750" indent="-285750">
              <a:buFont typeface="Arial" panose="020B0604020202020204" pitchFamily="34" charset="0"/>
              <a:buChar char="•"/>
            </a:pPr>
            <a:endParaRPr lang="fr-BE" sz="2400" dirty="0" smtClean="0"/>
          </a:p>
          <a:p>
            <a:pPr marL="285750" indent="-285750">
              <a:buFont typeface="Arial" panose="020B0604020202020204" pitchFamily="34" charset="0"/>
              <a:buChar char="•"/>
            </a:pPr>
            <a:r>
              <a:rPr lang="fr-BE" sz="2400" dirty="0" smtClean="0"/>
              <a:t>Modèle Numérique de Terrain et dérivés</a:t>
            </a:r>
          </a:p>
          <a:p>
            <a:pPr marL="742950" lvl="1" indent="-285750">
              <a:buFont typeface="Arial" panose="020B0604020202020204" pitchFamily="34" charset="0"/>
              <a:buChar char="•"/>
            </a:pPr>
            <a:r>
              <a:rPr lang="fr-BE" sz="2400" dirty="0" smtClean="0"/>
              <a:t>Pente, courbures, orientation, LS-factor…</a:t>
            </a:r>
          </a:p>
          <a:p>
            <a:pPr marL="742950" lvl="1" indent="-285750">
              <a:buFont typeface="Arial" panose="020B0604020202020204" pitchFamily="34" charset="0"/>
              <a:buChar char="•"/>
            </a:pPr>
            <a:endParaRPr lang="fr-BE" sz="2400" dirty="0" smtClean="0"/>
          </a:p>
          <a:p>
            <a:pPr marL="285750" indent="-285750">
              <a:buFont typeface="Arial" panose="020B0604020202020204" pitchFamily="34" charset="0"/>
              <a:buChar char="•"/>
            </a:pPr>
            <a:r>
              <a:rPr lang="fr-BE" sz="2400" dirty="0" smtClean="0"/>
              <a:t>Occupation du sol</a:t>
            </a:r>
          </a:p>
          <a:p>
            <a:endParaRPr lang="fr-BE" sz="2400" dirty="0"/>
          </a:p>
          <a:p>
            <a:pPr marL="285750" indent="-285750">
              <a:buFont typeface="Arial" panose="020B0604020202020204" pitchFamily="34" charset="0"/>
              <a:buChar char="•"/>
            </a:pPr>
            <a:r>
              <a:rPr lang="fr-BE" sz="2400" dirty="0" smtClean="0"/>
              <a:t>Apports de fumures</a:t>
            </a:r>
          </a:p>
        </p:txBody>
      </p:sp>
      <p:sp>
        <p:nvSpPr>
          <p:cNvPr id="10" name="ZoneTexte 9"/>
          <p:cNvSpPr txBox="1"/>
          <p:nvPr/>
        </p:nvSpPr>
        <p:spPr>
          <a:xfrm>
            <a:off x="169272" y="5895252"/>
            <a:ext cx="2484976" cy="646331"/>
          </a:xfrm>
          <a:prstGeom prst="rect">
            <a:avLst/>
          </a:prstGeom>
          <a:noFill/>
        </p:spPr>
        <p:txBody>
          <a:bodyPr wrap="none" rtlCol="0">
            <a:spAutoFit/>
          </a:bodyPr>
          <a:lstStyle/>
          <a:p>
            <a:r>
              <a:rPr lang="fr-BE" i="1" dirty="0">
                <a:sym typeface="Wingdings" panose="05000000000000000000" pitchFamily="2" charset="2"/>
              </a:rPr>
              <a:t> résolution de 40x40m</a:t>
            </a:r>
            <a:endParaRPr lang="fr-BE" i="1" dirty="0"/>
          </a:p>
          <a:p>
            <a:endParaRPr lang="fr-BE" dirty="0"/>
          </a:p>
        </p:txBody>
      </p:sp>
    </p:spTree>
    <p:extLst>
      <p:ext uri="{BB962C8B-B14F-4D97-AF65-F5344CB8AC3E}">
        <p14:creationId xmlns:p14="http://schemas.microsoft.com/office/powerpoint/2010/main" val="428506842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11760" y="167825"/>
            <a:ext cx="4609723"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MATERIELS ET METHODES</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242850" y="752600"/>
            <a:ext cx="8577622" cy="5601533"/>
          </a:xfrm>
          <a:prstGeom prst="rect">
            <a:avLst/>
          </a:prstGeom>
          <a:noFill/>
        </p:spPr>
        <p:txBody>
          <a:bodyPr wrap="square" rtlCol="0">
            <a:spAutoFit/>
          </a:bodyPr>
          <a:lstStyle/>
          <a:p>
            <a:r>
              <a:rPr lang="fr-BE" sz="2400" i="1" u="sng" dirty="0" smtClean="0"/>
              <a:t>Etape 2:</a:t>
            </a:r>
            <a:r>
              <a:rPr lang="fr-BE" sz="2400" i="1" dirty="0"/>
              <a:t> </a:t>
            </a:r>
            <a:r>
              <a:rPr lang="fr-BE" sz="2400" i="1" dirty="0" smtClean="0"/>
              <a:t>Ajustement d’un Modèle Additif Généralisé (</a:t>
            </a:r>
            <a:r>
              <a:rPr lang="fr-BE" sz="2400" b="1" i="1" dirty="0" smtClean="0"/>
              <a:t>GAM</a:t>
            </a:r>
            <a:r>
              <a:rPr lang="fr-BE" sz="2400" i="1" dirty="0" smtClean="0"/>
              <a:t>)</a:t>
            </a:r>
          </a:p>
          <a:p>
            <a:r>
              <a:rPr lang="fr-BE" sz="2400" dirty="0" smtClean="0"/>
              <a:t>	</a:t>
            </a:r>
            <a:r>
              <a:rPr lang="fr-BE" sz="2400" dirty="0" smtClean="0">
                <a:sym typeface="Wingdings" panose="05000000000000000000" pitchFamily="2" charset="2"/>
              </a:rPr>
              <a:t> </a:t>
            </a:r>
            <a:r>
              <a:rPr lang="fr-BE" sz="2000" dirty="0" smtClean="0"/>
              <a:t>sur 2/3 du jeu de données (validation sur le 1/3 restant)</a:t>
            </a:r>
          </a:p>
          <a:p>
            <a:endParaRPr lang="fr-BE" sz="2000" dirty="0"/>
          </a:p>
          <a:p>
            <a:r>
              <a:rPr lang="fr-BE" sz="2000" dirty="0" smtClean="0"/>
              <a:t>GAM: </a:t>
            </a:r>
            <a:r>
              <a:rPr lang="fr-BE" sz="2000" b="1" dirty="0" smtClean="0"/>
              <a:t>généralisation des modèles de régression linéaire </a:t>
            </a:r>
            <a:r>
              <a:rPr lang="fr-BE" sz="2000" dirty="0" smtClean="0"/>
              <a:t>dont les coefficients peuvent être des </a:t>
            </a:r>
            <a:r>
              <a:rPr lang="fr-BE" sz="2000" b="1" dirty="0" smtClean="0"/>
              <a:t>fonctions de lissage</a:t>
            </a:r>
            <a:r>
              <a:rPr lang="fr-BE" sz="2000" dirty="0" smtClean="0"/>
              <a:t> </a:t>
            </a:r>
            <a:r>
              <a:rPr lang="fr-BE" i="1" dirty="0" smtClean="0"/>
              <a:t>(non-paramétriques)</a:t>
            </a:r>
            <a:endParaRPr lang="fr-BE" sz="2000" i="1" dirty="0" smtClean="0"/>
          </a:p>
          <a:p>
            <a:endParaRPr lang="fr-BE" sz="2400" i="1" dirty="0"/>
          </a:p>
          <a:p>
            <a:pPr algn="ctr"/>
            <a:r>
              <a:rPr lang="fr-BE" sz="2400" i="1" dirty="0" smtClean="0"/>
              <a:t>g </a:t>
            </a:r>
            <a:r>
              <a:rPr lang="fr-BE" sz="2400" dirty="0"/>
              <a:t>[</a:t>
            </a:r>
            <a:r>
              <a:rPr lang="el-GR" sz="2400" i="1" dirty="0"/>
              <a:t>μ</a:t>
            </a:r>
            <a:r>
              <a:rPr lang="el-GR" sz="2400" dirty="0"/>
              <a:t>(</a:t>
            </a:r>
            <a:r>
              <a:rPr lang="fr-BE" sz="2400" i="1" dirty="0"/>
              <a:t>Y </a:t>
            </a:r>
            <a:r>
              <a:rPr lang="fr-BE" sz="2400" dirty="0"/>
              <a:t>)]=</a:t>
            </a:r>
            <a:r>
              <a:rPr lang="el-GR" sz="2400" i="1" dirty="0"/>
              <a:t>α</a:t>
            </a:r>
            <a:r>
              <a:rPr lang="el-GR" sz="2400" dirty="0"/>
              <a:t>+</a:t>
            </a:r>
            <a:r>
              <a:rPr lang="fr-BE" sz="2400" i="1" dirty="0"/>
              <a:t>f </a:t>
            </a:r>
            <a:r>
              <a:rPr lang="fr-BE" sz="2400" dirty="0"/>
              <a:t>1 </a:t>
            </a:r>
            <a:r>
              <a:rPr lang="fr-BE" sz="2400" i="1" dirty="0"/>
              <a:t>X</a:t>
            </a:r>
            <a:r>
              <a:rPr lang="fr-BE" sz="2400" dirty="0"/>
              <a:t>1+</a:t>
            </a:r>
            <a:r>
              <a:rPr lang="fr-BE" sz="2400" i="1" dirty="0"/>
              <a:t>f </a:t>
            </a:r>
            <a:r>
              <a:rPr lang="fr-BE" sz="2400" dirty="0"/>
              <a:t>2 </a:t>
            </a:r>
            <a:r>
              <a:rPr lang="fr-BE" sz="2400" i="1" dirty="0"/>
              <a:t>X</a:t>
            </a:r>
            <a:r>
              <a:rPr lang="fr-BE" sz="2400" dirty="0"/>
              <a:t>2+</a:t>
            </a:r>
            <a:r>
              <a:rPr lang="fr-BE" sz="2400" i="1" dirty="0"/>
              <a:t>…</a:t>
            </a:r>
            <a:r>
              <a:rPr lang="fr-BE" sz="2400" dirty="0"/>
              <a:t>+</a:t>
            </a:r>
            <a:r>
              <a:rPr lang="fr-BE" sz="2400" i="1" dirty="0"/>
              <a:t>f p </a:t>
            </a:r>
            <a:r>
              <a:rPr lang="fr-BE" sz="2400" i="1" dirty="0" err="1" smtClean="0"/>
              <a:t>Xp</a:t>
            </a:r>
            <a:endParaRPr lang="fr-BE" sz="2400" i="1" dirty="0" smtClean="0"/>
          </a:p>
          <a:p>
            <a:endParaRPr lang="fr-BE" sz="2400" dirty="0" smtClean="0"/>
          </a:p>
          <a:p>
            <a:r>
              <a:rPr lang="fr-BE" i="1" dirty="0" smtClean="0"/>
              <a:t>g: fonction ‘lien’; </a:t>
            </a:r>
            <a:r>
              <a:rPr lang="el-GR" i="1" dirty="0"/>
              <a:t>μ</a:t>
            </a:r>
            <a:r>
              <a:rPr lang="el-GR" dirty="0"/>
              <a:t>(</a:t>
            </a:r>
            <a:r>
              <a:rPr lang="fr-BE" i="1" dirty="0"/>
              <a:t>Y </a:t>
            </a:r>
            <a:r>
              <a:rPr lang="fr-BE" dirty="0" smtClean="0"/>
              <a:t>):</a:t>
            </a:r>
            <a:r>
              <a:rPr lang="fr-BE" i="1" dirty="0" smtClean="0"/>
              <a:t> moyenne conditionnelle de Y; f1,…,n: fonctions non-paramétriques</a:t>
            </a:r>
          </a:p>
          <a:p>
            <a:endParaRPr lang="fr-BE" sz="2000" i="1" dirty="0" smtClean="0"/>
          </a:p>
          <a:p>
            <a:endParaRPr lang="fr-BE" sz="2000" i="1" dirty="0" smtClean="0"/>
          </a:p>
          <a:p>
            <a:r>
              <a:rPr lang="fr-BE" sz="2000" dirty="0" smtClean="0"/>
              <a:t>1/ Constituer </a:t>
            </a:r>
            <a:r>
              <a:rPr lang="fr-BE" sz="2000" b="1" dirty="0" smtClean="0"/>
              <a:t>un modèle incluant toutes les </a:t>
            </a:r>
            <a:r>
              <a:rPr lang="fr-BE" sz="2000" b="1" dirty="0" err="1" smtClean="0"/>
              <a:t>covariables</a:t>
            </a:r>
            <a:r>
              <a:rPr lang="fr-BE" sz="2000" dirty="0" smtClean="0"/>
              <a:t>, et mesurer l’AIC </a:t>
            </a:r>
            <a:r>
              <a:rPr lang="fr-BE" i="1" dirty="0" smtClean="0"/>
              <a:t>(Critère d’Information d’</a:t>
            </a:r>
            <a:r>
              <a:rPr lang="fr-BE" i="1" dirty="0" err="1" smtClean="0"/>
              <a:t>Akaike</a:t>
            </a:r>
            <a:r>
              <a:rPr lang="fr-BE" i="1" dirty="0" smtClean="0"/>
              <a:t>) </a:t>
            </a:r>
            <a:r>
              <a:rPr lang="fr-BE" sz="2000" dirty="0" smtClean="0"/>
              <a:t>et la variance expliquée</a:t>
            </a:r>
          </a:p>
          <a:p>
            <a:endParaRPr lang="fr-BE" sz="1000" dirty="0" smtClean="0"/>
          </a:p>
          <a:p>
            <a:r>
              <a:rPr lang="fr-BE" sz="2000" dirty="0" smtClean="0"/>
              <a:t>2/ </a:t>
            </a:r>
            <a:r>
              <a:rPr lang="fr-BE" sz="2000" b="1" dirty="0" smtClean="0"/>
              <a:t>Retirer séquentiellement chaque </a:t>
            </a:r>
            <a:r>
              <a:rPr lang="fr-BE" sz="2000" b="1" dirty="0" err="1" smtClean="0"/>
              <a:t>covariable</a:t>
            </a:r>
            <a:r>
              <a:rPr lang="fr-BE" sz="2000" dirty="0" smtClean="0"/>
              <a:t>, et mesurer l’AIC et la variance</a:t>
            </a:r>
          </a:p>
          <a:p>
            <a:endParaRPr lang="fr-BE" sz="1000" dirty="0" smtClean="0"/>
          </a:p>
          <a:p>
            <a:r>
              <a:rPr lang="fr-BE" sz="2000" dirty="0" smtClean="0"/>
              <a:t>3/ </a:t>
            </a:r>
            <a:r>
              <a:rPr lang="fr-BE" sz="2000" b="1" dirty="0" smtClean="0"/>
              <a:t>Comparer les AIC et variances expliquées </a:t>
            </a:r>
            <a:r>
              <a:rPr lang="fr-BE" sz="2000" dirty="0" smtClean="0"/>
              <a:t>pour évaluer l’influence de chaque </a:t>
            </a:r>
            <a:r>
              <a:rPr lang="fr-BE" sz="2000" dirty="0" err="1" smtClean="0"/>
              <a:t>covariable</a:t>
            </a:r>
            <a:r>
              <a:rPr lang="fr-BE" sz="2000" dirty="0" smtClean="0"/>
              <a:t> sur la capacité de prédiction du modèle</a:t>
            </a:r>
            <a:endParaRPr lang="fr-BE" sz="2000" dirty="0"/>
          </a:p>
        </p:txBody>
      </p:sp>
    </p:spTree>
    <p:extLst>
      <p:ext uri="{BB962C8B-B14F-4D97-AF65-F5344CB8AC3E}">
        <p14:creationId xmlns:p14="http://schemas.microsoft.com/office/powerpoint/2010/main" val="1245567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11760" y="167825"/>
            <a:ext cx="4609723"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MATERIELS ET METHODES</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215261" y="760636"/>
            <a:ext cx="8749227" cy="5386090"/>
          </a:xfrm>
          <a:prstGeom prst="rect">
            <a:avLst/>
          </a:prstGeom>
          <a:noFill/>
        </p:spPr>
        <p:txBody>
          <a:bodyPr wrap="square" rtlCol="0">
            <a:spAutoFit/>
          </a:bodyPr>
          <a:lstStyle/>
          <a:p>
            <a:r>
              <a:rPr lang="fr-BE" sz="2400" i="1" u="sng" dirty="0" smtClean="0">
                <a:solidFill>
                  <a:schemeClr val="tx1">
                    <a:lumMod val="50000"/>
                    <a:lumOff val="50000"/>
                  </a:schemeClr>
                </a:solidFill>
              </a:rPr>
              <a:t>Etape 3 :</a:t>
            </a:r>
            <a:r>
              <a:rPr lang="fr-BE" sz="2400" i="1" dirty="0" smtClean="0">
                <a:solidFill>
                  <a:schemeClr val="tx1">
                    <a:lumMod val="50000"/>
                    <a:lumOff val="50000"/>
                  </a:schemeClr>
                </a:solidFill>
              </a:rPr>
              <a:t> Simulations </a:t>
            </a:r>
            <a:r>
              <a:rPr lang="fr-BE" sz="2400" b="1" i="1" dirty="0" smtClean="0">
                <a:solidFill>
                  <a:schemeClr val="tx1">
                    <a:lumMod val="50000"/>
                    <a:lumOff val="50000"/>
                  </a:schemeClr>
                </a:solidFill>
              </a:rPr>
              <a:t>Monte-Carlo </a:t>
            </a:r>
            <a:endParaRPr lang="fr-BE" sz="2400" b="1" i="1" u="sng" dirty="0" smtClean="0">
              <a:solidFill>
                <a:schemeClr val="tx1">
                  <a:lumMod val="50000"/>
                  <a:lumOff val="50000"/>
                </a:schemeClr>
              </a:solidFill>
            </a:endParaRPr>
          </a:p>
          <a:p>
            <a:r>
              <a:rPr lang="fr-BE" sz="2400" dirty="0" smtClean="0">
                <a:solidFill>
                  <a:schemeClr val="tx1">
                    <a:lumMod val="50000"/>
                    <a:lumOff val="50000"/>
                  </a:schemeClr>
                </a:solidFill>
              </a:rPr>
              <a:t>permettent </a:t>
            </a:r>
            <a:r>
              <a:rPr lang="fr-BE" sz="2400" dirty="0">
                <a:solidFill>
                  <a:schemeClr val="tx1">
                    <a:lumMod val="50000"/>
                    <a:lumOff val="50000"/>
                  </a:schemeClr>
                </a:solidFill>
              </a:rPr>
              <a:t>de prendre en compte les </a:t>
            </a:r>
            <a:r>
              <a:rPr lang="fr-BE" sz="2400" b="1" dirty="0">
                <a:solidFill>
                  <a:schemeClr val="tx1">
                    <a:lumMod val="50000"/>
                    <a:lumOff val="50000"/>
                  </a:schemeClr>
                </a:solidFill>
              </a:rPr>
              <a:t>incertitudes </a:t>
            </a:r>
            <a:r>
              <a:rPr lang="fr-BE" sz="2400" b="1" dirty="0" smtClean="0">
                <a:solidFill>
                  <a:schemeClr val="tx1">
                    <a:lumMod val="50000"/>
                    <a:lumOff val="50000"/>
                  </a:schemeClr>
                </a:solidFill>
              </a:rPr>
              <a:t>associées… </a:t>
            </a:r>
          </a:p>
          <a:p>
            <a:endParaRPr lang="fr-BE" sz="1000" i="1" dirty="0" smtClean="0">
              <a:solidFill>
                <a:schemeClr val="tx1">
                  <a:lumMod val="50000"/>
                  <a:lumOff val="50000"/>
                </a:schemeClr>
              </a:solidFill>
            </a:endParaRPr>
          </a:p>
          <a:p>
            <a:r>
              <a:rPr lang="fr-BE" sz="2000" dirty="0" smtClean="0">
                <a:solidFill>
                  <a:schemeClr val="tx1">
                    <a:lumMod val="50000"/>
                    <a:lumOff val="50000"/>
                  </a:schemeClr>
                </a:solidFill>
              </a:rPr>
              <a:t>i/ </a:t>
            </a:r>
            <a:r>
              <a:rPr lang="fr-BE" sz="2000" b="1" dirty="0" smtClean="0">
                <a:solidFill>
                  <a:schemeClr val="tx1">
                    <a:lumMod val="50000"/>
                    <a:lumOff val="50000"/>
                  </a:schemeClr>
                </a:solidFill>
              </a:rPr>
              <a:t>à l’estimation des densités de </a:t>
            </a:r>
            <a:r>
              <a:rPr lang="fr-BE" sz="2000" b="1" dirty="0">
                <a:solidFill>
                  <a:schemeClr val="tx1">
                    <a:lumMod val="50000"/>
                    <a:lumOff val="50000"/>
                  </a:schemeClr>
                </a:solidFill>
              </a:rPr>
              <a:t>COS</a:t>
            </a:r>
            <a:r>
              <a:rPr lang="fr-BE" sz="2000" dirty="0">
                <a:solidFill>
                  <a:schemeClr val="tx1">
                    <a:lumMod val="50000"/>
                    <a:lumOff val="50000"/>
                  </a:schemeClr>
                </a:solidFill>
              </a:rPr>
              <a:t> à l’échelle du pixel </a:t>
            </a:r>
            <a:r>
              <a:rPr lang="fr-BE" i="1" dirty="0" smtClean="0">
                <a:solidFill>
                  <a:schemeClr val="tx1">
                    <a:lumMod val="50000"/>
                    <a:lumOff val="50000"/>
                  </a:schemeClr>
                </a:solidFill>
              </a:rPr>
              <a:t>(40m)</a:t>
            </a:r>
            <a:r>
              <a:rPr lang="fr-BE" dirty="0" smtClean="0">
                <a:solidFill>
                  <a:schemeClr val="tx1">
                    <a:lumMod val="50000"/>
                    <a:lumOff val="50000"/>
                  </a:schemeClr>
                </a:solidFill>
              </a:rPr>
              <a:t> </a:t>
            </a:r>
            <a:r>
              <a:rPr lang="fr-BE" sz="2000" dirty="0" smtClean="0">
                <a:solidFill>
                  <a:schemeClr val="tx1">
                    <a:lumMod val="50000"/>
                    <a:lumOff val="50000"/>
                  </a:schemeClr>
                </a:solidFill>
              </a:rPr>
              <a:t>: </a:t>
            </a:r>
          </a:p>
          <a:p>
            <a:r>
              <a:rPr lang="fr-BE" sz="2000" dirty="0">
                <a:solidFill>
                  <a:schemeClr val="tx1">
                    <a:lumMod val="50000"/>
                    <a:lumOff val="50000"/>
                  </a:schemeClr>
                </a:solidFill>
              </a:rPr>
              <a:t>	</a:t>
            </a:r>
            <a:r>
              <a:rPr lang="fr-BE" sz="2000" dirty="0" smtClean="0">
                <a:solidFill>
                  <a:schemeClr val="tx1">
                    <a:lumMod val="50000"/>
                    <a:lumOff val="50000"/>
                  </a:schemeClr>
                </a:solidFill>
              </a:rPr>
              <a:t>100 simulations = </a:t>
            </a:r>
            <a:r>
              <a:rPr lang="fr-BE" sz="2000" dirty="0" err="1" smtClean="0">
                <a:solidFill>
                  <a:schemeClr val="tx1">
                    <a:lumMod val="50000"/>
                    <a:lumOff val="50000"/>
                  </a:schemeClr>
                </a:solidFill>
              </a:rPr>
              <a:t>ré-ajustement</a:t>
            </a:r>
            <a:r>
              <a:rPr lang="fr-BE" sz="2000" dirty="0" smtClean="0">
                <a:solidFill>
                  <a:schemeClr val="tx1">
                    <a:lumMod val="50000"/>
                    <a:lumOff val="50000"/>
                  </a:schemeClr>
                </a:solidFill>
              </a:rPr>
              <a:t> de 100 modèles</a:t>
            </a:r>
            <a:endParaRPr lang="fr-BE" sz="2000" i="1" dirty="0" smtClean="0">
              <a:solidFill>
                <a:schemeClr val="tx1">
                  <a:lumMod val="50000"/>
                  <a:lumOff val="50000"/>
                </a:schemeClr>
              </a:solidFill>
            </a:endParaRPr>
          </a:p>
          <a:p>
            <a:r>
              <a:rPr lang="fr-BE" i="1" dirty="0">
                <a:solidFill>
                  <a:schemeClr val="tx1">
                    <a:lumMod val="50000"/>
                    <a:lumOff val="50000"/>
                  </a:schemeClr>
                </a:solidFill>
              </a:rPr>
              <a:t>	</a:t>
            </a:r>
            <a:r>
              <a:rPr lang="fr-BE" i="1" dirty="0" smtClean="0">
                <a:solidFill>
                  <a:schemeClr val="tx1">
                    <a:lumMod val="50000"/>
                    <a:lumOff val="50000"/>
                  </a:schemeClr>
                </a:solidFill>
              </a:rPr>
              <a:t>	(coefficients de variation estimés par </a:t>
            </a:r>
            <a:r>
              <a:rPr lang="fr-BE" dirty="0" err="1">
                <a:solidFill>
                  <a:schemeClr val="tx1">
                    <a:lumMod val="50000"/>
                    <a:lumOff val="50000"/>
                  </a:schemeClr>
                </a:solidFill>
              </a:rPr>
              <a:t>Goidts</a:t>
            </a:r>
            <a:r>
              <a:rPr lang="fr-BE" dirty="0">
                <a:solidFill>
                  <a:schemeClr val="tx1">
                    <a:lumMod val="50000"/>
                    <a:lumOff val="50000"/>
                  </a:schemeClr>
                </a:solidFill>
              </a:rPr>
              <a:t> et al</a:t>
            </a:r>
            <a:r>
              <a:rPr lang="fr-BE" dirty="0" smtClean="0">
                <a:solidFill>
                  <a:schemeClr val="tx1">
                    <a:lumMod val="50000"/>
                    <a:lumOff val="50000"/>
                  </a:schemeClr>
                </a:solidFill>
              </a:rPr>
              <a:t>. en 2009</a:t>
            </a:r>
            <a:r>
              <a:rPr lang="fr-BE" i="1" dirty="0" smtClean="0">
                <a:solidFill>
                  <a:schemeClr val="tx1">
                    <a:lumMod val="50000"/>
                    <a:lumOff val="50000"/>
                  </a:schemeClr>
                </a:solidFill>
              </a:rPr>
              <a:t>)</a:t>
            </a:r>
          </a:p>
          <a:p>
            <a:r>
              <a:rPr lang="fr-BE" sz="2000" b="1" dirty="0" smtClean="0">
                <a:solidFill>
                  <a:schemeClr val="tx1">
                    <a:lumMod val="50000"/>
                    <a:lumOff val="50000"/>
                  </a:schemeClr>
                </a:solidFill>
              </a:rPr>
              <a:t>&amp;</a:t>
            </a:r>
            <a:r>
              <a:rPr lang="fr-BE" sz="2000" dirty="0" smtClean="0">
                <a:solidFill>
                  <a:schemeClr val="tx1">
                    <a:lumMod val="50000"/>
                    <a:lumOff val="50000"/>
                  </a:schemeClr>
                </a:solidFill>
              </a:rPr>
              <a:t>		</a:t>
            </a:r>
          </a:p>
          <a:p>
            <a:r>
              <a:rPr lang="fr-BE" sz="2000" dirty="0">
                <a:solidFill>
                  <a:schemeClr val="tx1">
                    <a:lumMod val="50000"/>
                    <a:lumOff val="50000"/>
                  </a:schemeClr>
                </a:solidFill>
              </a:rPr>
              <a:t>i</a:t>
            </a:r>
            <a:r>
              <a:rPr lang="fr-BE" sz="2000" dirty="0" smtClean="0">
                <a:solidFill>
                  <a:schemeClr val="tx1">
                    <a:lumMod val="50000"/>
                    <a:lumOff val="50000"/>
                  </a:schemeClr>
                </a:solidFill>
              </a:rPr>
              <a:t>i/ </a:t>
            </a:r>
            <a:r>
              <a:rPr lang="fr-BE" sz="2000" b="1" dirty="0" smtClean="0">
                <a:solidFill>
                  <a:schemeClr val="tx1">
                    <a:lumMod val="50000"/>
                    <a:lumOff val="50000"/>
                  </a:schemeClr>
                </a:solidFill>
              </a:rPr>
              <a:t>aux </a:t>
            </a:r>
            <a:r>
              <a:rPr lang="fr-BE" sz="2000" b="1" dirty="0">
                <a:solidFill>
                  <a:schemeClr val="tx1">
                    <a:lumMod val="50000"/>
                    <a:lumOff val="50000"/>
                  </a:schemeClr>
                </a:solidFill>
              </a:rPr>
              <a:t>paramètres </a:t>
            </a:r>
            <a:r>
              <a:rPr lang="fr-BE" sz="2000" b="1" dirty="0" smtClean="0">
                <a:solidFill>
                  <a:schemeClr val="tx1">
                    <a:lumMod val="50000"/>
                    <a:lumOff val="50000"/>
                  </a:schemeClr>
                </a:solidFill>
              </a:rPr>
              <a:t>du modèle </a:t>
            </a:r>
            <a:r>
              <a:rPr lang="fr-BE" sz="2000" dirty="0" smtClean="0">
                <a:solidFill>
                  <a:schemeClr val="tx1">
                    <a:lumMod val="50000"/>
                    <a:lumOff val="50000"/>
                  </a:schemeClr>
                </a:solidFill>
              </a:rPr>
              <a:t>spatial (GAM) : </a:t>
            </a:r>
          </a:p>
          <a:p>
            <a:r>
              <a:rPr lang="fr-BE" sz="2000" dirty="0">
                <a:solidFill>
                  <a:schemeClr val="tx1">
                    <a:lumMod val="50000"/>
                    <a:lumOff val="50000"/>
                  </a:schemeClr>
                </a:solidFill>
              </a:rPr>
              <a:t>	</a:t>
            </a:r>
            <a:r>
              <a:rPr lang="fr-BE" sz="2000" dirty="0" smtClean="0">
                <a:solidFill>
                  <a:schemeClr val="tx1">
                    <a:lumMod val="50000"/>
                    <a:lumOff val="50000"/>
                  </a:schemeClr>
                </a:solidFill>
              </a:rPr>
              <a:t>100 simulations pour chacun des 100 modèles</a:t>
            </a:r>
          </a:p>
          <a:p>
            <a:r>
              <a:rPr lang="fr-BE" sz="2000" i="1" dirty="0" smtClean="0">
                <a:solidFill>
                  <a:schemeClr val="tx1">
                    <a:lumMod val="50000"/>
                    <a:lumOff val="50000"/>
                  </a:schemeClr>
                </a:solidFill>
              </a:rPr>
              <a:t>		</a:t>
            </a:r>
            <a:r>
              <a:rPr lang="fr-BE" i="1" dirty="0" smtClean="0">
                <a:solidFill>
                  <a:schemeClr val="tx1">
                    <a:lumMod val="50000"/>
                    <a:lumOff val="50000"/>
                  </a:schemeClr>
                </a:solidFill>
              </a:rPr>
              <a:t>(intervalles de confiance estimés; </a:t>
            </a:r>
            <a:r>
              <a:rPr lang="fr-BE" i="1" dirty="0" err="1" smtClean="0">
                <a:solidFill>
                  <a:schemeClr val="tx1">
                    <a:lumMod val="50000"/>
                    <a:lumOff val="50000"/>
                  </a:schemeClr>
                </a:solidFill>
              </a:rPr>
              <a:t>mgcv</a:t>
            </a:r>
            <a:r>
              <a:rPr lang="fr-BE" i="1" dirty="0" smtClean="0">
                <a:solidFill>
                  <a:schemeClr val="tx1">
                    <a:lumMod val="50000"/>
                    <a:lumOff val="50000"/>
                  </a:schemeClr>
                </a:solidFill>
              </a:rPr>
              <a:t> package – R)</a:t>
            </a:r>
          </a:p>
          <a:p>
            <a:endParaRPr lang="fr-BE" sz="1000" i="1" dirty="0">
              <a:solidFill>
                <a:schemeClr val="tx1">
                  <a:lumMod val="50000"/>
                  <a:lumOff val="50000"/>
                </a:schemeClr>
              </a:solidFill>
            </a:endParaRPr>
          </a:p>
          <a:p>
            <a:r>
              <a:rPr lang="fr-BE" sz="2400" b="1" i="1" dirty="0" smtClean="0">
                <a:solidFill>
                  <a:schemeClr val="tx1">
                    <a:lumMod val="50000"/>
                    <a:lumOff val="50000"/>
                  </a:schemeClr>
                </a:solidFill>
                <a:sym typeface="Wingdings" panose="05000000000000000000" pitchFamily="2" charset="2"/>
              </a:rPr>
              <a:t> 10 000 jeux indépendants </a:t>
            </a:r>
            <a:r>
              <a:rPr lang="fr-BE" sz="2400" i="1" dirty="0" smtClean="0">
                <a:solidFill>
                  <a:schemeClr val="tx1">
                    <a:lumMod val="50000"/>
                    <a:lumOff val="50000"/>
                  </a:schemeClr>
                </a:solidFill>
                <a:sym typeface="Wingdings" panose="05000000000000000000" pitchFamily="2" charset="2"/>
              </a:rPr>
              <a:t>de données spatialisées</a:t>
            </a:r>
            <a:endParaRPr lang="fr-BE" sz="2400" i="1" dirty="0">
              <a:solidFill>
                <a:schemeClr val="tx1">
                  <a:lumMod val="50000"/>
                  <a:lumOff val="50000"/>
                </a:schemeClr>
              </a:solidFill>
            </a:endParaRPr>
          </a:p>
          <a:p>
            <a:endParaRPr lang="fr-BE" sz="1000" dirty="0">
              <a:solidFill>
                <a:schemeClr val="tx1">
                  <a:lumMod val="50000"/>
                  <a:lumOff val="50000"/>
                </a:schemeClr>
              </a:solidFill>
            </a:endParaRPr>
          </a:p>
          <a:p>
            <a:r>
              <a:rPr lang="fr-BE" sz="2400" i="1" u="sng" dirty="0" smtClean="0">
                <a:solidFill>
                  <a:schemeClr val="tx1">
                    <a:lumMod val="50000"/>
                    <a:lumOff val="50000"/>
                  </a:schemeClr>
                </a:solidFill>
              </a:rPr>
              <a:t>Etape 4:</a:t>
            </a:r>
            <a:r>
              <a:rPr lang="fr-BE" sz="2400" i="1" dirty="0" smtClean="0">
                <a:solidFill>
                  <a:schemeClr val="tx1">
                    <a:lumMod val="50000"/>
                    <a:lumOff val="50000"/>
                  </a:schemeClr>
                </a:solidFill>
              </a:rPr>
              <a:t> Calculs des </a:t>
            </a:r>
            <a:r>
              <a:rPr lang="fr-BE" sz="2400" b="1" i="1" dirty="0" smtClean="0">
                <a:solidFill>
                  <a:schemeClr val="tx1">
                    <a:lumMod val="50000"/>
                    <a:lumOff val="50000"/>
                  </a:schemeClr>
                </a:solidFill>
              </a:rPr>
              <a:t>statistiques</a:t>
            </a:r>
          </a:p>
          <a:p>
            <a:pPr marL="342900" indent="-342900">
              <a:buFont typeface="Arial" panose="020B0604020202020204" pitchFamily="34" charset="0"/>
              <a:buChar char="•"/>
            </a:pPr>
            <a:r>
              <a:rPr lang="fr-BE" sz="2000" dirty="0">
                <a:solidFill>
                  <a:schemeClr val="tx1">
                    <a:lumMod val="50000"/>
                    <a:lumOff val="50000"/>
                  </a:schemeClr>
                </a:solidFill>
              </a:rPr>
              <a:t>C</a:t>
            </a:r>
            <a:r>
              <a:rPr lang="fr-BE" sz="2000" dirty="0" smtClean="0">
                <a:solidFill>
                  <a:schemeClr val="tx1">
                    <a:lumMod val="50000"/>
                    <a:lumOff val="50000"/>
                  </a:schemeClr>
                </a:solidFill>
              </a:rPr>
              <a:t>artographie des </a:t>
            </a:r>
            <a:r>
              <a:rPr lang="fr-BE" sz="2000" b="1" dirty="0" smtClean="0">
                <a:solidFill>
                  <a:schemeClr val="tx1">
                    <a:lumMod val="50000"/>
                    <a:lumOff val="50000"/>
                  </a:schemeClr>
                </a:solidFill>
              </a:rPr>
              <a:t>stocks</a:t>
            </a:r>
            <a:r>
              <a:rPr lang="fr-BE" sz="2000" dirty="0" smtClean="0">
                <a:solidFill>
                  <a:schemeClr val="tx1">
                    <a:lumMod val="50000"/>
                    <a:lumOff val="50000"/>
                  </a:schemeClr>
                </a:solidFill>
              </a:rPr>
              <a:t>: calcul des médianes, Q05 et Q95 pour chaque pixel (n = 10 000)</a:t>
            </a:r>
          </a:p>
          <a:p>
            <a:pPr marL="342900" indent="-342900">
              <a:buFont typeface="Arial" panose="020B0604020202020204" pitchFamily="34" charset="0"/>
              <a:buChar char="•"/>
            </a:pPr>
            <a:r>
              <a:rPr lang="fr-BE" sz="2000" dirty="0" smtClean="0">
                <a:solidFill>
                  <a:schemeClr val="tx1">
                    <a:lumMod val="50000"/>
                    <a:lumOff val="50000"/>
                  </a:schemeClr>
                </a:solidFill>
              </a:rPr>
              <a:t>Calcul des </a:t>
            </a:r>
            <a:r>
              <a:rPr lang="fr-BE" sz="2000" b="1" dirty="0" smtClean="0">
                <a:solidFill>
                  <a:schemeClr val="tx1">
                    <a:lumMod val="50000"/>
                    <a:lumOff val="50000"/>
                  </a:schemeClr>
                </a:solidFill>
              </a:rPr>
              <a:t>stocks totaux </a:t>
            </a:r>
            <a:r>
              <a:rPr lang="fr-BE" sz="2000" dirty="0" smtClean="0">
                <a:solidFill>
                  <a:schemeClr val="tx1">
                    <a:lumMod val="50000"/>
                    <a:lumOff val="50000"/>
                  </a:schemeClr>
                </a:solidFill>
              </a:rPr>
              <a:t>pour chaque jeux indépendants puis de la moyenne et erreur standard (n = 10 000)</a:t>
            </a:r>
            <a:endParaRPr lang="fr-BE" sz="2400" b="1" i="1" u="sng" dirty="0">
              <a:solidFill>
                <a:schemeClr val="tx1">
                  <a:lumMod val="50000"/>
                  <a:lumOff val="50000"/>
                </a:schemeClr>
              </a:solidFill>
            </a:endParaRPr>
          </a:p>
        </p:txBody>
      </p:sp>
    </p:spTree>
    <p:extLst>
      <p:ext uri="{BB962C8B-B14F-4D97-AF65-F5344CB8AC3E}">
        <p14:creationId xmlns:p14="http://schemas.microsoft.com/office/powerpoint/2010/main" val="29493978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t="22694" b="25845"/>
          <a:stretch/>
        </p:blipFill>
        <p:spPr>
          <a:xfrm>
            <a:off x="-30462" y="1136837"/>
            <a:ext cx="9144000" cy="3528392"/>
          </a:xfrm>
          <a:prstGeom prst="rect">
            <a:avLst/>
          </a:prstGeom>
        </p:spPr>
      </p:pic>
      <p:sp>
        <p:nvSpPr>
          <p:cNvPr id="2" name="ZoneTexte 1"/>
          <p:cNvSpPr txBox="1"/>
          <p:nvPr/>
        </p:nvSpPr>
        <p:spPr>
          <a:xfrm>
            <a:off x="2375790" y="167825"/>
            <a:ext cx="4681667"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RESULTATS ET DISCUSSION</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9" name="ZoneTexte 8"/>
          <p:cNvSpPr txBox="1"/>
          <p:nvPr/>
        </p:nvSpPr>
        <p:spPr>
          <a:xfrm>
            <a:off x="619645" y="4665229"/>
            <a:ext cx="3826625" cy="1631216"/>
          </a:xfrm>
          <a:prstGeom prst="rect">
            <a:avLst/>
          </a:prstGeom>
          <a:noFill/>
        </p:spPr>
        <p:txBody>
          <a:bodyPr wrap="none" rtlCol="0">
            <a:spAutoFit/>
          </a:bodyPr>
          <a:lstStyle/>
          <a:p>
            <a:r>
              <a:rPr lang="fr-BE" sz="2000" dirty="0" smtClean="0"/>
              <a:t>Corrélation linéaire entre COS et…</a:t>
            </a:r>
          </a:p>
          <a:p>
            <a:pPr marL="342900" indent="-342900">
              <a:buFont typeface="Arial" panose="020B0604020202020204" pitchFamily="34" charset="0"/>
              <a:buChar char="•"/>
            </a:pPr>
            <a:r>
              <a:rPr lang="fr-BE" sz="2000" dirty="0" smtClean="0"/>
              <a:t>Argiles : </a:t>
            </a:r>
            <a:r>
              <a:rPr lang="el-GR" sz="2000" dirty="0" smtClean="0"/>
              <a:t>ρ</a:t>
            </a:r>
            <a:r>
              <a:rPr lang="fr-BE" sz="2000" dirty="0" smtClean="0"/>
              <a:t> </a:t>
            </a:r>
            <a:r>
              <a:rPr lang="el-GR" sz="2000" dirty="0" smtClean="0"/>
              <a:t>=</a:t>
            </a:r>
            <a:r>
              <a:rPr lang="fr-BE" sz="2000" dirty="0" smtClean="0"/>
              <a:t> </a:t>
            </a:r>
            <a:r>
              <a:rPr lang="el-GR" sz="2000" dirty="0" smtClean="0"/>
              <a:t>0.4</a:t>
            </a:r>
            <a:r>
              <a:rPr lang="fr-BE" sz="2000" dirty="0" smtClean="0"/>
              <a:t>2 </a:t>
            </a:r>
          </a:p>
          <a:p>
            <a:pPr marL="342900" indent="-342900">
              <a:buFont typeface="Arial" panose="020B0604020202020204" pitchFamily="34" charset="0"/>
              <a:buChar char="•"/>
            </a:pPr>
            <a:r>
              <a:rPr lang="fr-BE" sz="2000" dirty="0" smtClean="0"/>
              <a:t>Argiles et Limons fins : </a:t>
            </a:r>
            <a:r>
              <a:rPr lang="el-GR" sz="2000" dirty="0" smtClean="0"/>
              <a:t>ρ</a:t>
            </a:r>
            <a:r>
              <a:rPr lang="fr-BE" sz="2000" dirty="0" smtClean="0"/>
              <a:t> </a:t>
            </a:r>
            <a:r>
              <a:rPr lang="el-GR" sz="2000" dirty="0" smtClean="0"/>
              <a:t>=</a:t>
            </a:r>
            <a:r>
              <a:rPr lang="fr-BE" sz="2000" dirty="0" smtClean="0"/>
              <a:t> </a:t>
            </a:r>
            <a:r>
              <a:rPr lang="el-GR" sz="2000" dirty="0" smtClean="0"/>
              <a:t>0.46</a:t>
            </a:r>
            <a:endParaRPr lang="fr-BE" sz="2000" dirty="0" smtClean="0"/>
          </a:p>
          <a:p>
            <a:pPr marL="342900" indent="-342900">
              <a:buFont typeface="Arial" panose="020B0604020202020204" pitchFamily="34" charset="0"/>
              <a:buChar char="•"/>
            </a:pPr>
            <a:r>
              <a:rPr lang="fr-BE" sz="2000" dirty="0" smtClean="0"/>
              <a:t>Altitude : </a:t>
            </a:r>
            <a:r>
              <a:rPr lang="el-GR" sz="2000" dirty="0"/>
              <a:t>ρ</a:t>
            </a:r>
            <a:r>
              <a:rPr lang="fr-BE" sz="2000" dirty="0"/>
              <a:t> </a:t>
            </a:r>
            <a:r>
              <a:rPr lang="el-GR" sz="2000" dirty="0"/>
              <a:t>= </a:t>
            </a:r>
            <a:r>
              <a:rPr lang="fr-BE" sz="2000" dirty="0" smtClean="0"/>
              <a:t>0.31</a:t>
            </a:r>
          </a:p>
          <a:p>
            <a:pPr marL="342900" indent="-342900">
              <a:buFont typeface="Arial" panose="020B0604020202020204" pitchFamily="34" charset="0"/>
              <a:buChar char="•"/>
            </a:pPr>
            <a:r>
              <a:rPr lang="fr-BE" sz="2000" dirty="0" smtClean="0"/>
              <a:t>LS-factor : </a:t>
            </a:r>
            <a:r>
              <a:rPr lang="el-GR" sz="2000" dirty="0"/>
              <a:t>ρ</a:t>
            </a:r>
            <a:r>
              <a:rPr lang="fr-BE" sz="2000" dirty="0"/>
              <a:t> </a:t>
            </a:r>
            <a:r>
              <a:rPr lang="el-GR" sz="2000" dirty="0"/>
              <a:t>= </a:t>
            </a:r>
            <a:r>
              <a:rPr lang="fr-BE" sz="2000" dirty="0" smtClean="0"/>
              <a:t>0.25</a:t>
            </a:r>
          </a:p>
        </p:txBody>
      </p:sp>
      <p:sp>
        <p:nvSpPr>
          <p:cNvPr id="7" name="ZoneTexte 6"/>
          <p:cNvSpPr txBox="1"/>
          <p:nvPr/>
        </p:nvSpPr>
        <p:spPr>
          <a:xfrm>
            <a:off x="323528" y="752600"/>
            <a:ext cx="8264827" cy="461665"/>
          </a:xfrm>
          <a:prstGeom prst="rect">
            <a:avLst/>
          </a:prstGeom>
          <a:noFill/>
        </p:spPr>
        <p:txBody>
          <a:bodyPr wrap="none" rtlCol="0">
            <a:spAutoFit/>
          </a:bodyPr>
          <a:lstStyle/>
          <a:p>
            <a:pPr marL="342900" indent="-342900">
              <a:buFont typeface="Arial" panose="020B0604020202020204" pitchFamily="34" charset="0"/>
              <a:buChar char="•"/>
            </a:pPr>
            <a:r>
              <a:rPr lang="fr-BE" sz="2400" b="1" dirty="0" smtClean="0"/>
              <a:t>Analyse préliminaire </a:t>
            </a:r>
            <a:r>
              <a:rPr lang="fr-BE" sz="2000" i="1" dirty="0" smtClean="0"/>
              <a:t>(statistiques descriptives, matrice de corrélation)</a:t>
            </a:r>
            <a:endParaRPr lang="fr-BE" sz="2000" b="1" dirty="0"/>
          </a:p>
        </p:txBody>
      </p:sp>
      <p:sp>
        <p:nvSpPr>
          <p:cNvPr id="5" name="ZoneTexte 4"/>
          <p:cNvSpPr txBox="1"/>
          <p:nvPr/>
        </p:nvSpPr>
        <p:spPr>
          <a:xfrm>
            <a:off x="4446270" y="1598502"/>
            <a:ext cx="2229585" cy="923330"/>
          </a:xfrm>
          <a:prstGeom prst="rect">
            <a:avLst/>
          </a:prstGeom>
          <a:noFill/>
        </p:spPr>
        <p:txBody>
          <a:bodyPr wrap="none" rtlCol="0">
            <a:spAutoFit/>
          </a:bodyPr>
          <a:lstStyle/>
          <a:p>
            <a:r>
              <a:rPr lang="fr-BE" dirty="0" smtClean="0"/>
              <a:t>Min:28.8 Mg C ha</a:t>
            </a:r>
            <a:r>
              <a:rPr lang="fr-BE" baseline="30000" dirty="0" smtClean="0"/>
              <a:t>-1</a:t>
            </a:r>
          </a:p>
          <a:p>
            <a:r>
              <a:rPr lang="fr-BE" dirty="0" err="1" smtClean="0"/>
              <a:t>Moy</a:t>
            </a:r>
            <a:r>
              <a:rPr lang="fr-BE" dirty="0" smtClean="0"/>
              <a:t>: 69.7 Mg C ha</a:t>
            </a:r>
            <a:r>
              <a:rPr lang="fr-BE" baseline="30000" dirty="0" smtClean="0"/>
              <a:t>-1</a:t>
            </a:r>
            <a:endParaRPr lang="fr-BE" dirty="0" smtClean="0"/>
          </a:p>
          <a:p>
            <a:r>
              <a:rPr lang="fr-BE" dirty="0" smtClean="0"/>
              <a:t>Max: 163.8 Mg C ha</a:t>
            </a:r>
            <a:r>
              <a:rPr lang="fr-BE" baseline="30000" dirty="0" smtClean="0"/>
              <a:t>-1</a:t>
            </a:r>
            <a:r>
              <a:rPr lang="fr-BE" dirty="0" smtClean="0"/>
              <a:t> </a:t>
            </a:r>
            <a:endParaRPr lang="fr-BE" dirty="0"/>
          </a:p>
        </p:txBody>
      </p:sp>
      <p:sp>
        <p:nvSpPr>
          <p:cNvPr id="10" name="ZoneTexte 9"/>
          <p:cNvSpPr txBox="1"/>
          <p:nvPr/>
        </p:nvSpPr>
        <p:spPr>
          <a:xfrm>
            <a:off x="6556428" y="4715828"/>
            <a:ext cx="2433871" cy="923330"/>
          </a:xfrm>
          <a:prstGeom prst="rect">
            <a:avLst/>
          </a:prstGeom>
          <a:noFill/>
        </p:spPr>
        <p:txBody>
          <a:bodyPr wrap="none" rtlCol="0">
            <a:spAutoFit/>
          </a:bodyPr>
          <a:lstStyle/>
          <a:p>
            <a:r>
              <a:rPr lang="fr-BE" dirty="0" smtClean="0"/>
              <a:t>Moyennes</a:t>
            </a:r>
          </a:p>
          <a:p>
            <a:r>
              <a:rPr lang="fr-BE" dirty="0" smtClean="0"/>
              <a:t>Cultures</a:t>
            </a:r>
            <a:r>
              <a:rPr lang="fr-BE" dirty="0"/>
              <a:t>: 55.3 Mg C </a:t>
            </a:r>
            <a:r>
              <a:rPr lang="fr-BE" dirty="0" smtClean="0"/>
              <a:t>ha</a:t>
            </a:r>
            <a:r>
              <a:rPr lang="fr-BE" baseline="30000" dirty="0" smtClean="0"/>
              <a:t>-1</a:t>
            </a:r>
          </a:p>
          <a:p>
            <a:r>
              <a:rPr lang="fr-BE" dirty="0" smtClean="0"/>
              <a:t>Prairies: 91.3 </a:t>
            </a:r>
            <a:r>
              <a:rPr lang="fr-BE" dirty="0"/>
              <a:t>Mg C ha</a:t>
            </a:r>
            <a:r>
              <a:rPr lang="fr-BE" baseline="30000" dirty="0"/>
              <a:t>-1</a:t>
            </a:r>
            <a:r>
              <a:rPr lang="fr-BE" dirty="0" smtClean="0"/>
              <a:t> </a:t>
            </a:r>
            <a:endParaRPr lang="fr-BE" dirty="0"/>
          </a:p>
        </p:txBody>
      </p:sp>
    </p:spTree>
    <p:extLst>
      <p:ext uri="{BB962C8B-B14F-4D97-AF65-F5344CB8AC3E}">
        <p14:creationId xmlns:p14="http://schemas.microsoft.com/office/powerpoint/2010/main" val="37449210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7" name="Groupe 8196"/>
          <p:cNvGrpSpPr/>
          <p:nvPr/>
        </p:nvGrpSpPr>
        <p:grpSpPr>
          <a:xfrm>
            <a:off x="114417" y="1666255"/>
            <a:ext cx="8870205" cy="3888432"/>
            <a:chOff x="114417" y="1666255"/>
            <a:chExt cx="8870205" cy="3888432"/>
          </a:xfrm>
        </p:grpSpPr>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9051" t="20601" r="5113" b="22700"/>
            <a:stretch/>
          </p:blipFill>
          <p:spPr>
            <a:xfrm>
              <a:off x="1135750" y="1666255"/>
              <a:ext cx="7848872" cy="3888432"/>
            </a:xfrm>
            <a:prstGeom prst="rect">
              <a:avLst/>
            </a:prstGeom>
          </p:spPr>
        </p:pic>
        <p:sp>
          <p:nvSpPr>
            <p:cNvPr id="25" name="ZoneTexte 24"/>
            <p:cNvSpPr txBox="1"/>
            <p:nvPr/>
          </p:nvSpPr>
          <p:spPr>
            <a:xfrm>
              <a:off x="428496" y="1986333"/>
              <a:ext cx="2283574" cy="43088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fr-BE" sz="2200" b="1" dirty="0" smtClean="0"/>
                <a:t>Occupation du sol</a:t>
              </a:r>
              <a:endParaRPr lang="fr-BE" sz="2200" b="1" dirty="0"/>
            </a:p>
          </p:txBody>
        </p:sp>
        <p:sp>
          <p:nvSpPr>
            <p:cNvPr id="28" name="ZoneTexte 27"/>
            <p:cNvSpPr txBox="1"/>
            <p:nvPr/>
          </p:nvSpPr>
          <p:spPr>
            <a:xfrm>
              <a:off x="114417" y="2493517"/>
              <a:ext cx="2614370" cy="43088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fr-BE" sz="2200" b="1" dirty="0" smtClean="0"/>
                <a:t>Argiles et limons fins</a:t>
              </a:r>
              <a:endParaRPr lang="fr-BE" sz="2200" b="1" dirty="0"/>
            </a:p>
          </p:txBody>
        </p:sp>
        <p:sp>
          <p:nvSpPr>
            <p:cNvPr id="29" name="ZoneTexte 28"/>
            <p:cNvSpPr txBox="1"/>
            <p:nvPr/>
          </p:nvSpPr>
          <p:spPr>
            <a:xfrm>
              <a:off x="1181037" y="4064647"/>
              <a:ext cx="1591654" cy="76944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r"/>
              <a:r>
                <a:rPr lang="fr-BE" sz="2200" b="1" dirty="0" smtClean="0"/>
                <a:t>Drainage : </a:t>
              </a:r>
            </a:p>
            <a:p>
              <a:pPr algn="r"/>
              <a:r>
                <a:rPr lang="fr-BE" sz="2200" b="1" dirty="0" smtClean="0"/>
                <a:t>niveau max </a:t>
              </a:r>
              <a:endParaRPr lang="fr-BE" sz="2200" b="1" dirty="0"/>
            </a:p>
          </p:txBody>
        </p:sp>
      </p:grpSp>
      <p:sp>
        <p:nvSpPr>
          <p:cNvPr id="2" name="ZoneTexte 1"/>
          <p:cNvSpPr txBox="1"/>
          <p:nvPr/>
        </p:nvSpPr>
        <p:spPr>
          <a:xfrm>
            <a:off x="2375790" y="167825"/>
            <a:ext cx="4681667"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RESULTATS ET DISCUSSION</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395536" y="752600"/>
            <a:ext cx="3114955" cy="461665"/>
          </a:xfrm>
          <a:prstGeom prst="rect">
            <a:avLst/>
          </a:prstGeom>
          <a:noFill/>
        </p:spPr>
        <p:txBody>
          <a:bodyPr wrap="none" rtlCol="0">
            <a:spAutoFit/>
          </a:bodyPr>
          <a:lstStyle/>
          <a:p>
            <a:pPr marL="342900" indent="-342900">
              <a:buFont typeface="Arial" panose="020B0604020202020204" pitchFamily="34" charset="0"/>
              <a:buChar char="•"/>
            </a:pPr>
            <a:r>
              <a:rPr lang="fr-BE" sz="2400" b="1" dirty="0" smtClean="0"/>
              <a:t>Calibration du GAM </a:t>
            </a:r>
            <a:endParaRPr lang="fr-BE" sz="2400" b="1" dirty="0"/>
          </a:p>
        </p:txBody>
      </p:sp>
      <p:sp>
        <p:nvSpPr>
          <p:cNvPr id="8" name="ZoneTexte 7"/>
          <p:cNvSpPr txBox="1"/>
          <p:nvPr/>
        </p:nvSpPr>
        <p:spPr>
          <a:xfrm>
            <a:off x="4733282" y="4598604"/>
            <a:ext cx="4093621" cy="1477328"/>
          </a:xfrm>
          <a:prstGeom prst="rect">
            <a:avLst/>
          </a:prstGeom>
          <a:noFill/>
        </p:spPr>
        <p:txBody>
          <a:bodyPr wrap="none" rtlCol="0">
            <a:spAutoFit/>
          </a:bodyPr>
          <a:lstStyle/>
          <a:p>
            <a:r>
              <a:rPr lang="fr-BE" dirty="0" smtClean="0"/>
              <a:t>Variance expliquée ici: </a:t>
            </a:r>
            <a:r>
              <a:rPr lang="fr-BE" b="1" dirty="0" smtClean="0"/>
              <a:t>69% en calibration</a:t>
            </a:r>
          </a:p>
          <a:p>
            <a:endParaRPr lang="fr-BE" dirty="0" smtClean="0"/>
          </a:p>
          <a:p>
            <a:r>
              <a:rPr lang="fr-BE" dirty="0" err="1" smtClean="0"/>
              <a:t>Goidts</a:t>
            </a:r>
            <a:r>
              <a:rPr lang="fr-BE" dirty="0" smtClean="0"/>
              <a:t> et al., 2009 (Wallonie) : 12 to 29%</a:t>
            </a:r>
          </a:p>
          <a:p>
            <a:r>
              <a:rPr lang="fr-BE" dirty="0" err="1" smtClean="0"/>
              <a:t>Meersmans</a:t>
            </a:r>
            <a:r>
              <a:rPr lang="fr-BE" dirty="0" smtClean="0"/>
              <a:t> et al., 2011 (Belgique): 65%</a:t>
            </a:r>
          </a:p>
          <a:p>
            <a:r>
              <a:rPr lang="fr-BE" dirty="0" err="1" smtClean="0"/>
              <a:t>Wiesmeier</a:t>
            </a:r>
            <a:r>
              <a:rPr lang="fr-BE" dirty="0" smtClean="0"/>
              <a:t> et al., 2014 (Bavière): 39%</a:t>
            </a:r>
            <a:endParaRPr lang="fr-BE" dirty="0"/>
          </a:p>
        </p:txBody>
      </p:sp>
      <p:grpSp>
        <p:nvGrpSpPr>
          <p:cNvPr id="8198" name="Groupe 8197"/>
          <p:cNvGrpSpPr/>
          <p:nvPr/>
        </p:nvGrpSpPr>
        <p:grpSpPr>
          <a:xfrm>
            <a:off x="150521" y="2336454"/>
            <a:ext cx="5022690" cy="2479157"/>
            <a:chOff x="150521" y="2336454"/>
            <a:chExt cx="5022690" cy="2479157"/>
          </a:xfrm>
        </p:grpSpPr>
        <p:grpSp>
          <p:nvGrpSpPr>
            <p:cNvPr id="8195" name="Groupe 8194"/>
            <p:cNvGrpSpPr/>
            <p:nvPr/>
          </p:nvGrpSpPr>
          <p:grpSpPr>
            <a:xfrm>
              <a:off x="150521" y="2336454"/>
              <a:ext cx="3197343" cy="2479157"/>
              <a:chOff x="150521" y="2336454"/>
              <a:chExt cx="3197343" cy="2479157"/>
            </a:xfrm>
          </p:grpSpPr>
          <p:sp>
            <p:nvSpPr>
              <p:cNvPr id="11" name="Rectangle 10"/>
              <p:cNvSpPr/>
              <p:nvPr/>
            </p:nvSpPr>
            <p:spPr>
              <a:xfrm>
                <a:off x="150521" y="2336454"/>
                <a:ext cx="3197343" cy="75096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150521" y="4064646"/>
                <a:ext cx="3197343" cy="750965"/>
              </a:xfrm>
              <a:prstGeom prst="rect">
                <a:avLst/>
              </a:prstGeom>
              <a:no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BE">
                  <a:solidFill>
                    <a:schemeClr val="accent2">
                      <a:lumMod val="50000"/>
                    </a:schemeClr>
                  </a:solidFill>
                </a:endParaRPr>
              </a:p>
            </p:txBody>
          </p:sp>
        </p:grpSp>
        <p:grpSp>
          <p:nvGrpSpPr>
            <p:cNvPr id="8196" name="Groupe 8195"/>
            <p:cNvGrpSpPr/>
            <p:nvPr/>
          </p:nvGrpSpPr>
          <p:grpSpPr>
            <a:xfrm>
              <a:off x="3555566" y="2708920"/>
              <a:ext cx="1617645" cy="1740448"/>
              <a:chOff x="3555566" y="2708920"/>
              <a:chExt cx="1617645" cy="1740448"/>
            </a:xfrm>
          </p:grpSpPr>
          <p:sp>
            <p:nvSpPr>
              <p:cNvPr id="13" name="ZoneTexte 12"/>
              <p:cNvSpPr txBox="1"/>
              <p:nvPr/>
            </p:nvSpPr>
            <p:spPr>
              <a:xfrm>
                <a:off x="4331570" y="3313685"/>
                <a:ext cx="841641" cy="400110"/>
              </a:xfrm>
              <a:prstGeom prst="rect">
                <a:avLst/>
              </a:prstGeom>
              <a:noFill/>
            </p:spPr>
            <p:txBody>
              <a:bodyPr wrap="none" rtlCol="0">
                <a:spAutoFit/>
              </a:bodyPr>
              <a:lstStyle/>
              <a:p>
                <a:r>
                  <a:rPr lang="fr-BE" sz="2000" b="1" dirty="0" smtClean="0">
                    <a:solidFill>
                      <a:schemeClr val="accent2">
                        <a:lumMod val="50000"/>
                      </a:schemeClr>
                    </a:solidFill>
                  </a:rPr>
                  <a:t>CNSW</a:t>
                </a:r>
                <a:endParaRPr lang="fr-BE" sz="2000" b="1" dirty="0">
                  <a:solidFill>
                    <a:schemeClr val="accent2">
                      <a:lumMod val="50000"/>
                    </a:schemeClr>
                  </a:solidFill>
                </a:endParaRPr>
              </a:p>
            </p:txBody>
          </p:sp>
          <p:cxnSp>
            <p:nvCxnSpPr>
              <p:cNvPr id="17" name="Connecteur droit avec flèche 16"/>
              <p:cNvCxnSpPr>
                <a:stCxn id="13" idx="0"/>
              </p:cNvCxnSpPr>
              <p:nvPr/>
            </p:nvCxnSpPr>
            <p:spPr>
              <a:xfrm flipH="1" flipV="1">
                <a:off x="3555566" y="2708920"/>
                <a:ext cx="1196825" cy="6047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Connecteur droit avec flèche 20"/>
              <p:cNvCxnSpPr>
                <a:stCxn id="13" idx="2"/>
              </p:cNvCxnSpPr>
              <p:nvPr/>
            </p:nvCxnSpPr>
            <p:spPr>
              <a:xfrm flipH="1">
                <a:off x="3570171" y="3713795"/>
                <a:ext cx="1182220" cy="7355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pic>
        <p:nvPicPr>
          <p:cNvPr id="6" name="Image 5"/>
          <p:cNvPicPr>
            <a:picLocks noChangeAspect="1"/>
          </p:cNvPicPr>
          <p:nvPr/>
        </p:nvPicPr>
        <p:blipFill>
          <a:blip r:embed="rId5"/>
          <a:stretch>
            <a:fillRect/>
          </a:stretch>
        </p:blipFill>
        <p:spPr>
          <a:xfrm>
            <a:off x="114417" y="1666254"/>
            <a:ext cx="8902957" cy="3525503"/>
          </a:xfrm>
          <a:prstGeom prst="rect">
            <a:avLst/>
          </a:prstGeom>
        </p:spPr>
      </p:pic>
    </p:spTree>
    <p:extLst>
      <p:ext uri="{BB962C8B-B14F-4D97-AF65-F5344CB8AC3E}">
        <p14:creationId xmlns:p14="http://schemas.microsoft.com/office/powerpoint/2010/main" val="3728251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145193"/>
            <a:ext cx="4583206" cy="4855840"/>
          </a:xfrm>
          <a:prstGeom prst="rect">
            <a:avLst/>
          </a:prstGeom>
        </p:spPr>
      </p:pic>
      <p:sp>
        <p:nvSpPr>
          <p:cNvPr id="2" name="ZoneTexte 1"/>
          <p:cNvSpPr txBox="1"/>
          <p:nvPr/>
        </p:nvSpPr>
        <p:spPr>
          <a:xfrm>
            <a:off x="2375790" y="167825"/>
            <a:ext cx="4681667"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RESULTATS ET DISCUSSION</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465274" y="692696"/>
            <a:ext cx="2945999" cy="461665"/>
          </a:xfrm>
          <a:prstGeom prst="rect">
            <a:avLst/>
          </a:prstGeom>
          <a:noFill/>
        </p:spPr>
        <p:txBody>
          <a:bodyPr wrap="none" rtlCol="0">
            <a:spAutoFit/>
          </a:bodyPr>
          <a:lstStyle/>
          <a:p>
            <a:pPr marL="342900" indent="-342900">
              <a:buFont typeface="Arial" panose="020B0604020202020204" pitchFamily="34" charset="0"/>
              <a:buChar char="•"/>
            </a:pPr>
            <a:r>
              <a:rPr lang="fr-BE" sz="2400" b="1" dirty="0"/>
              <a:t>V</a:t>
            </a:r>
            <a:r>
              <a:rPr lang="fr-BE" sz="2400" b="1" dirty="0" smtClean="0"/>
              <a:t>alidation du GAM</a:t>
            </a:r>
            <a:endParaRPr lang="fr-BE" sz="2400" b="1" dirty="0"/>
          </a:p>
        </p:txBody>
      </p:sp>
      <p:sp>
        <p:nvSpPr>
          <p:cNvPr id="7" name="ZoneTexte 6"/>
          <p:cNvSpPr txBox="1"/>
          <p:nvPr/>
        </p:nvSpPr>
        <p:spPr>
          <a:xfrm>
            <a:off x="5192410" y="1988840"/>
            <a:ext cx="3658374" cy="1015663"/>
          </a:xfrm>
          <a:prstGeom prst="rect">
            <a:avLst/>
          </a:prstGeom>
          <a:noFill/>
        </p:spPr>
        <p:txBody>
          <a:bodyPr wrap="none" rtlCol="0">
            <a:spAutoFit/>
          </a:bodyPr>
          <a:lstStyle/>
          <a:p>
            <a:r>
              <a:rPr lang="fr-BE" sz="2000" b="1" dirty="0" smtClean="0"/>
              <a:t>RMSE</a:t>
            </a:r>
            <a:r>
              <a:rPr lang="fr-BE" sz="2000" dirty="0" smtClean="0"/>
              <a:t> par occupation de sols:</a:t>
            </a:r>
          </a:p>
          <a:p>
            <a:pPr marL="342900" indent="-342900">
              <a:buFontTx/>
              <a:buChar char="-"/>
            </a:pPr>
            <a:r>
              <a:rPr lang="fr-BE" sz="2000" b="1" dirty="0"/>
              <a:t>C</a:t>
            </a:r>
            <a:r>
              <a:rPr lang="fr-BE" sz="2000" dirty="0" smtClean="0"/>
              <a:t>ultures: 	11.3 Mg C ha-1 </a:t>
            </a:r>
          </a:p>
          <a:p>
            <a:pPr marL="342900" indent="-342900">
              <a:buFontTx/>
              <a:buChar char="-"/>
            </a:pPr>
            <a:r>
              <a:rPr lang="fr-BE" sz="2000" b="1" dirty="0" smtClean="0"/>
              <a:t>P</a:t>
            </a:r>
            <a:r>
              <a:rPr lang="fr-BE" sz="2000" dirty="0" smtClean="0"/>
              <a:t>rairies: 	</a:t>
            </a:r>
            <a:r>
              <a:rPr lang="en-US" sz="2000" dirty="0" smtClean="0"/>
              <a:t>21.6 </a:t>
            </a:r>
            <a:r>
              <a:rPr lang="en-US" sz="2000" dirty="0"/>
              <a:t>Mg C ha</a:t>
            </a:r>
            <a:r>
              <a:rPr lang="en-US" sz="2000" baseline="30000" dirty="0"/>
              <a:t>-1</a:t>
            </a:r>
            <a:r>
              <a:rPr lang="en-US" sz="2000" dirty="0"/>
              <a:t> </a:t>
            </a:r>
            <a:endParaRPr lang="en-US" sz="2000" dirty="0" smtClean="0"/>
          </a:p>
        </p:txBody>
      </p:sp>
      <p:sp>
        <p:nvSpPr>
          <p:cNvPr id="6" name="ZoneTexte 5"/>
          <p:cNvSpPr txBox="1"/>
          <p:nvPr/>
        </p:nvSpPr>
        <p:spPr>
          <a:xfrm>
            <a:off x="1187624" y="1545976"/>
            <a:ext cx="2125903" cy="646331"/>
          </a:xfrm>
          <a:prstGeom prst="rect">
            <a:avLst/>
          </a:prstGeom>
          <a:solidFill>
            <a:schemeClr val="bg1"/>
          </a:solidFill>
        </p:spPr>
        <p:txBody>
          <a:bodyPr wrap="none" rtlCol="0">
            <a:spAutoFit/>
          </a:bodyPr>
          <a:lstStyle/>
          <a:p>
            <a:r>
              <a:rPr lang="fr-BE" dirty="0" smtClean="0"/>
              <a:t>R² = 0.64</a:t>
            </a:r>
          </a:p>
          <a:p>
            <a:r>
              <a:rPr lang="fr-BE" dirty="0" smtClean="0"/>
              <a:t>RMSE = 16 Mg C ha</a:t>
            </a:r>
            <a:r>
              <a:rPr lang="fr-BE" baseline="30000" dirty="0" smtClean="0"/>
              <a:t>-1</a:t>
            </a:r>
            <a:endParaRPr lang="fr-BE" dirty="0"/>
          </a:p>
        </p:txBody>
      </p:sp>
      <p:sp>
        <p:nvSpPr>
          <p:cNvPr id="9" name="ZoneTexte 8"/>
          <p:cNvSpPr txBox="1"/>
          <p:nvPr/>
        </p:nvSpPr>
        <p:spPr>
          <a:xfrm>
            <a:off x="683568" y="5908406"/>
            <a:ext cx="7822334" cy="461665"/>
          </a:xfrm>
          <a:prstGeom prst="rect">
            <a:avLst/>
          </a:prstGeom>
          <a:noFill/>
        </p:spPr>
        <p:txBody>
          <a:bodyPr wrap="none" rtlCol="0">
            <a:spAutoFit/>
          </a:bodyPr>
          <a:lstStyle/>
          <a:p>
            <a:r>
              <a:rPr lang="fr-BE" sz="2400" b="1" dirty="0" smtClean="0">
                <a:solidFill>
                  <a:srgbClr val="00B050"/>
                </a:solidFill>
                <a:effectLst>
                  <a:outerShdw blurRad="38100" dist="38100" dir="2700000" algn="tl">
                    <a:srgbClr val="000000">
                      <a:alpha val="43137"/>
                    </a:srgbClr>
                  </a:outerShdw>
                </a:effectLst>
                <a:sym typeface="Wingdings" panose="05000000000000000000" pitchFamily="2" charset="2"/>
              </a:rPr>
              <a:t> Simulations Monte-Carlo et calcul des statistiques finales</a:t>
            </a:r>
            <a:endParaRPr lang="fr-BE" sz="24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8251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54271" y="156649"/>
            <a:ext cx="1981825" cy="584775"/>
          </a:xfrm>
          <a:prstGeom prst="rect">
            <a:avLst/>
          </a:prstGeom>
          <a:noFill/>
        </p:spPr>
        <p:txBody>
          <a:bodyPr wrap="none" rtlCol="0">
            <a:spAutoFit/>
          </a:bodyPr>
          <a:lstStyle/>
          <a:p>
            <a:r>
              <a:rPr lang="fr-BE" sz="3200" b="1" dirty="0" smtClean="0">
                <a:solidFill>
                  <a:srgbClr val="00B0F0"/>
                </a:solidFill>
                <a:effectLst>
                  <a:outerShdw blurRad="38100" dist="38100" dir="2700000" algn="tl">
                    <a:srgbClr val="000000">
                      <a:alpha val="43137"/>
                    </a:srgbClr>
                  </a:outerShdw>
                </a:effectLst>
              </a:rPr>
              <a:t>CONTEXTE</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16016" y="922631"/>
            <a:ext cx="1152128" cy="84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8788" y="876699"/>
            <a:ext cx="1623479" cy="891732"/>
          </a:xfrm>
          <a:prstGeom prst="rect">
            <a:avLst/>
          </a:prstGeom>
        </p:spPr>
      </p:pic>
      <p:sp>
        <p:nvSpPr>
          <p:cNvPr id="5" name="ZoneTexte 4"/>
          <p:cNvSpPr txBox="1"/>
          <p:nvPr/>
        </p:nvSpPr>
        <p:spPr>
          <a:xfrm>
            <a:off x="503548" y="2143884"/>
            <a:ext cx="8424936" cy="4093428"/>
          </a:xfrm>
          <a:prstGeom prst="rect">
            <a:avLst/>
          </a:prstGeom>
          <a:noFill/>
        </p:spPr>
        <p:txBody>
          <a:bodyPr wrap="square" rtlCol="0">
            <a:spAutoFit/>
          </a:bodyPr>
          <a:lstStyle/>
          <a:p>
            <a:pPr marL="342900" indent="-342900">
              <a:buFont typeface="Arial" panose="020B0604020202020204" pitchFamily="34" charset="0"/>
              <a:buChar char="•"/>
            </a:pPr>
            <a:r>
              <a:rPr lang="fr-BE" sz="2400" b="1" dirty="0" smtClean="0"/>
              <a:t>Projet </a:t>
            </a:r>
            <a:r>
              <a:rPr lang="fr-BE" sz="2400" b="1" dirty="0" smtClean="0">
                <a:effectLst>
                  <a:outerShdw blurRad="38100" dist="38100" dir="2700000" algn="tl">
                    <a:srgbClr val="000000">
                      <a:alpha val="43137"/>
                    </a:srgbClr>
                  </a:outerShdw>
                </a:effectLst>
              </a:rPr>
              <a:t>CARBIOSOL</a:t>
            </a:r>
          </a:p>
          <a:p>
            <a:pPr marL="342900" indent="-342900">
              <a:buFont typeface="Arial" panose="020B0604020202020204" pitchFamily="34" charset="0"/>
              <a:buChar char="•"/>
            </a:pPr>
            <a:endParaRPr lang="fr-BE" sz="2400" b="1" dirty="0" smtClean="0">
              <a:effectLst>
                <a:outerShdw blurRad="38100" dist="38100" dir="2700000" algn="tl">
                  <a:srgbClr val="000000">
                    <a:alpha val="43137"/>
                  </a:srgbClr>
                </a:outerShdw>
              </a:effectLst>
            </a:endParaRPr>
          </a:p>
          <a:p>
            <a:r>
              <a:rPr lang="fr-BE" sz="2000" i="1" dirty="0" smtClean="0"/>
              <a:t>« Développement </a:t>
            </a:r>
            <a:r>
              <a:rPr lang="fr-BE" sz="2000" i="1" dirty="0"/>
              <a:t>d’indicateurs de </a:t>
            </a:r>
            <a:r>
              <a:rPr lang="fr-BE" sz="2000" i="1" dirty="0" smtClean="0"/>
              <a:t>la qualité </a:t>
            </a:r>
            <a:r>
              <a:rPr lang="fr-BE" sz="2000" i="1" dirty="0"/>
              <a:t>biologique et du </a:t>
            </a:r>
            <a:endParaRPr lang="fr-BE" sz="2000" i="1" dirty="0" smtClean="0"/>
          </a:p>
          <a:p>
            <a:r>
              <a:rPr lang="fr-BE" sz="2000" i="1" dirty="0" smtClean="0"/>
              <a:t>Carbone Organique </a:t>
            </a:r>
            <a:r>
              <a:rPr lang="fr-BE" sz="2000" i="1" dirty="0"/>
              <a:t>du </a:t>
            </a:r>
            <a:r>
              <a:rPr lang="fr-BE" sz="2000" i="1" dirty="0" smtClean="0"/>
              <a:t>Sol </a:t>
            </a:r>
            <a:r>
              <a:rPr lang="fr-BE" sz="2000" i="1" dirty="0"/>
              <a:t>pour l’évaluation </a:t>
            </a:r>
            <a:r>
              <a:rPr lang="fr-BE" sz="2000" i="1" dirty="0" smtClean="0"/>
              <a:t>de </a:t>
            </a:r>
            <a:r>
              <a:rPr lang="fr-BE" sz="2000" i="1" dirty="0"/>
              <a:t>l’état des sols en </a:t>
            </a:r>
            <a:r>
              <a:rPr lang="fr-BE" sz="2000" i="1" dirty="0" smtClean="0"/>
              <a:t>Wallonie »</a:t>
            </a:r>
            <a:endParaRPr lang="fr-FR" sz="2000" i="1" dirty="0" smtClean="0"/>
          </a:p>
          <a:p>
            <a:pPr marL="342900" indent="-342900">
              <a:buFont typeface="Arial" panose="020B0604020202020204" pitchFamily="34" charset="0"/>
              <a:buChar char="•"/>
            </a:pPr>
            <a:endParaRPr lang="fr-BE" sz="2400" dirty="0"/>
          </a:p>
          <a:p>
            <a:pPr marL="342900" indent="-342900">
              <a:buFont typeface="Arial" panose="020B0604020202020204" pitchFamily="34" charset="0"/>
              <a:buChar char="•"/>
            </a:pPr>
            <a:endParaRPr lang="fr-BE" sz="2400" dirty="0" smtClean="0"/>
          </a:p>
          <a:p>
            <a:pPr marL="342900" indent="-342900">
              <a:buFont typeface="Arial" panose="020B0604020202020204" pitchFamily="34" charset="0"/>
              <a:buChar char="•"/>
            </a:pPr>
            <a:r>
              <a:rPr lang="fr-BE" sz="2400" dirty="0"/>
              <a:t>Définition </a:t>
            </a:r>
            <a:r>
              <a:rPr lang="fr-BE" sz="2400" dirty="0" smtClean="0"/>
              <a:t>de la </a:t>
            </a:r>
            <a:r>
              <a:rPr lang="fr-BE" sz="2400" b="1" dirty="0" smtClean="0"/>
              <a:t>qualité des sols </a:t>
            </a:r>
            <a:r>
              <a:rPr lang="fr-BE" sz="2000" i="1" dirty="0" smtClean="0"/>
              <a:t>(</a:t>
            </a:r>
            <a:r>
              <a:rPr lang="fr-BE" sz="2000" i="1" dirty="0" err="1" smtClean="0"/>
              <a:t>Karlen</a:t>
            </a:r>
            <a:r>
              <a:rPr lang="fr-BE" sz="2000" i="1" dirty="0" smtClean="0"/>
              <a:t> </a:t>
            </a:r>
            <a:r>
              <a:rPr lang="fr-BE" sz="2000" i="1" dirty="0"/>
              <a:t>et al., </a:t>
            </a:r>
            <a:r>
              <a:rPr lang="fr-BE" sz="2000" i="1" dirty="0" smtClean="0"/>
              <a:t>2007)</a:t>
            </a:r>
            <a:r>
              <a:rPr lang="fr-BE" sz="2400" dirty="0" smtClean="0"/>
              <a:t> </a:t>
            </a:r>
          </a:p>
          <a:p>
            <a:endParaRPr lang="fr-BE" sz="2000" dirty="0"/>
          </a:p>
          <a:p>
            <a:r>
              <a:rPr lang="fr-BE" sz="2000" i="1" dirty="0" smtClean="0"/>
              <a:t>«</a:t>
            </a:r>
            <a:r>
              <a:rPr lang="fr-BE" sz="2000" i="1" dirty="0"/>
              <a:t> la capacité d’un type de sol spécifique à fonctionner dans les limites d’un écosystème naturel ou anthropogène, de supporter la production de plantes et d’animaux, de maintenir ou d’augmenter la qualité de l’eau et de l’air, et de supporter la santé et l’habitation humaine. </a:t>
            </a:r>
            <a:r>
              <a:rPr lang="fr-BE" sz="2000" i="1" dirty="0" smtClean="0"/>
              <a:t>»</a:t>
            </a:r>
            <a:endParaRPr lang="fr-BE" sz="2000" i="1"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487" y="1509787"/>
            <a:ext cx="2378001" cy="407045"/>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755" y="188640"/>
            <a:ext cx="1202398" cy="1064508"/>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9386" y="2110358"/>
            <a:ext cx="1731137" cy="526554"/>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1413" y="960899"/>
            <a:ext cx="1276571" cy="803176"/>
          </a:xfrm>
          <a:prstGeom prst="rect">
            <a:avLst/>
          </a:prstGeom>
        </p:spPr>
      </p:pic>
    </p:spTree>
    <p:extLst>
      <p:ext uri="{BB962C8B-B14F-4D97-AF65-F5344CB8AC3E}">
        <p14:creationId xmlns:p14="http://schemas.microsoft.com/office/powerpoint/2010/main" val="33601410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75790" y="167825"/>
            <a:ext cx="4681667"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RESULTATS ET DISCUSSION</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7814629" y="468035"/>
            <a:ext cx="865943"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BE" sz="3200" b="1" i="1" dirty="0" smtClean="0">
                <a:effectLst>
                  <a:outerShdw blurRad="38100" dist="38100" dir="2700000" algn="tl">
                    <a:srgbClr val="000000">
                      <a:alpha val="43137"/>
                    </a:srgbClr>
                  </a:outerShdw>
                </a:effectLst>
              </a:rPr>
              <a:t>Où?</a:t>
            </a:r>
            <a:endParaRPr lang="fr-BE" sz="3200" b="1" i="1" dirty="0">
              <a:effectLst>
                <a:outerShdw blurRad="38100" dist="38100" dir="2700000" algn="tl">
                  <a:srgbClr val="000000">
                    <a:alpha val="43137"/>
                  </a:srgbClr>
                </a:outerShdw>
              </a:effectLst>
            </a:endParaRPr>
          </a:p>
        </p:txBody>
      </p:sp>
      <p:pic>
        <p:nvPicPr>
          <p:cNvPr id="17410" name="Picture 2" descr="D:\UCL\PUBLI\1 - Stock simulation\Soumission 1\Fig_11.t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26042" y="1322414"/>
            <a:ext cx="7581161" cy="4887924"/>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D:\UCL\PUBLI\1 - Stock simulation\Soumission 1\Fig_11.tif"/>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9095" y="1343830"/>
            <a:ext cx="7867309" cy="458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35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10613" y="75939"/>
            <a:ext cx="4681667"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RESULTATS ET DISCUSSION</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7242513" y="41144"/>
            <a:ext cx="1871025"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BE" sz="3200" b="1" i="1" dirty="0" smtClean="0">
                <a:effectLst>
                  <a:outerShdw blurRad="38100" dist="38100" dir="2700000" algn="tl">
                    <a:srgbClr val="000000">
                      <a:alpha val="43137"/>
                    </a:srgbClr>
                  </a:outerShdw>
                </a:effectLst>
              </a:rPr>
              <a:t>Combien?</a:t>
            </a:r>
            <a:endParaRPr lang="fr-BE" sz="3200" b="1" i="1" dirty="0">
              <a:effectLst>
                <a:outerShdw blurRad="38100" dist="38100" dir="2700000" algn="tl">
                  <a:srgbClr val="000000">
                    <a:alpha val="43137"/>
                  </a:srgbClr>
                </a:outerShdw>
              </a:effectLst>
            </a:endParaRPr>
          </a:p>
        </p:txBody>
      </p:sp>
      <p:graphicFrame>
        <p:nvGraphicFramePr>
          <p:cNvPr id="9" name="Tableau 8"/>
          <p:cNvGraphicFramePr>
            <a:graphicFrameLocks noGrp="1"/>
          </p:cNvGraphicFramePr>
          <p:nvPr>
            <p:extLst>
              <p:ext uri="{D42A27DB-BD31-4B8C-83A1-F6EECF244321}">
                <p14:modId xmlns:p14="http://schemas.microsoft.com/office/powerpoint/2010/main" val="892719914"/>
              </p:ext>
            </p:extLst>
          </p:nvPr>
        </p:nvGraphicFramePr>
        <p:xfrm>
          <a:off x="1043608" y="660710"/>
          <a:ext cx="7704857" cy="6216751"/>
        </p:xfrm>
        <a:graphic>
          <a:graphicData uri="http://schemas.openxmlformats.org/drawingml/2006/table">
            <a:tbl>
              <a:tblPr firstRow="1" firstCol="1" bandRow="1"/>
              <a:tblGrid>
                <a:gridCol w="1248096">
                  <a:extLst>
                    <a:ext uri="{9D8B030D-6E8A-4147-A177-3AD203B41FA5}">
                      <a16:colId xmlns:a16="http://schemas.microsoft.com/office/drawing/2014/main" xmlns="" val="3818336268"/>
                    </a:ext>
                  </a:extLst>
                </a:gridCol>
                <a:gridCol w="1248096">
                  <a:extLst>
                    <a:ext uri="{9D8B030D-6E8A-4147-A177-3AD203B41FA5}">
                      <a16:colId xmlns:a16="http://schemas.microsoft.com/office/drawing/2014/main" xmlns="" val="3988041081"/>
                    </a:ext>
                  </a:extLst>
                </a:gridCol>
                <a:gridCol w="329753">
                  <a:extLst>
                    <a:ext uri="{9D8B030D-6E8A-4147-A177-3AD203B41FA5}">
                      <a16:colId xmlns:a16="http://schemas.microsoft.com/office/drawing/2014/main" xmlns="" val="2869416916"/>
                    </a:ext>
                  </a:extLst>
                </a:gridCol>
                <a:gridCol w="1219728">
                  <a:extLst>
                    <a:ext uri="{9D8B030D-6E8A-4147-A177-3AD203B41FA5}">
                      <a16:colId xmlns:a16="http://schemas.microsoft.com/office/drawing/2014/main" xmlns="" val="3591180814"/>
                    </a:ext>
                  </a:extLst>
                </a:gridCol>
                <a:gridCol w="1219728">
                  <a:extLst>
                    <a:ext uri="{9D8B030D-6E8A-4147-A177-3AD203B41FA5}">
                      <a16:colId xmlns:a16="http://schemas.microsoft.com/office/drawing/2014/main" xmlns="" val="1433826523"/>
                    </a:ext>
                  </a:extLst>
                </a:gridCol>
                <a:gridCol w="1219728">
                  <a:extLst>
                    <a:ext uri="{9D8B030D-6E8A-4147-A177-3AD203B41FA5}">
                      <a16:colId xmlns:a16="http://schemas.microsoft.com/office/drawing/2014/main" xmlns="" val="2408897431"/>
                    </a:ext>
                  </a:extLst>
                </a:gridCol>
                <a:gridCol w="1219728">
                  <a:extLst>
                    <a:ext uri="{9D8B030D-6E8A-4147-A177-3AD203B41FA5}">
                      <a16:colId xmlns:a16="http://schemas.microsoft.com/office/drawing/2014/main" xmlns="" val="1766872952"/>
                    </a:ext>
                  </a:extLst>
                </a:gridCol>
              </a:tblGrid>
              <a:tr h="208015">
                <a:tc rowSpan="2">
                  <a:txBody>
                    <a:bodyPr/>
                    <a:lstStyle/>
                    <a:p>
                      <a:pPr algn="ctr">
                        <a:lnSpc>
                          <a:spcPct val="115000"/>
                        </a:lnSpc>
                        <a:spcAft>
                          <a:spcPts val="0"/>
                        </a:spcAft>
                      </a:pPr>
                      <a:r>
                        <a:rPr lang="fr-BE"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Landuse</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fr-BE"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Agricultural </a:t>
                      </a:r>
                      <a:r>
                        <a:rPr lang="fr-BE"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Region</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fr-BE"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fr-BE" sz="12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Observed</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BE"/>
                    </a:p>
                  </a:txBody>
                  <a:tcPr/>
                </a:tc>
                <a:tc gridSpan="2">
                  <a:txBody>
                    <a:bodyPr/>
                    <a:lstStyle/>
                    <a:p>
                      <a:pPr algn="ctr">
                        <a:lnSpc>
                          <a:spcPct val="115000"/>
                        </a:lnSpc>
                        <a:spcAft>
                          <a:spcPts val="0"/>
                        </a:spcAft>
                      </a:pPr>
                      <a:r>
                        <a:rPr lang="fr-BE"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Predicted</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BE"/>
                    </a:p>
                  </a:txBody>
                  <a:tcPr/>
                </a:tc>
                <a:extLst>
                  <a:ext uri="{0D108BD9-81ED-4DB2-BD59-A6C34878D82A}">
                    <a16:rowId xmlns:a16="http://schemas.microsoft.com/office/drawing/2014/main" xmlns="" val="4008608203"/>
                  </a:ext>
                </a:extLst>
              </a:tr>
              <a:tr h="432900">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pPr algn="ctr">
                        <a:lnSpc>
                          <a:spcPct val="115000"/>
                        </a:lnSpc>
                        <a:spcAft>
                          <a:spcPts val="0"/>
                        </a:spcAft>
                      </a:pPr>
                      <a:r>
                        <a:rPr lang="fr-BE"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Mean (SD) SOC density Mg C / ha</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Mean (SD) SOC stocks Mg C / ha</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Mean (SD) total SOC stocks - Tg C</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48181610"/>
                  </a:ext>
                </a:extLst>
              </a:tr>
              <a:tr h="266641">
                <a:tc rowSpan="10">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Cropland</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Sandy-loam</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dirty="0">
                          <a:effectLst/>
                          <a:latin typeface="Calibri" panose="020F0502020204030204" pitchFamily="34" charset="0"/>
                          <a:ea typeface="Times New Roman" panose="02020603050405020304" pitchFamily="18" charset="0"/>
                          <a:cs typeface="Times New Roman" panose="02020603050405020304" pitchFamily="18" charset="0"/>
                        </a:rPr>
                        <a:t>59</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51.0 (8.8)</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53.5 (1.8)</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2.19 (0.07)</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546128793"/>
                  </a:ext>
                </a:extLst>
              </a:tr>
              <a:tr h="208015">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Loam</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133</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52.0 (12.5)</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54.5 (1.6)</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13.18 (0.39)</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2719518214"/>
                  </a:ext>
                </a:extLst>
              </a:tr>
              <a:tr h="416029">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Camipne Hennuyère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53.1 (4.8)</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0.02 (0.00)</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2281222423"/>
                  </a:ext>
                </a:extLst>
              </a:tr>
              <a:tr h="208015">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Condroz</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127</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56.2 (9.4)</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60.7 (2.2)</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5.04 (0.18)</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3582656634"/>
                  </a:ext>
                </a:extLst>
              </a:tr>
              <a:tr h="288599">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Herbagère Liège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4</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65.02 (8.2)</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83.6 (5.1)</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0.75 (0.05)</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124038187"/>
                  </a:ext>
                </a:extLst>
              </a:tr>
              <a:tr h="288599">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Herbagère Fagnes</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69.5 (11.7)</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0.34 (0.06)</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1763797643"/>
                  </a:ext>
                </a:extLst>
              </a:tr>
              <a:tr h="208015">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Famenne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18</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58.8 (13.7)</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71.7 (7.8)</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1.59 (0.17)</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4248216354"/>
                  </a:ext>
                </a:extLst>
              </a:tr>
              <a:tr h="208015">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Ardenne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23</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74.5 (9.1)</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88.1 (9.2)</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2.16 (0.23)</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844472227"/>
                  </a:ext>
                </a:extLst>
              </a:tr>
              <a:tr h="208015">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Jurassic</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6</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56.1 (7.5)</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67.4 (6.6)</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0.81 (0.08)</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1619957394"/>
                  </a:ext>
                </a:extLst>
              </a:tr>
              <a:tr h="288599">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Haute Ardenne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87.7 (-)</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107.0 (16.5)</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0.50 (0.08)</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89718369"/>
                  </a:ext>
                </a:extLst>
              </a:tr>
              <a:tr h="208015">
                <a:tc>
                  <a:txBody>
                    <a:bodyPr/>
                    <a:lstStyle/>
                    <a:p>
                      <a:pPr>
                        <a:lnSpc>
                          <a:spcPct val="115000"/>
                        </a:lnSpc>
                        <a:spcAft>
                          <a:spcPts val="0"/>
                        </a:spcAft>
                      </a:pPr>
                      <a:r>
                        <a:rPr lang="fr-BE"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Cropland</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b="1">
                          <a:effectLst/>
                          <a:latin typeface="Calibri" panose="020F0502020204030204" pitchFamily="34" charset="0"/>
                          <a:ea typeface="Times New Roman" panose="02020603050405020304" pitchFamily="18" charset="0"/>
                          <a:cs typeface="Times New Roman" panose="02020603050405020304" pitchFamily="18" charset="0"/>
                        </a:rPr>
                        <a:t>371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b="1">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55.3 (12.1)</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b="1">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59.9 (2.8)</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b="1"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26.58 (1.52)</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17369168"/>
                  </a:ext>
                </a:extLst>
              </a:tr>
              <a:tr h="208015">
                <a:tc rowSpan="10">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Grassland</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Sandy-loam</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86.4 (7.6)</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1.76 (0.15)</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806294329"/>
                  </a:ext>
                </a:extLst>
              </a:tr>
              <a:tr h="208015">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Loam</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49</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90.3 (25.2)</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90.5 (4.9)</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6.26 (0.34)</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3173506727"/>
                  </a:ext>
                </a:extLst>
              </a:tr>
              <a:tr h="416029">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Camipne Hennuyère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94.0 (50.5)</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0.04 (0.02)</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230731148"/>
                  </a:ext>
                </a:extLst>
              </a:tr>
              <a:tr h="208015">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Condroz</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22</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84.4 (12.5)</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87.1 (4.4)</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5.28 (0.27)</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2924485479"/>
                  </a:ext>
                </a:extLst>
              </a:tr>
              <a:tr h="288599">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Herbagère Liège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40</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109.0 (21.0)</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103.4 (5.5)</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7.32 (0.39)</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1414144322"/>
                  </a:ext>
                </a:extLst>
              </a:tr>
              <a:tr h="288599">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Herbagère Fagnes</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103.9 (20.4)</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1.66 (0.33)</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1593716674"/>
                  </a:ext>
                </a:extLst>
              </a:tr>
              <a:tr h="208015">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Famenne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41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99.4 (24.3)</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94.9 (15.3)</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5.63 (0.91)</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600700958"/>
                  </a:ext>
                </a:extLst>
              </a:tr>
              <a:tr h="208015">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Ardenne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42</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86.0 (15.1)</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86.7 (5.1)</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9.43 (0.55)</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1909959543"/>
                  </a:ext>
                </a:extLst>
              </a:tr>
              <a:tr h="208015">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Jurassic</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4</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68.3 (10.4)</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79.1 (9.4)</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2.76 (0.33)</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a:noFill/>
                    </a:lnB>
                    <a:solidFill>
                      <a:srgbClr val="FFFFFF"/>
                    </a:solidFill>
                  </a:tcPr>
                </a:tc>
                <a:extLst>
                  <a:ext uri="{0D108BD9-81ED-4DB2-BD59-A6C34878D82A}">
                    <a16:rowId xmlns:a16="http://schemas.microsoft.com/office/drawing/2014/main" xmlns="" val="4130834913"/>
                  </a:ext>
                </a:extLst>
              </a:tr>
              <a:tr h="288599">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Haute Ardenne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b">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effectLst/>
                          <a:latin typeface="Calibri" panose="020F0502020204030204" pitchFamily="34" charset="0"/>
                          <a:ea typeface="Times New Roman" panose="02020603050405020304" pitchFamily="18" charset="0"/>
                          <a:cs typeface="Times New Roman" panose="02020603050405020304" pitchFamily="18" charset="0"/>
                        </a:rPr>
                        <a:t>23</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90.0 (16.3)</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91.5 (6.5)</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3.16 (0.22)</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55236995"/>
                  </a:ext>
                </a:extLst>
              </a:tr>
              <a:tr h="208015">
                <a:tc>
                  <a:txBody>
                    <a:bodyPr/>
                    <a:lstStyle/>
                    <a:p>
                      <a:pPr>
                        <a:lnSpc>
                          <a:spcPct val="115000"/>
                        </a:lnSpc>
                        <a:spcAft>
                          <a:spcPts val="0"/>
                        </a:spcAft>
                      </a:pPr>
                      <a:r>
                        <a:rPr lang="fr-BE" sz="12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Grassland</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b="1">
                          <a:effectLst/>
                          <a:latin typeface="Calibri" panose="020F0502020204030204" pitchFamily="34" charset="0"/>
                          <a:ea typeface="Times New Roman" panose="02020603050405020304" pitchFamily="18" charset="0"/>
                          <a:cs typeface="Times New Roman" panose="02020603050405020304" pitchFamily="18" charset="0"/>
                        </a:rPr>
                        <a:t>221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b="1">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93.5 (22.2)</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b="1">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92.3 (6.2)</a:t>
                      </a:r>
                      <a:endParaRPr lang="fr-BE"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b="1"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43.30 (2.93)</a:t>
                      </a:r>
                      <a:endParaRPr lang="fr-BE"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637" marR="3163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81326966"/>
                  </a:ext>
                </a:extLst>
              </a:tr>
            </a:tbl>
          </a:graphicData>
        </a:graphic>
      </p:graphicFrame>
      <p:sp>
        <p:nvSpPr>
          <p:cNvPr id="6" name="ZoneTexte 5"/>
          <p:cNvSpPr txBox="1"/>
          <p:nvPr/>
        </p:nvSpPr>
        <p:spPr>
          <a:xfrm>
            <a:off x="1979712" y="2636912"/>
            <a:ext cx="658949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solidFill>
                  <a:schemeClr val="accent2">
                    <a:lumMod val="75000"/>
                  </a:schemeClr>
                </a:solidFill>
              </a:rPr>
              <a:t>Cultures: 26.58 </a:t>
            </a:r>
            <a:r>
              <a:rPr lang="en-US" b="1" dirty="0" err="1">
                <a:solidFill>
                  <a:schemeClr val="accent2">
                    <a:lumMod val="75000"/>
                  </a:schemeClr>
                </a:solidFill>
              </a:rPr>
              <a:t>Tg</a:t>
            </a:r>
            <a:r>
              <a:rPr lang="en-US" b="1" dirty="0">
                <a:solidFill>
                  <a:schemeClr val="accent2">
                    <a:lumMod val="75000"/>
                  </a:schemeClr>
                </a:solidFill>
              </a:rPr>
              <a:t> C </a:t>
            </a:r>
            <a:r>
              <a:rPr lang="en-US" b="1" dirty="0" smtClean="0">
                <a:solidFill>
                  <a:schemeClr val="accent2">
                    <a:lumMod val="75000"/>
                  </a:schemeClr>
                </a:solidFill>
              </a:rPr>
              <a:t>(SD 1.52) </a:t>
            </a:r>
            <a:r>
              <a:rPr lang="en-US" b="1" dirty="0" smtClean="0"/>
              <a:t>	</a:t>
            </a:r>
            <a:r>
              <a:rPr lang="en-US" b="1" dirty="0" smtClean="0">
                <a:solidFill>
                  <a:schemeClr val="accent3">
                    <a:lumMod val="50000"/>
                  </a:schemeClr>
                </a:solidFill>
              </a:rPr>
              <a:t>Prairies : </a:t>
            </a:r>
            <a:r>
              <a:rPr lang="fr-BE" b="1" dirty="0" smtClean="0">
                <a:solidFill>
                  <a:schemeClr val="accent3">
                    <a:lumMod val="50000"/>
                  </a:schemeClr>
                </a:solidFill>
              </a:rPr>
              <a:t>43.30 </a:t>
            </a:r>
            <a:r>
              <a:rPr lang="fr-BE" b="1" dirty="0">
                <a:solidFill>
                  <a:schemeClr val="accent3">
                    <a:lumMod val="50000"/>
                  </a:schemeClr>
                </a:solidFill>
              </a:rPr>
              <a:t>Tg C </a:t>
            </a:r>
            <a:r>
              <a:rPr lang="fr-BE" b="1" dirty="0" smtClean="0">
                <a:solidFill>
                  <a:schemeClr val="accent3">
                    <a:lumMod val="50000"/>
                  </a:schemeClr>
                </a:solidFill>
              </a:rPr>
              <a:t>(SD 2.93)</a:t>
            </a:r>
            <a:endParaRPr lang="fr-BE" b="1" dirty="0">
              <a:solidFill>
                <a:schemeClr val="accent3">
                  <a:lumMod val="50000"/>
                </a:schemeClr>
              </a:solidFill>
            </a:endParaRPr>
          </a:p>
        </p:txBody>
      </p:sp>
    </p:spTree>
    <p:extLst>
      <p:ext uri="{BB962C8B-B14F-4D97-AF65-F5344CB8AC3E}">
        <p14:creationId xmlns:p14="http://schemas.microsoft.com/office/powerpoint/2010/main" val="1822831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06867" y="167825"/>
            <a:ext cx="2641877"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CONCLUSIONS</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107505" y="1076538"/>
            <a:ext cx="8928992" cy="5016758"/>
          </a:xfrm>
          <a:prstGeom prst="rect">
            <a:avLst/>
          </a:prstGeom>
          <a:noFill/>
        </p:spPr>
        <p:txBody>
          <a:bodyPr wrap="square" rtlCol="0">
            <a:spAutoFit/>
          </a:bodyPr>
          <a:lstStyle/>
          <a:p>
            <a:pPr marL="285750" indent="-285750">
              <a:buFont typeface="Arial" panose="020B0604020202020204" pitchFamily="34" charset="0"/>
              <a:buChar char="•"/>
            </a:pPr>
            <a:r>
              <a:rPr lang="fr-BE" sz="2000" dirty="0" smtClean="0"/>
              <a:t>La méthode développée combine Digital </a:t>
            </a:r>
            <a:r>
              <a:rPr lang="fr-BE" sz="2000" dirty="0" err="1" smtClean="0"/>
              <a:t>Soil</a:t>
            </a:r>
            <a:r>
              <a:rPr lang="fr-BE" sz="2000" dirty="0" smtClean="0"/>
              <a:t> </a:t>
            </a:r>
            <a:r>
              <a:rPr lang="fr-BE" sz="2000" dirty="0" err="1" smtClean="0"/>
              <a:t>Mapping</a:t>
            </a:r>
            <a:r>
              <a:rPr lang="fr-BE" sz="2000" dirty="0" smtClean="0"/>
              <a:t> et simulations </a:t>
            </a:r>
            <a:r>
              <a:rPr lang="fr-BE" sz="2000" dirty="0" err="1" smtClean="0"/>
              <a:t>sochastiques</a:t>
            </a:r>
            <a:endParaRPr lang="fr-BE" sz="2000" dirty="0" smtClean="0"/>
          </a:p>
          <a:p>
            <a:pPr marL="285750" indent="-285750">
              <a:buFont typeface="Arial" panose="020B0604020202020204" pitchFamily="34" charset="0"/>
              <a:buChar char="•"/>
            </a:pPr>
            <a:endParaRPr lang="fr-BE" sz="2000" dirty="0" smtClean="0"/>
          </a:p>
          <a:p>
            <a:pPr marL="285750" indent="-285750">
              <a:buFont typeface="Arial" panose="020B0604020202020204" pitchFamily="34" charset="0"/>
              <a:buChar char="•"/>
            </a:pPr>
            <a:r>
              <a:rPr lang="fr-BE" sz="2000" dirty="0" smtClean="0"/>
              <a:t>Réponses aux questions ‘Combien?’ et ‘Où?’</a:t>
            </a:r>
          </a:p>
          <a:p>
            <a:pPr marL="285750" indent="-285750">
              <a:buFont typeface="Arial" panose="020B0604020202020204" pitchFamily="34" charset="0"/>
              <a:buChar char="•"/>
            </a:pPr>
            <a:endParaRPr lang="fr-BE" sz="2000" dirty="0"/>
          </a:p>
          <a:p>
            <a:pPr marL="342900" indent="-342900">
              <a:buFont typeface="Wingdings" panose="05000000000000000000" pitchFamily="2" charset="2"/>
              <a:buChar char="à"/>
            </a:pPr>
            <a:r>
              <a:rPr lang="fr-BE" sz="2000" dirty="0" smtClean="0"/>
              <a:t>Modélisation de variations spatiales réalistes des stocks de COS. </a:t>
            </a:r>
          </a:p>
          <a:p>
            <a:r>
              <a:rPr lang="fr-BE" sz="2000" b="1" dirty="0">
                <a:solidFill>
                  <a:schemeClr val="accent2">
                    <a:lumMod val="50000"/>
                  </a:schemeClr>
                </a:solidFill>
              </a:rPr>
              <a:t>	</a:t>
            </a:r>
            <a:r>
              <a:rPr lang="fr-BE" sz="2000" b="1" dirty="0" smtClean="0">
                <a:solidFill>
                  <a:schemeClr val="accent2">
                    <a:lumMod val="50000"/>
                  </a:schemeClr>
                </a:solidFill>
              </a:rPr>
              <a:t>Apport de la CNSW</a:t>
            </a:r>
          </a:p>
          <a:p>
            <a:pPr marL="285750" indent="-285750">
              <a:buFont typeface="Arial" panose="020B0604020202020204" pitchFamily="34" charset="0"/>
              <a:buChar char="•"/>
            </a:pPr>
            <a:endParaRPr lang="fr-BE" sz="2000" dirty="0" smtClean="0"/>
          </a:p>
          <a:p>
            <a:r>
              <a:rPr lang="fr-BE" sz="2000" dirty="0" smtClean="0">
                <a:sym typeface="Wingdings" panose="05000000000000000000" pitchFamily="2" charset="2"/>
              </a:rPr>
              <a:t> Obtention de statistiques fiables les 20 combinaisons d’occupation de sols/régions agricoles</a:t>
            </a:r>
          </a:p>
          <a:p>
            <a:endParaRPr lang="fr-BE" sz="2000" dirty="0">
              <a:sym typeface="Wingdings" panose="05000000000000000000" pitchFamily="2" charset="2"/>
            </a:endParaRPr>
          </a:p>
          <a:p>
            <a:r>
              <a:rPr lang="fr-BE" sz="2000" dirty="0" smtClean="0">
                <a:sym typeface="Wingdings" panose="05000000000000000000" pitchFamily="2" charset="2"/>
              </a:rPr>
              <a:t>= Méthode utile pour produire des cartes comme supports de prises de décision (applications de méthodes de conservation par </a:t>
            </a:r>
            <a:r>
              <a:rPr lang="fr-BE" sz="2000" dirty="0" err="1" smtClean="0">
                <a:sym typeface="Wingdings" panose="05000000000000000000" pitchFamily="2" charset="2"/>
              </a:rPr>
              <a:t>exp</a:t>
            </a:r>
            <a:r>
              <a:rPr lang="fr-BE" sz="2000" dirty="0" smtClean="0">
                <a:sym typeface="Wingdings" panose="05000000000000000000" pitchFamily="2" charset="2"/>
              </a:rPr>
              <a:t>.)</a:t>
            </a:r>
          </a:p>
          <a:p>
            <a:endParaRPr lang="fr-BE" sz="2000" dirty="0">
              <a:sym typeface="Wingdings" panose="05000000000000000000" pitchFamily="2" charset="2"/>
            </a:endParaRPr>
          </a:p>
          <a:p>
            <a:r>
              <a:rPr lang="fr-BE" sz="2000" dirty="0" smtClean="0">
                <a:sym typeface="Wingdings" panose="05000000000000000000" pitchFamily="2" charset="2"/>
              </a:rPr>
              <a:t>= Méthode utile pour produire des statistiques répondant aux exigences des activités de rapportage</a:t>
            </a:r>
            <a:endParaRPr lang="fr-BE" sz="2000" dirty="0" smtClean="0"/>
          </a:p>
        </p:txBody>
      </p:sp>
    </p:spTree>
    <p:extLst>
      <p:ext uri="{BB962C8B-B14F-4D97-AF65-F5344CB8AC3E}">
        <p14:creationId xmlns:p14="http://schemas.microsoft.com/office/powerpoint/2010/main" val="39081921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39752" y="2662599"/>
            <a:ext cx="4487190"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MERCI de votre attention</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Tree>
    <p:extLst>
      <p:ext uri="{BB962C8B-B14F-4D97-AF65-F5344CB8AC3E}">
        <p14:creationId xmlns:p14="http://schemas.microsoft.com/office/powerpoint/2010/main" val="20805646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59832" y="156649"/>
            <a:ext cx="1239442" cy="584775"/>
          </a:xfrm>
          <a:prstGeom prst="rect">
            <a:avLst/>
          </a:prstGeom>
          <a:noFill/>
        </p:spPr>
        <p:txBody>
          <a:bodyPr wrap="none" rtlCol="0">
            <a:spAutoFit/>
          </a:bodyPr>
          <a:lstStyle/>
          <a:p>
            <a:r>
              <a:rPr lang="fr-BE" sz="3200" b="1" dirty="0" smtClean="0">
                <a:solidFill>
                  <a:srgbClr val="00B0F0"/>
                </a:solidFill>
                <a:effectLst>
                  <a:outerShdw blurRad="38100" dist="38100" dir="2700000" algn="tl">
                    <a:srgbClr val="000000">
                      <a:alpha val="43137"/>
                    </a:srgbClr>
                  </a:outerShdw>
                </a:effectLst>
              </a:rPr>
              <a:t>Bonus</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467544" y="1124744"/>
            <a:ext cx="8212747" cy="4955203"/>
          </a:xfrm>
          <a:prstGeom prst="rect">
            <a:avLst/>
          </a:prstGeom>
          <a:noFill/>
        </p:spPr>
        <p:txBody>
          <a:bodyPr wrap="square" rtlCol="0">
            <a:spAutoFit/>
          </a:bodyPr>
          <a:lstStyle/>
          <a:p>
            <a:pPr marL="342900" indent="-342900">
              <a:buFont typeface="Arial" panose="020B0604020202020204" pitchFamily="34" charset="0"/>
              <a:buChar char="•"/>
            </a:pPr>
            <a:r>
              <a:rPr lang="fr-BE" sz="2400" b="1" dirty="0" smtClean="0"/>
              <a:t>réseaux </a:t>
            </a:r>
            <a:r>
              <a:rPr lang="fr-BE" sz="2400" b="1" dirty="0"/>
              <a:t>de </a:t>
            </a:r>
            <a:r>
              <a:rPr lang="fr-BE" sz="2400" b="1" dirty="0" smtClean="0"/>
              <a:t>surveillance des sols </a:t>
            </a:r>
            <a:r>
              <a:rPr lang="fr-BE" sz="2400" dirty="0"/>
              <a:t>(RSS</a:t>
            </a:r>
            <a:r>
              <a:rPr lang="fr-BE" sz="2400" dirty="0" smtClean="0"/>
              <a:t>)</a:t>
            </a:r>
          </a:p>
          <a:p>
            <a:pPr marL="800100" lvl="1" indent="-342900">
              <a:buFont typeface="Arial" panose="020B0604020202020204" pitchFamily="34" charset="0"/>
              <a:buChar char="•"/>
            </a:pPr>
            <a:r>
              <a:rPr lang="fr-FR" sz="2000" dirty="0"/>
              <a:t>un ensemble de sites ou de zones où </a:t>
            </a:r>
            <a:r>
              <a:rPr lang="fr-FR" sz="2000" dirty="0" smtClean="0"/>
              <a:t>les </a:t>
            </a:r>
            <a:r>
              <a:rPr lang="fr-FR" sz="2000" dirty="0"/>
              <a:t>changements </a:t>
            </a:r>
            <a:r>
              <a:rPr lang="fr-FR" sz="2000" dirty="0" smtClean="0"/>
              <a:t>de caractéristiques </a:t>
            </a:r>
            <a:r>
              <a:rPr lang="fr-FR" sz="2000" dirty="0"/>
              <a:t>du sol </a:t>
            </a:r>
            <a:r>
              <a:rPr lang="fr-FR" sz="2000" dirty="0" smtClean="0"/>
              <a:t>sont observés </a:t>
            </a:r>
            <a:r>
              <a:rPr lang="fr-FR" sz="2000" dirty="0"/>
              <a:t>à travers </a:t>
            </a:r>
            <a:r>
              <a:rPr lang="fr-FR" sz="2000" dirty="0" smtClean="0"/>
              <a:t>l’évaluation </a:t>
            </a:r>
            <a:r>
              <a:rPr lang="fr-FR" sz="2000" dirty="0"/>
              <a:t>régulière </a:t>
            </a:r>
            <a:r>
              <a:rPr lang="fr-FR" sz="2000" dirty="0" smtClean="0"/>
              <a:t>de </a:t>
            </a:r>
            <a:r>
              <a:rPr lang="fr-FR" sz="2000" dirty="0"/>
              <a:t>différentes propriétés du </a:t>
            </a:r>
            <a:r>
              <a:rPr lang="fr-FR" sz="2000" dirty="0" smtClean="0"/>
              <a:t>sol</a:t>
            </a:r>
          </a:p>
          <a:p>
            <a:pPr marL="342900" indent="-342900">
              <a:buFont typeface="Arial" panose="020B0604020202020204" pitchFamily="34" charset="0"/>
              <a:buChar char="•"/>
            </a:pPr>
            <a:endParaRPr lang="fr-BE" sz="2400" dirty="0" smtClean="0"/>
          </a:p>
          <a:p>
            <a:pPr marL="342900" indent="-342900">
              <a:buFont typeface="Arial" panose="020B0604020202020204" pitchFamily="34" charset="0"/>
              <a:buChar char="•"/>
            </a:pPr>
            <a:r>
              <a:rPr lang="fr-BE" sz="2400" b="1" dirty="0" smtClean="0"/>
              <a:t>Deux grands types de RSS</a:t>
            </a:r>
            <a:r>
              <a:rPr lang="fr-BE" sz="2400" dirty="0" smtClean="0"/>
              <a:t> selon la stratégie choisie pour positionner les sites</a:t>
            </a:r>
          </a:p>
          <a:p>
            <a:pPr marL="800100" lvl="1" indent="-342900">
              <a:buFont typeface="Arial" panose="020B0604020202020204" pitchFamily="34" charset="0"/>
              <a:buChar char="•"/>
            </a:pPr>
            <a:r>
              <a:rPr lang="fr-BE" sz="2000" u="sng" dirty="0" smtClean="0"/>
              <a:t>Design-</a:t>
            </a:r>
            <a:r>
              <a:rPr lang="fr-BE" sz="2000" u="sng" dirty="0" err="1" smtClean="0"/>
              <a:t>based</a:t>
            </a:r>
            <a:r>
              <a:rPr lang="fr-BE" sz="2000" u="sng" dirty="0" smtClean="0"/>
              <a:t>:</a:t>
            </a:r>
            <a:r>
              <a:rPr lang="fr-BE" sz="2000" dirty="0" smtClean="0"/>
              <a:t> échantillonnage aléatoire, individus indépendants et identiquement distribués</a:t>
            </a:r>
            <a:endParaRPr lang="fr-BE" sz="2000" u="sng" dirty="0" smtClean="0"/>
          </a:p>
          <a:p>
            <a:pPr lvl="1"/>
            <a:r>
              <a:rPr lang="fr-BE" sz="2000" b="1" dirty="0" smtClean="0">
                <a:sym typeface="Wingdings" panose="05000000000000000000" pitchFamily="2" charset="2"/>
              </a:rPr>
              <a:t>			 ‘Combien?’</a:t>
            </a:r>
            <a:endParaRPr lang="fr-BE" sz="2000" b="1" dirty="0" smtClean="0"/>
          </a:p>
          <a:p>
            <a:pPr marL="800100" lvl="1" indent="-342900">
              <a:buFont typeface="Arial" panose="020B0604020202020204" pitchFamily="34" charset="0"/>
              <a:buChar char="•"/>
            </a:pPr>
            <a:endParaRPr lang="fr-BE" sz="2000" dirty="0" smtClean="0"/>
          </a:p>
          <a:p>
            <a:pPr marL="800100" lvl="1" indent="-342900">
              <a:buFont typeface="Arial" panose="020B0604020202020204" pitchFamily="34" charset="0"/>
              <a:buChar char="•"/>
            </a:pPr>
            <a:r>
              <a:rPr lang="fr-BE" sz="2000" u="sng" dirty="0" smtClean="0"/>
              <a:t>Model-</a:t>
            </a:r>
            <a:r>
              <a:rPr lang="fr-BE" sz="2000" u="sng" dirty="0" err="1" smtClean="0"/>
              <a:t>based</a:t>
            </a:r>
            <a:r>
              <a:rPr lang="fr-BE" sz="2000" u="sng" dirty="0" smtClean="0"/>
              <a:t> </a:t>
            </a:r>
            <a:r>
              <a:rPr lang="fr-BE" i="1" u="sng" dirty="0" smtClean="0"/>
              <a:t>(modélisation géostatistique):</a:t>
            </a:r>
            <a:r>
              <a:rPr lang="fr-BE" i="1" dirty="0" smtClean="0"/>
              <a:t> </a:t>
            </a:r>
            <a:r>
              <a:rPr lang="fr-BE" sz="2000" dirty="0" smtClean="0"/>
              <a:t>modèle stochastique contenant un estimateur d’erreur (aléatoire) </a:t>
            </a:r>
            <a:endParaRPr lang="fr-BE" sz="2000" u="sng" dirty="0" smtClean="0"/>
          </a:p>
          <a:p>
            <a:pPr lvl="1"/>
            <a:r>
              <a:rPr lang="fr-BE" sz="2000" b="1" dirty="0" smtClean="0">
                <a:sym typeface="Wingdings" panose="05000000000000000000" pitchFamily="2" charset="2"/>
              </a:rPr>
              <a:t>			 ‘Où?’</a:t>
            </a:r>
            <a:endParaRPr lang="fr-BE" sz="2000" b="1" dirty="0" smtClean="0"/>
          </a:p>
          <a:p>
            <a:endParaRPr lang="fr-BE" sz="2000" dirty="0"/>
          </a:p>
        </p:txBody>
      </p:sp>
    </p:spTree>
    <p:extLst>
      <p:ext uri="{BB962C8B-B14F-4D97-AF65-F5344CB8AC3E}">
        <p14:creationId xmlns:p14="http://schemas.microsoft.com/office/powerpoint/2010/main" val="355569673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6329" y="857250"/>
            <a:ext cx="7269480" cy="535290"/>
          </a:xfrm>
        </p:spPr>
        <p:txBody>
          <a:bodyPr/>
          <a:lstStyle/>
          <a:p>
            <a:r>
              <a:rPr lang="fr-BE" dirty="0" smtClean="0"/>
              <a:t>Suivi de la qualité du sol</a:t>
            </a:r>
            <a:endParaRPr lang="en-GB" dirty="0"/>
          </a:p>
        </p:txBody>
      </p:sp>
      <p:sp>
        <p:nvSpPr>
          <p:cNvPr id="3" name="Espace réservé du contenu 2"/>
          <p:cNvSpPr>
            <a:spLocks noGrp="1"/>
          </p:cNvSpPr>
          <p:nvPr>
            <p:ph idx="1"/>
          </p:nvPr>
        </p:nvSpPr>
        <p:spPr>
          <a:xfrm>
            <a:off x="482322" y="1504620"/>
            <a:ext cx="7851656" cy="4496130"/>
          </a:xfrm>
        </p:spPr>
        <p:txBody>
          <a:bodyPr>
            <a:normAutofit/>
          </a:bodyPr>
          <a:lstStyle/>
          <a:p>
            <a:endParaRPr lang="fr-BE" sz="1800" dirty="0">
              <a:solidFill>
                <a:schemeClr val="tx1"/>
              </a:solidFill>
            </a:endParaRPr>
          </a:p>
          <a:p>
            <a:pPr marL="0" indent="0">
              <a:buNone/>
            </a:pPr>
            <a:endParaRPr lang="fr-BE" sz="1800" dirty="0">
              <a:solidFill>
                <a:schemeClr val="tx1"/>
              </a:solidFill>
            </a:endParaRPr>
          </a:p>
        </p:txBody>
      </p:sp>
      <p:sp>
        <p:nvSpPr>
          <p:cNvPr id="4" name="Espace réservé du numéro de diapositive 3"/>
          <p:cNvSpPr>
            <a:spLocks noGrp="1"/>
          </p:cNvSpPr>
          <p:nvPr>
            <p:ph type="sldNum" sz="quarter" idx="12"/>
          </p:nvPr>
        </p:nvSpPr>
        <p:spPr/>
        <p:txBody>
          <a:bodyPr>
            <a:normAutofit/>
          </a:bodyPr>
          <a:lstStyle/>
          <a:p>
            <a:fld id="{9DA50FC6-A9EB-4FCF-8FD7-27AA1C0A53EA}" type="slidenum">
              <a:rPr lang="en-GB" smtClean="0">
                <a:solidFill>
                  <a:srgbClr val="D34817">
                    <a:lumMod val="60000"/>
                    <a:lumOff val="40000"/>
                  </a:srgbClr>
                </a:solidFill>
              </a:rPr>
              <a:pPr/>
              <a:t>25</a:t>
            </a:fld>
            <a:endParaRPr lang="en-GB">
              <a:solidFill>
                <a:srgbClr val="D34817">
                  <a:lumMod val="60000"/>
                  <a:lumOff val="40000"/>
                </a:srgbClr>
              </a:solidFill>
            </a:endParaRPr>
          </a:p>
        </p:txBody>
      </p:sp>
      <p:sp>
        <p:nvSpPr>
          <p:cNvPr id="5" name="Espace réservé du contenu 2"/>
          <p:cNvSpPr txBox="1">
            <a:spLocks/>
          </p:cNvSpPr>
          <p:nvPr/>
        </p:nvSpPr>
        <p:spPr>
          <a:xfrm>
            <a:off x="482322" y="1504620"/>
            <a:ext cx="7851656" cy="4427074"/>
          </a:xfrm>
          <a:prstGeom prst="rect">
            <a:avLst/>
          </a:prstGeom>
        </p:spPr>
        <p:txBody>
          <a:bodyPr vert="horz" lIns="68580" tIns="34290" rIns="68580" bIns="34290" rtlCol="0">
            <a:normAutofit fontScale="925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50000"/>
              </a:lnSpc>
              <a:buClr>
                <a:srgbClr val="D34817"/>
              </a:buClr>
              <a:buSzPct val="133000"/>
            </a:pPr>
            <a:r>
              <a:rPr lang="fr-BE" sz="1950" dirty="0">
                <a:solidFill>
                  <a:prstClr val="black"/>
                </a:solidFill>
                <a:latin typeface="Arial" panose="020B0604020202020204" pitchFamily="34" charset="0"/>
                <a:cs typeface="Arial" panose="020B0604020202020204" pitchFamily="34" charset="0"/>
              </a:rPr>
              <a:t>Suivi de l’évolution de la qualité du sol:</a:t>
            </a:r>
          </a:p>
          <a:p>
            <a:pPr lvl="1">
              <a:lnSpc>
                <a:spcPct val="150000"/>
              </a:lnSpc>
              <a:buClr>
                <a:srgbClr val="D34817"/>
              </a:buClr>
              <a:buSzPct val="133000"/>
              <a:buFont typeface="Wingdings" panose="05000000000000000000" pitchFamily="2" charset="2"/>
              <a:buChar char="Ø"/>
            </a:pPr>
            <a:r>
              <a:rPr lang="fr-BE" sz="1950" dirty="0">
                <a:solidFill>
                  <a:prstClr val="black"/>
                </a:solidFill>
                <a:latin typeface="Arial" panose="020B0604020202020204" pitchFamily="34" charset="0"/>
                <a:cs typeface="Arial" panose="020B0604020202020204" pitchFamily="34" charset="0"/>
              </a:rPr>
              <a:t>Influence de pratiques de gestion</a:t>
            </a:r>
          </a:p>
          <a:p>
            <a:pPr lvl="1">
              <a:lnSpc>
                <a:spcPct val="150000"/>
              </a:lnSpc>
              <a:buClr>
                <a:srgbClr val="D34817"/>
              </a:buClr>
              <a:buSzPct val="133000"/>
              <a:buFont typeface="Wingdings" panose="05000000000000000000" pitchFamily="2" charset="2"/>
              <a:buChar char="Ø"/>
            </a:pPr>
            <a:r>
              <a:rPr lang="fr-BE" sz="1950" dirty="0">
                <a:solidFill>
                  <a:prstClr val="black"/>
                </a:solidFill>
                <a:latin typeface="Arial" panose="020B0604020202020204" pitchFamily="34" charset="0"/>
                <a:cs typeface="Arial" panose="020B0604020202020204" pitchFamily="34" charset="0"/>
              </a:rPr>
              <a:t>Influence des changements environnementaux</a:t>
            </a:r>
          </a:p>
          <a:p>
            <a:pPr>
              <a:lnSpc>
                <a:spcPct val="160000"/>
              </a:lnSpc>
              <a:buClr>
                <a:srgbClr val="D34817"/>
              </a:buClr>
              <a:buSzPct val="133000"/>
            </a:pPr>
            <a:r>
              <a:rPr lang="fr-BE" sz="1950" dirty="0">
                <a:solidFill>
                  <a:prstClr val="black"/>
                </a:solidFill>
                <a:latin typeface="Arial" panose="020B0604020202020204" pitchFamily="34" charset="0"/>
                <a:cs typeface="Arial" panose="020B0604020202020204" pitchFamily="34" charset="0"/>
              </a:rPr>
              <a:t>Informations complémentaires pour optimiser le suivi:</a:t>
            </a:r>
          </a:p>
          <a:p>
            <a:pPr lvl="1">
              <a:lnSpc>
                <a:spcPct val="160000"/>
              </a:lnSpc>
              <a:buClr>
                <a:srgbClr val="D34817"/>
              </a:buClr>
              <a:buSzPct val="133000"/>
              <a:buFont typeface="Wingdings" panose="05000000000000000000" pitchFamily="2" charset="2"/>
              <a:buChar char="Ø"/>
            </a:pPr>
            <a:r>
              <a:rPr lang="fr-BE" sz="1950" dirty="0">
                <a:solidFill>
                  <a:prstClr val="black"/>
                </a:solidFill>
                <a:latin typeface="Arial" panose="020B0604020202020204" pitchFamily="34" charset="0"/>
                <a:cs typeface="Arial" panose="020B0604020202020204" pitchFamily="34" charset="0"/>
              </a:rPr>
              <a:t>Plus sensibles aux changements </a:t>
            </a:r>
            <a:r>
              <a:rPr lang="fr-BE" sz="195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fr-BE" sz="1950" i="1" dirty="0">
                <a:solidFill>
                  <a:prstClr val="black"/>
                </a:solidFill>
                <a:latin typeface="Arial" panose="020B0604020202020204" pitchFamily="34" charset="0"/>
                <a:cs typeface="Arial" panose="020B0604020202020204" pitchFamily="34" charset="0"/>
                <a:sym typeface="Wingdings" panose="05000000000000000000" pitchFamily="2" charset="2"/>
              </a:rPr>
              <a:t>Système d’Alerte Précoce</a:t>
            </a:r>
            <a:endParaRPr lang="fr-BE" sz="1950" i="1" dirty="0">
              <a:solidFill>
                <a:prstClr val="black"/>
              </a:solidFill>
              <a:latin typeface="Arial" panose="020B0604020202020204" pitchFamily="34" charset="0"/>
              <a:cs typeface="Arial" panose="020B0604020202020204" pitchFamily="34" charset="0"/>
            </a:endParaRPr>
          </a:p>
          <a:p>
            <a:pPr lvl="1">
              <a:lnSpc>
                <a:spcPct val="160000"/>
              </a:lnSpc>
              <a:buClr>
                <a:srgbClr val="D34817"/>
              </a:buClr>
              <a:buSzPct val="133000"/>
              <a:buFont typeface="Wingdings" panose="05000000000000000000" pitchFamily="2" charset="2"/>
              <a:buChar char="Ø"/>
            </a:pPr>
            <a:r>
              <a:rPr lang="fr-BE" sz="1950" dirty="0">
                <a:solidFill>
                  <a:prstClr val="black"/>
                </a:solidFill>
                <a:latin typeface="Arial" panose="020B0604020202020204" pitchFamily="34" charset="0"/>
                <a:cs typeface="Arial" panose="020B0604020202020204" pitchFamily="34" charset="0"/>
              </a:rPr>
              <a:t>Liées directement à l’activité biologique du sol</a:t>
            </a:r>
          </a:p>
          <a:p>
            <a:pPr marL="205740" lvl="1" indent="0">
              <a:lnSpc>
                <a:spcPct val="160000"/>
              </a:lnSpc>
              <a:buClr>
                <a:srgbClr val="D34817"/>
              </a:buClr>
              <a:buSzPct val="133000"/>
              <a:buNone/>
            </a:pPr>
            <a:r>
              <a:rPr lang="fr-BE" sz="2775"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fr-BE" sz="2775" b="1" dirty="0">
                <a:solidFill>
                  <a:prstClr val="black"/>
                </a:solidFill>
                <a:latin typeface="Arial" panose="020B0604020202020204" pitchFamily="34" charset="0"/>
                <a:cs typeface="Arial" panose="020B0604020202020204" pitchFamily="34" charset="0"/>
                <a:sym typeface="Wingdings" panose="05000000000000000000" pitchFamily="2" charset="2"/>
              </a:rPr>
              <a:t> Indicateurs biologiques</a:t>
            </a:r>
          </a:p>
          <a:p>
            <a:pPr marL="205740" lvl="1" indent="0">
              <a:lnSpc>
                <a:spcPct val="160000"/>
              </a:lnSpc>
              <a:buClr>
                <a:srgbClr val="D34817"/>
              </a:buClr>
              <a:buSzPct val="133000"/>
              <a:buNone/>
            </a:pPr>
            <a:r>
              <a:rPr lang="fr-BE" sz="2775" b="1" dirty="0">
                <a:solidFill>
                  <a:prstClr val="black"/>
                </a:solidFill>
                <a:latin typeface="Arial" panose="020B0604020202020204" pitchFamily="34" charset="0"/>
                <a:cs typeface="Arial" panose="020B0604020202020204" pitchFamily="34" charset="0"/>
                <a:sym typeface="Wingdings" panose="05000000000000000000" pitchFamily="2" charset="2"/>
              </a:rPr>
              <a:t>		 Fractions de carbone organique</a:t>
            </a:r>
          </a:p>
          <a:p>
            <a:pPr marL="205740" lvl="1" indent="0">
              <a:lnSpc>
                <a:spcPct val="160000"/>
              </a:lnSpc>
              <a:buClr>
                <a:srgbClr val="D34817"/>
              </a:buClr>
              <a:buSzPct val="133000"/>
              <a:buNone/>
            </a:pPr>
            <a:endParaRPr lang="en-GB" sz="2775" b="1" dirty="0">
              <a:solidFill>
                <a:prstClr val="black"/>
              </a:solidFill>
              <a:latin typeface="Arial" panose="020B0604020202020204" pitchFamily="34" charset="0"/>
              <a:cs typeface="Arial" panose="020B0604020202020204" pitchFamily="34" charset="0"/>
            </a:endParaRPr>
          </a:p>
          <a:p>
            <a:pPr>
              <a:buClr>
                <a:srgbClr val="D34817"/>
              </a:buClr>
            </a:pPr>
            <a:endParaRPr lang="en-GB" sz="1800" dirty="0">
              <a:solidFill>
                <a:prstClr val="black"/>
              </a:solidFill>
            </a:endParaRPr>
          </a:p>
          <a:p>
            <a:pPr>
              <a:buClr>
                <a:srgbClr val="D34817"/>
              </a:buClr>
            </a:pPr>
            <a:endParaRPr lang="en-GB" sz="1800" dirty="0">
              <a:solidFill>
                <a:prstClr val="black"/>
              </a:solidFill>
            </a:endParaRPr>
          </a:p>
        </p:txBody>
      </p:sp>
    </p:spTree>
    <p:extLst>
      <p:ext uri="{BB962C8B-B14F-4D97-AF65-F5344CB8AC3E}">
        <p14:creationId xmlns:p14="http://schemas.microsoft.com/office/powerpoint/2010/main" val="1805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6329" y="857250"/>
            <a:ext cx="7269480" cy="535290"/>
          </a:xfrm>
        </p:spPr>
        <p:txBody>
          <a:bodyPr/>
          <a:lstStyle/>
          <a:p>
            <a:r>
              <a:rPr lang="fr-BE" dirty="0" smtClean="0"/>
              <a:t>Objectifs</a:t>
            </a:r>
            <a:endParaRPr lang="en-GB" dirty="0"/>
          </a:p>
        </p:txBody>
      </p:sp>
      <p:sp>
        <p:nvSpPr>
          <p:cNvPr id="3" name="Espace réservé du contenu 2"/>
          <p:cNvSpPr>
            <a:spLocks noGrp="1"/>
          </p:cNvSpPr>
          <p:nvPr>
            <p:ph idx="1"/>
          </p:nvPr>
        </p:nvSpPr>
        <p:spPr>
          <a:xfrm>
            <a:off x="757809" y="1828680"/>
            <a:ext cx="7345667" cy="3263503"/>
          </a:xfrm>
        </p:spPr>
        <p:txBody>
          <a:bodyPr>
            <a:normAutofit/>
          </a:bodyPr>
          <a:lstStyle/>
          <a:p>
            <a:pPr marL="342900" indent="-342900">
              <a:buSzPct val="133000"/>
              <a:buFont typeface="+mj-lt"/>
              <a:buAutoNum type="arabicPeriod"/>
            </a:pPr>
            <a:r>
              <a:rPr lang="fr-BE" sz="1950" dirty="0">
                <a:solidFill>
                  <a:schemeClr val="tx1"/>
                </a:solidFill>
              </a:rPr>
              <a:t>Evaluer la qualité biologique des sols en Wallonie par des indicateurs biologiques et les fractions de carbone organique</a:t>
            </a:r>
          </a:p>
          <a:p>
            <a:pPr marL="342900" indent="-342900">
              <a:buSzPct val="133000"/>
              <a:buFont typeface="+mj-lt"/>
              <a:buAutoNum type="arabicPeriod"/>
            </a:pPr>
            <a:endParaRPr lang="fr-BE" sz="1950" kern="0" spc="-75" dirty="0">
              <a:solidFill>
                <a:schemeClr val="tx1"/>
              </a:solidFill>
            </a:endParaRPr>
          </a:p>
          <a:p>
            <a:pPr marL="342900" indent="-342900">
              <a:buSzPct val="133000"/>
              <a:buFont typeface="+mj-lt"/>
              <a:buAutoNum type="arabicPeriod"/>
            </a:pPr>
            <a:r>
              <a:rPr lang="fr-BE" sz="1950" kern="0" spc="-75" dirty="0">
                <a:solidFill>
                  <a:schemeClr val="tx1"/>
                </a:solidFill>
              </a:rPr>
              <a:t>Collecter des données de référence pour la Wallonie</a:t>
            </a:r>
          </a:p>
          <a:p>
            <a:pPr marL="342900" indent="-342900">
              <a:buSzPct val="133000"/>
              <a:buFont typeface="+mj-lt"/>
              <a:buAutoNum type="arabicPeriod"/>
            </a:pPr>
            <a:endParaRPr lang="fr-BE" sz="1950" kern="0" spc="-75" dirty="0">
              <a:solidFill>
                <a:schemeClr val="tx1"/>
              </a:solidFill>
            </a:endParaRPr>
          </a:p>
          <a:p>
            <a:pPr marL="342900" indent="-342900">
              <a:buSzPct val="133000"/>
              <a:buFont typeface="+mj-lt"/>
              <a:buAutoNum type="arabicPeriod"/>
            </a:pPr>
            <a:r>
              <a:rPr lang="fr-BE" sz="1950" dirty="0">
                <a:solidFill>
                  <a:schemeClr val="tx1"/>
                </a:solidFill>
              </a:rPr>
              <a:t>Apporter des informations complémentaires aux agriculteurs</a:t>
            </a:r>
            <a:endParaRPr lang="en-GB" sz="1950" dirty="0"/>
          </a:p>
        </p:txBody>
      </p:sp>
      <p:sp>
        <p:nvSpPr>
          <p:cNvPr id="4" name="Espace réservé du numéro de diapositive 3"/>
          <p:cNvSpPr>
            <a:spLocks noGrp="1"/>
          </p:cNvSpPr>
          <p:nvPr>
            <p:ph type="sldNum" sz="quarter" idx="12"/>
          </p:nvPr>
        </p:nvSpPr>
        <p:spPr/>
        <p:txBody>
          <a:bodyPr>
            <a:normAutofit/>
          </a:bodyPr>
          <a:lstStyle/>
          <a:p>
            <a:fld id="{9DA50FC6-A9EB-4FCF-8FD7-27AA1C0A53EA}" type="slidenum">
              <a:rPr lang="en-GB" smtClean="0">
                <a:solidFill>
                  <a:srgbClr val="D34817">
                    <a:lumMod val="60000"/>
                    <a:lumOff val="40000"/>
                  </a:srgbClr>
                </a:solidFill>
              </a:rPr>
              <a:pPr/>
              <a:t>26</a:t>
            </a:fld>
            <a:endParaRPr lang="en-GB">
              <a:solidFill>
                <a:srgbClr val="D34817">
                  <a:lumMod val="60000"/>
                  <a:lumOff val="40000"/>
                </a:srgbClr>
              </a:solidFill>
            </a:endParaRPr>
          </a:p>
        </p:txBody>
      </p:sp>
    </p:spTree>
    <p:extLst>
      <p:ext uri="{BB962C8B-B14F-4D97-AF65-F5344CB8AC3E}">
        <p14:creationId xmlns:p14="http://schemas.microsoft.com/office/powerpoint/2010/main" val="4075983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6329" y="818060"/>
            <a:ext cx="7269480" cy="535290"/>
          </a:xfrm>
        </p:spPr>
        <p:txBody>
          <a:bodyPr/>
          <a:lstStyle/>
          <a:p>
            <a:r>
              <a:rPr lang="fr-BE" dirty="0" smtClean="0"/>
              <a:t>Indicateurs biologiques</a:t>
            </a:r>
            <a:endParaRPr lang="en-GB" dirty="0"/>
          </a:p>
        </p:txBody>
      </p:sp>
      <p:sp>
        <p:nvSpPr>
          <p:cNvPr id="4" name="Espace réservé du numéro de diapositive 3"/>
          <p:cNvSpPr>
            <a:spLocks noGrp="1"/>
          </p:cNvSpPr>
          <p:nvPr>
            <p:ph type="sldNum" sz="quarter" idx="12"/>
          </p:nvPr>
        </p:nvSpPr>
        <p:spPr/>
        <p:txBody>
          <a:bodyPr>
            <a:normAutofit/>
          </a:bodyPr>
          <a:lstStyle/>
          <a:p>
            <a:fld id="{9DA50FC6-A9EB-4FCF-8FD7-27AA1C0A53EA}" type="slidenum">
              <a:rPr lang="en-GB" smtClean="0">
                <a:solidFill>
                  <a:srgbClr val="D34817">
                    <a:lumMod val="60000"/>
                    <a:lumOff val="40000"/>
                  </a:srgbClr>
                </a:solidFill>
              </a:rPr>
              <a:pPr/>
              <a:t>27</a:t>
            </a:fld>
            <a:endParaRPr lang="en-GB">
              <a:solidFill>
                <a:srgbClr val="D34817">
                  <a:lumMod val="60000"/>
                  <a:lumOff val="40000"/>
                </a:srgbClr>
              </a:solidFill>
            </a:endParaRPr>
          </a:p>
        </p:txBody>
      </p:sp>
      <p:sp>
        <p:nvSpPr>
          <p:cNvPr id="7" name="Titre 1"/>
          <p:cNvSpPr txBox="1">
            <a:spLocks/>
          </p:cNvSpPr>
          <p:nvPr/>
        </p:nvSpPr>
        <p:spPr>
          <a:xfrm>
            <a:off x="-74502" y="755715"/>
            <a:ext cx="7269480" cy="1042060"/>
          </a:xfrm>
          <a:prstGeom prst="rect">
            <a:avLst/>
          </a:prstGeom>
        </p:spPr>
        <p:txBody>
          <a:bodyPr vert="horz" lIns="68580" tIns="20574" rIns="68580" bIns="3429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fr-BE" sz="3300" dirty="0">
                <a:solidFill>
                  <a:prstClr val="black"/>
                </a:solidFill>
              </a:rPr>
              <a:t/>
            </a:r>
            <a:br>
              <a:rPr lang="fr-BE" sz="3300" dirty="0">
                <a:solidFill>
                  <a:prstClr val="black"/>
                </a:solidFill>
              </a:rPr>
            </a:br>
            <a:endParaRPr lang="en-GB" sz="3300" dirty="0">
              <a:solidFill>
                <a:srgbClr val="D34817"/>
              </a:solidFill>
            </a:endParaRPr>
          </a:p>
        </p:txBody>
      </p:sp>
      <p:pic>
        <p:nvPicPr>
          <p:cNvPr id="1026" name="Picture 2" descr="Gras, Erde, Rasen, Umwelt, Boden, Feld, Land, 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 y="1860120"/>
            <a:ext cx="8622792" cy="20969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ügel, Boden, Gras, Wiese, Grün, Brown, Natur, Er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880" y="3199477"/>
            <a:ext cx="1170432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21792" y="1436532"/>
            <a:ext cx="1870705" cy="415498"/>
          </a:xfrm>
          <a:prstGeom prst="rect">
            <a:avLst/>
          </a:prstGeom>
          <a:noFill/>
        </p:spPr>
        <p:txBody>
          <a:bodyPr wrap="none" rtlCol="0">
            <a:spAutoFit/>
          </a:bodyPr>
          <a:lstStyle/>
          <a:p>
            <a:r>
              <a:rPr lang="fr-BE" sz="2100" dirty="0">
                <a:solidFill>
                  <a:prstClr val="black"/>
                </a:solidFill>
                <a:latin typeface="Arial Black" panose="020B0A04020102020204" pitchFamily="34" charset="0"/>
              </a:rPr>
              <a:t>Respiration</a:t>
            </a:r>
            <a:endParaRPr lang="en-GB" sz="2100" dirty="0">
              <a:solidFill>
                <a:prstClr val="black"/>
              </a:solidFill>
              <a:latin typeface="Arial Black" panose="020B0A04020102020204" pitchFamily="34" charset="0"/>
            </a:endParaRPr>
          </a:p>
        </p:txBody>
      </p:sp>
      <p:sp>
        <p:nvSpPr>
          <p:cNvPr id="10" name="ZoneTexte 9"/>
          <p:cNvSpPr txBox="1"/>
          <p:nvPr/>
        </p:nvSpPr>
        <p:spPr>
          <a:xfrm>
            <a:off x="3350905" y="1312352"/>
            <a:ext cx="2014847" cy="738664"/>
          </a:xfrm>
          <a:prstGeom prst="rect">
            <a:avLst/>
          </a:prstGeom>
          <a:noFill/>
        </p:spPr>
        <p:txBody>
          <a:bodyPr wrap="none" rtlCol="0">
            <a:spAutoFit/>
          </a:bodyPr>
          <a:lstStyle/>
          <a:p>
            <a:pPr algn="ctr"/>
            <a:r>
              <a:rPr lang="fr-BE" sz="2100" dirty="0">
                <a:solidFill>
                  <a:prstClr val="black"/>
                </a:solidFill>
                <a:latin typeface="Arial Black" panose="020B0A04020102020204" pitchFamily="34" charset="0"/>
              </a:rPr>
              <a:t>Biomasse</a:t>
            </a:r>
            <a:br>
              <a:rPr lang="fr-BE" sz="2100" dirty="0">
                <a:solidFill>
                  <a:prstClr val="black"/>
                </a:solidFill>
                <a:latin typeface="Arial Black" panose="020B0A04020102020204" pitchFamily="34" charset="0"/>
              </a:rPr>
            </a:br>
            <a:r>
              <a:rPr lang="fr-BE" sz="2100" dirty="0">
                <a:solidFill>
                  <a:prstClr val="black"/>
                </a:solidFill>
                <a:latin typeface="Arial Black" panose="020B0A04020102020204" pitchFamily="34" charset="0"/>
              </a:rPr>
              <a:t>microbienne</a:t>
            </a:r>
            <a:endParaRPr lang="en-GB" sz="2100" dirty="0">
              <a:solidFill>
                <a:prstClr val="black"/>
              </a:solidFill>
              <a:latin typeface="Arial Black" panose="020B0A04020102020204" pitchFamily="34" charset="0"/>
            </a:endParaRPr>
          </a:p>
        </p:txBody>
      </p:sp>
      <p:sp>
        <p:nvSpPr>
          <p:cNvPr id="11" name="ZoneTexte 10"/>
          <p:cNvSpPr txBox="1"/>
          <p:nvPr/>
        </p:nvSpPr>
        <p:spPr>
          <a:xfrm>
            <a:off x="320841" y="4116431"/>
            <a:ext cx="2281395" cy="738664"/>
          </a:xfrm>
          <a:prstGeom prst="rect">
            <a:avLst/>
          </a:prstGeom>
          <a:noFill/>
        </p:spPr>
        <p:txBody>
          <a:bodyPr wrap="none" rtlCol="0">
            <a:spAutoFit/>
          </a:bodyPr>
          <a:lstStyle/>
          <a:p>
            <a:pPr algn="ctr"/>
            <a:r>
              <a:rPr lang="fr-BE" sz="2100" dirty="0">
                <a:solidFill>
                  <a:prstClr val="black"/>
                </a:solidFill>
                <a:latin typeface="Arial Black" panose="020B0A04020102020204" pitchFamily="34" charset="0"/>
              </a:rPr>
              <a:t>Minéralisation</a:t>
            </a:r>
            <a:br>
              <a:rPr lang="fr-BE" sz="2100" dirty="0">
                <a:solidFill>
                  <a:prstClr val="black"/>
                </a:solidFill>
                <a:latin typeface="Arial Black" panose="020B0A04020102020204" pitchFamily="34" charset="0"/>
              </a:rPr>
            </a:br>
            <a:r>
              <a:rPr lang="fr-BE" sz="2100" dirty="0">
                <a:solidFill>
                  <a:prstClr val="black"/>
                </a:solidFill>
                <a:latin typeface="Arial Black" panose="020B0A04020102020204" pitchFamily="34" charset="0"/>
              </a:rPr>
              <a:t>de l’azote</a:t>
            </a:r>
            <a:endParaRPr lang="en-GB" sz="2100" dirty="0">
              <a:solidFill>
                <a:prstClr val="black"/>
              </a:solidFill>
              <a:latin typeface="Arial Black" panose="020B0A04020102020204" pitchFamily="34" charset="0"/>
            </a:endParaRPr>
          </a:p>
        </p:txBody>
      </p:sp>
      <p:sp>
        <p:nvSpPr>
          <p:cNvPr id="12" name="ZoneTexte 11"/>
          <p:cNvSpPr txBox="1"/>
          <p:nvPr/>
        </p:nvSpPr>
        <p:spPr>
          <a:xfrm>
            <a:off x="2836929" y="4110807"/>
            <a:ext cx="2126608" cy="415498"/>
          </a:xfrm>
          <a:prstGeom prst="rect">
            <a:avLst/>
          </a:prstGeom>
          <a:noFill/>
        </p:spPr>
        <p:txBody>
          <a:bodyPr wrap="none" rtlCol="0">
            <a:spAutoFit/>
          </a:bodyPr>
          <a:lstStyle/>
          <a:p>
            <a:r>
              <a:rPr lang="fr-BE" sz="2100" dirty="0">
                <a:solidFill>
                  <a:prstClr val="black"/>
                </a:solidFill>
                <a:latin typeface="Arial Black" panose="020B0A04020102020204" pitchFamily="34" charset="0"/>
              </a:rPr>
              <a:t>Vers de terre</a:t>
            </a:r>
            <a:endParaRPr lang="en-GB" sz="2100" dirty="0">
              <a:solidFill>
                <a:prstClr val="black"/>
              </a:solidFill>
              <a:latin typeface="Arial Black" panose="020B0A04020102020204" pitchFamily="34" charset="0"/>
            </a:endParaRPr>
          </a:p>
        </p:txBody>
      </p:sp>
      <p:sp>
        <p:nvSpPr>
          <p:cNvPr id="13" name="ZoneTexte 12"/>
          <p:cNvSpPr txBox="1"/>
          <p:nvPr/>
        </p:nvSpPr>
        <p:spPr>
          <a:xfrm>
            <a:off x="5035574" y="3846444"/>
            <a:ext cx="3421899" cy="738664"/>
          </a:xfrm>
          <a:prstGeom prst="rect">
            <a:avLst/>
          </a:prstGeom>
          <a:noFill/>
        </p:spPr>
        <p:txBody>
          <a:bodyPr wrap="none" rtlCol="0">
            <a:spAutoFit/>
          </a:bodyPr>
          <a:lstStyle/>
          <a:p>
            <a:pPr algn="ctr"/>
            <a:r>
              <a:rPr lang="fr-BE" sz="2100" dirty="0">
                <a:solidFill>
                  <a:prstClr val="black"/>
                </a:solidFill>
                <a:latin typeface="Arial Black" panose="020B0A04020102020204" pitchFamily="34" charset="0"/>
              </a:rPr>
              <a:t>Diversité métabolique</a:t>
            </a:r>
            <a:br>
              <a:rPr lang="fr-BE" sz="2100" dirty="0">
                <a:solidFill>
                  <a:prstClr val="black"/>
                </a:solidFill>
                <a:latin typeface="Arial Black" panose="020B0A04020102020204" pitchFamily="34" charset="0"/>
              </a:rPr>
            </a:br>
            <a:r>
              <a:rPr lang="fr-BE" sz="2100" dirty="0">
                <a:solidFill>
                  <a:prstClr val="black"/>
                </a:solidFill>
                <a:latin typeface="Arial Black" panose="020B0A04020102020204" pitchFamily="34" charset="0"/>
              </a:rPr>
              <a:t>des bactéries</a:t>
            </a:r>
            <a:endParaRPr lang="en-GB" sz="2100" dirty="0">
              <a:solidFill>
                <a:prstClr val="black"/>
              </a:solidFill>
              <a:latin typeface="Arial Black" panose="020B0A04020102020204" pitchFamily="34" charset="0"/>
            </a:endParaRPr>
          </a:p>
        </p:txBody>
      </p:sp>
      <p:sp>
        <p:nvSpPr>
          <p:cNvPr id="14" name="Flèche vers le haut 13"/>
          <p:cNvSpPr/>
          <p:nvPr/>
        </p:nvSpPr>
        <p:spPr>
          <a:xfrm>
            <a:off x="1287110" y="1802761"/>
            <a:ext cx="726887" cy="911967"/>
          </a:xfrm>
          <a:prstGeom prst="upArrow">
            <a:avLst/>
          </a:prstGeom>
          <a:solidFill>
            <a:srgbClr val="66023C"/>
          </a:solidFill>
          <a:ln>
            <a:solidFill>
              <a:srgbClr val="A6A1A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BE" sz="2100" dirty="0">
                <a:solidFill>
                  <a:prstClr val="white">
                    <a:lumMod val="75000"/>
                  </a:prstClr>
                </a:solidFill>
                <a:latin typeface="Arial Black" panose="020B0A04020102020204" pitchFamily="34" charset="0"/>
              </a:rPr>
              <a:t>CO</a:t>
            </a:r>
            <a:r>
              <a:rPr lang="fr-BE" sz="2100" baseline="-25000" dirty="0">
                <a:solidFill>
                  <a:prstClr val="white">
                    <a:lumMod val="75000"/>
                  </a:prstClr>
                </a:solidFill>
                <a:latin typeface="Arial Black" panose="020B0A04020102020204" pitchFamily="34" charset="0"/>
              </a:rPr>
              <a:t>2</a:t>
            </a:r>
            <a:endParaRPr lang="en-GB" sz="2100" baseline="-25000" dirty="0">
              <a:solidFill>
                <a:prstClr val="white">
                  <a:lumMod val="75000"/>
                </a:prstClr>
              </a:solidFill>
              <a:latin typeface="Arial Black" panose="020B0A04020102020204" pitchFamily="34" charset="0"/>
            </a:endParaRPr>
          </a:p>
        </p:txBody>
      </p:sp>
      <p:sp>
        <p:nvSpPr>
          <p:cNvPr id="16" name="Rectangle 15"/>
          <p:cNvSpPr/>
          <p:nvPr/>
        </p:nvSpPr>
        <p:spPr>
          <a:xfrm>
            <a:off x="520516" y="2657695"/>
            <a:ext cx="2260073" cy="623248"/>
          </a:xfrm>
          <a:prstGeom prst="rect">
            <a:avLst/>
          </a:prstGeom>
          <a:noFill/>
        </p:spPr>
        <p:txBody>
          <a:bodyPr wrap="square" lIns="68580" tIns="34290" rIns="68580" bIns="34290">
            <a:spAutoFit/>
          </a:bodyPr>
          <a:lstStyle/>
          <a:p>
            <a:pPr algn="r"/>
            <a:r>
              <a:rPr lang="fr-FR" b="1" dirty="0">
                <a:ln w="13462">
                  <a:solidFill>
                    <a:prstClr val="black"/>
                  </a:solidFill>
                  <a:prstDash val="solid"/>
                </a:ln>
                <a:solidFill>
                  <a:prstClr val="white">
                    <a:lumMod val="95000"/>
                  </a:prstClr>
                </a:solidFill>
                <a:latin typeface="Arial" panose="020B0604020202020204" pitchFamily="34" charset="0"/>
              </a:rPr>
              <a:t>Activité des micro-</a:t>
            </a:r>
            <a:br>
              <a:rPr lang="fr-FR" b="1" dirty="0">
                <a:ln w="13462">
                  <a:solidFill>
                    <a:prstClr val="black"/>
                  </a:solidFill>
                  <a:prstDash val="solid"/>
                </a:ln>
                <a:solidFill>
                  <a:prstClr val="white">
                    <a:lumMod val="95000"/>
                  </a:prstClr>
                </a:solidFill>
                <a:latin typeface="Arial" panose="020B0604020202020204" pitchFamily="34" charset="0"/>
              </a:rPr>
            </a:br>
            <a:r>
              <a:rPr lang="fr-FR" b="1" dirty="0">
                <a:ln w="13462">
                  <a:solidFill>
                    <a:prstClr val="black"/>
                  </a:solidFill>
                  <a:prstDash val="solid"/>
                </a:ln>
                <a:solidFill>
                  <a:prstClr val="white">
                    <a:lumMod val="95000"/>
                  </a:prstClr>
                </a:solidFill>
                <a:latin typeface="Arial" panose="020B0604020202020204" pitchFamily="34" charset="0"/>
              </a:rPr>
              <a:t>organismes</a:t>
            </a:r>
          </a:p>
        </p:txBody>
      </p:sp>
      <p:sp>
        <p:nvSpPr>
          <p:cNvPr id="19" name="Rectangle 18"/>
          <p:cNvSpPr/>
          <p:nvPr/>
        </p:nvSpPr>
        <p:spPr>
          <a:xfrm>
            <a:off x="3116919" y="2034447"/>
            <a:ext cx="2492929" cy="623248"/>
          </a:xfrm>
          <a:prstGeom prst="rect">
            <a:avLst/>
          </a:prstGeom>
          <a:noFill/>
        </p:spPr>
        <p:txBody>
          <a:bodyPr wrap="square" lIns="68580" tIns="34290" rIns="68580" bIns="34290">
            <a:spAutoFit/>
          </a:bodyPr>
          <a:lstStyle/>
          <a:p>
            <a:pPr algn="ctr"/>
            <a:r>
              <a:rPr lang="fr-FR" b="1" dirty="0">
                <a:ln w="13462">
                  <a:solidFill>
                    <a:prstClr val="black"/>
                  </a:solidFill>
                  <a:prstDash val="solid"/>
                </a:ln>
                <a:solidFill>
                  <a:prstClr val="white">
                    <a:lumMod val="95000"/>
                  </a:prstClr>
                </a:solidFill>
                <a:latin typeface="Arial" panose="020B0604020202020204" pitchFamily="34" charset="0"/>
              </a:rPr>
              <a:t>Transformation de la matière organique</a:t>
            </a:r>
          </a:p>
        </p:txBody>
      </p:sp>
      <p:sp>
        <p:nvSpPr>
          <p:cNvPr id="20" name="Rectangle 19"/>
          <p:cNvSpPr/>
          <p:nvPr/>
        </p:nvSpPr>
        <p:spPr>
          <a:xfrm>
            <a:off x="244939" y="5506459"/>
            <a:ext cx="2492929" cy="438582"/>
          </a:xfrm>
          <a:prstGeom prst="rect">
            <a:avLst/>
          </a:prstGeom>
          <a:noFill/>
        </p:spPr>
        <p:txBody>
          <a:bodyPr wrap="square" lIns="68580" tIns="34290" rIns="68580" bIns="34290">
            <a:spAutoFit/>
          </a:bodyPr>
          <a:lstStyle/>
          <a:p>
            <a:pPr algn="ctr"/>
            <a:r>
              <a:rPr lang="fr-FR" sz="2400" b="1" dirty="0">
                <a:ln w="13462">
                  <a:solidFill>
                    <a:prstClr val="black"/>
                  </a:solidFill>
                  <a:prstDash val="solid"/>
                </a:ln>
                <a:solidFill>
                  <a:prstClr val="white">
                    <a:lumMod val="95000"/>
                  </a:prstClr>
                </a:solidFill>
                <a:latin typeface="Arial" panose="020B0604020202020204" pitchFamily="34" charset="0"/>
              </a:rPr>
              <a:t>N</a:t>
            </a:r>
            <a:r>
              <a:rPr lang="fr-FR" sz="2400" b="1" baseline="-25000" dirty="0">
                <a:ln w="13462">
                  <a:solidFill>
                    <a:prstClr val="black"/>
                  </a:solidFill>
                  <a:prstDash val="solid"/>
                </a:ln>
                <a:solidFill>
                  <a:prstClr val="white">
                    <a:lumMod val="95000"/>
                  </a:prstClr>
                </a:solidFill>
                <a:latin typeface="Arial" panose="020B0604020202020204" pitchFamily="34" charset="0"/>
              </a:rPr>
              <a:t>org</a:t>
            </a:r>
            <a:r>
              <a:rPr lang="fr-FR" sz="2400" b="1" dirty="0">
                <a:ln w="13462">
                  <a:solidFill>
                    <a:prstClr val="black"/>
                  </a:solidFill>
                  <a:prstDash val="solid"/>
                </a:ln>
                <a:solidFill>
                  <a:prstClr val="white">
                    <a:lumMod val="95000"/>
                  </a:prstClr>
                </a:solidFill>
                <a:latin typeface="Arial" panose="020B0604020202020204" pitchFamily="34" charset="0"/>
              </a:rPr>
              <a:t> </a:t>
            </a:r>
            <a:r>
              <a:rPr lang="fr-FR" sz="2400" b="1" dirty="0">
                <a:ln w="13462">
                  <a:solidFill>
                    <a:prstClr val="black"/>
                  </a:solidFill>
                  <a:prstDash val="solid"/>
                </a:ln>
                <a:solidFill>
                  <a:prstClr val="white">
                    <a:lumMod val="95000"/>
                  </a:prstClr>
                </a:solidFill>
                <a:latin typeface="Arial" panose="020B0604020202020204" pitchFamily="34" charset="0"/>
                <a:sym typeface="Wingdings" panose="05000000000000000000" pitchFamily="2" charset="2"/>
              </a:rPr>
              <a:t> N</a:t>
            </a:r>
            <a:r>
              <a:rPr lang="fr-FR" sz="2400" b="1" baseline="-25000" dirty="0">
                <a:ln w="13462">
                  <a:solidFill>
                    <a:prstClr val="black"/>
                  </a:solidFill>
                  <a:prstDash val="solid"/>
                </a:ln>
                <a:solidFill>
                  <a:prstClr val="white">
                    <a:lumMod val="95000"/>
                  </a:prstClr>
                </a:solidFill>
                <a:latin typeface="Arial" panose="020B0604020202020204" pitchFamily="34" charset="0"/>
                <a:sym typeface="Wingdings" panose="05000000000000000000" pitchFamily="2" charset="2"/>
              </a:rPr>
              <a:t>min</a:t>
            </a:r>
            <a:endParaRPr lang="fr-FR" sz="2400" b="1" baseline="-25000" dirty="0">
              <a:ln w="13462">
                <a:solidFill>
                  <a:prstClr val="black"/>
                </a:solidFill>
                <a:prstDash val="solid"/>
              </a:ln>
              <a:solidFill>
                <a:prstClr val="white">
                  <a:lumMod val="95000"/>
                </a:prstClr>
              </a:solidFill>
              <a:latin typeface="Arial" panose="020B0604020202020204" pitchFamily="34" charset="0"/>
            </a:endParaRPr>
          </a:p>
        </p:txBody>
      </p:sp>
      <p:pic>
        <p:nvPicPr>
          <p:cNvPr id="1030" name="Picture 6" descr="Keim, Virus, Bakterien, Infek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725" y="2831463"/>
            <a:ext cx="568499" cy="4410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eim, Virus, Bakterien, Infektion, Organismu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464617" y="2874626"/>
            <a:ext cx="625394" cy="5090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eim, Virus, Bakterien, Infek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348163">
            <a:off x="3988024" y="3126241"/>
            <a:ext cx="326135" cy="51494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Keim, Virus, Bakterien, Infektion"/>
          <p:cNvPicPr>
            <a:picLocks noChangeAspect="1" noChangeArrowheads="1"/>
          </p:cNvPicPr>
          <p:nvPr/>
        </p:nvPicPr>
        <p:blipFill>
          <a:blip r:embed="rId7" cstate="print">
            <a:duotone>
              <a:prstClr val="black"/>
              <a:srgbClr val="8A67E3">
                <a:tint val="45000"/>
                <a:satMod val="400000"/>
              </a:srgbClr>
            </a:duotone>
            <a:extLst>
              <a:ext uri="{28A0092B-C50C-407E-A947-70E740481C1C}">
                <a14:useLocalDpi xmlns:a14="http://schemas.microsoft.com/office/drawing/2010/main" val="0"/>
              </a:ext>
            </a:extLst>
          </a:blip>
          <a:srcRect/>
          <a:stretch>
            <a:fillRect/>
          </a:stretch>
        </p:blipFill>
        <p:spPr bwMode="auto">
          <a:xfrm rot="9365039">
            <a:off x="4195260" y="2863411"/>
            <a:ext cx="326135" cy="51494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Keim, Virus, Bakterien, Infektion"/>
          <p:cNvPicPr>
            <a:picLocks noChangeAspect="1" noChangeArrowheads="1"/>
          </p:cNvPicPr>
          <p:nvPr/>
        </p:nvPicPr>
        <p:blipFill>
          <a:blip r:embed="rId5" cstate="print">
            <a:duotone>
              <a:prstClr val="black"/>
              <a:srgbClr val="FFCC00">
                <a:tint val="45000"/>
                <a:satMod val="400000"/>
              </a:srgbClr>
            </a:duotone>
            <a:extLst>
              <a:ext uri="{28A0092B-C50C-407E-A947-70E740481C1C}">
                <a14:useLocalDpi xmlns:a14="http://schemas.microsoft.com/office/drawing/2010/main" val="0"/>
              </a:ext>
            </a:extLst>
          </a:blip>
          <a:srcRect/>
          <a:stretch>
            <a:fillRect/>
          </a:stretch>
        </p:blipFill>
        <p:spPr bwMode="auto">
          <a:xfrm rot="18020393">
            <a:off x="4527685" y="3169047"/>
            <a:ext cx="568499" cy="441077"/>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4609171" y="5320348"/>
            <a:ext cx="2260073" cy="323165"/>
          </a:xfrm>
          <a:prstGeom prst="rect">
            <a:avLst/>
          </a:prstGeom>
          <a:noFill/>
        </p:spPr>
        <p:txBody>
          <a:bodyPr wrap="square" lIns="68580" tIns="34290" rIns="68580" bIns="34290">
            <a:spAutoFit/>
          </a:bodyPr>
          <a:lstStyle/>
          <a:p>
            <a:pPr algn="r"/>
            <a:r>
              <a:rPr lang="fr-FR" sz="1650" b="1" dirty="0">
                <a:ln w="13462">
                  <a:solidFill>
                    <a:prstClr val="black"/>
                  </a:solidFill>
                  <a:prstDash val="solid"/>
                </a:ln>
                <a:solidFill>
                  <a:srgbClr val="00B0F0"/>
                </a:solidFill>
                <a:latin typeface="Arial" panose="020B0604020202020204" pitchFamily="34" charset="0"/>
              </a:rPr>
              <a:t>Glucose</a:t>
            </a:r>
          </a:p>
        </p:txBody>
      </p:sp>
      <p:sp>
        <p:nvSpPr>
          <p:cNvPr id="34" name="Rectangle 33"/>
          <p:cNvSpPr/>
          <p:nvPr/>
        </p:nvSpPr>
        <p:spPr>
          <a:xfrm>
            <a:off x="4211013" y="5568820"/>
            <a:ext cx="2260073" cy="323165"/>
          </a:xfrm>
          <a:prstGeom prst="rect">
            <a:avLst/>
          </a:prstGeom>
          <a:noFill/>
          <a:ln>
            <a:noFill/>
          </a:ln>
        </p:spPr>
        <p:txBody>
          <a:bodyPr wrap="square" lIns="68580" tIns="34290" rIns="68580" bIns="34290">
            <a:spAutoFit/>
          </a:bodyPr>
          <a:lstStyle/>
          <a:p>
            <a:pPr algn="r"/>
            <a:r>
              <a:rPr lang="fr-FR" sz="1650" b="1" dirty="0">
                <a:ln w="13462">
                  <a:solidFill>
                    <a:prstClr val="black"/>
                  </a:solidFill>
                  <a:prstDash val="solid"/>
                </a:ln>
                <a:solidFill>
                  <a:srgbClr val="FFFF00"/>
                </a:solidFill>
                <a:latin typeface="Arial" panose="020B0604020202020204" pitchFamily="34" charset="0"/>
              </a:rPr>
              <a:t>Xylose</a:t>
            </a:r>
          </a:p>
        </p:txBody>
      </p:sp>
      <p:sp>
        <p:nvSpPr>
          <p:cNvPr id="35" name="Rectangle 34"/>
          <p:cNvSpPr/>
          <p:nvPr/>
        </p:nvSpPr>
        <p:spPr>
          <a:xfrm>
            <a:off x="5995939" y="5382038"/>
            <a:ext cx="2260073" cy="323165"/>
          </a:xfrm>
          <a:prstGeom prst="rect">
            <a:avLst/>
          </a:prstGeom>
          <a:noFill/>
        </p:spPr>
        <p:txBody>
          <a:bodyPr wrap="square" lIns="68580" tIns="34290" rIns="68580" bIns="34290">
            <a:spAutoFit/>
          </a:bodyPr>
          <a:lstStyle/>
          <a:p>
            <a:pPr algn="r"/>
            <a:r>
              <a:rPr lang="fr-FR" sz="1650" b="1" dirty="0">
                <a:ln w="13462">
                  <a:solidFill>
                    <a:prstClr val="black"/>
                  </a:solidFill>
                  <a:prstDash val="solid"/>
                </a:ln>
                <a:solidFill>
                  <a:srgbClr val="FF0000"/>
                </a:solidFill>
                <a:latin typeface="Arial" panose="020B0604020202020204" pitchFamily="34" charset="0"/>
              </a:rPr>
              <a:t>Cellulose</a:t>
            </a:r>
          </a:p>
        </p:txBody>
      </p:sp>
      <p:sp>
        <p:nvSpPr>
          <p:cNvPr id="36" name="Rectangle 35"/>
          <p:cNvSpPr/>
          <p:nvPr/>
        </p:nvSpPr>
        <p:spPr>
          <a:xfrm>
            <a:off x="5355736" y="5599344"/>
            <a:ext cx="2260073" cy="323165"/>
          </a:xfrm>
          <a:prstGeom prst="rect">
            <a:avLst/>
          </a:prstGeom>
          <a:noFill/>
        </p:spPr>
        <p:txBody>
          <a:bodyPr wrap="square" lIns="68580" tIns="34290" rIns="68580" bIns="34290">
            <a:spAutoFit/>
          </a:bodyPr>
          <a:lstStyle/>
          <a:p>
            <a:pPr algn="r"/>
            <a:r>
              <a:rPr lang="fr-FR" sz="1650" b="1" dirty="0">
                <a:ln w="13462">
                  <a:solidFill>
                    <a:prstClr val="black"/>
                  </a:solidFill>
                  <a:prstDash val="solid"/>
                </a:ln>
                <a:solidFill>
                  <a:srgbClr val="00B050"/>
                </a:solidFill>
                <a:latin typeface="Arial" panose="020B0604020202020204" pitchFamily="34" charset="0"/>
              </a:rPr>
              <a:t>Lactose</a:t>
            </a:r>
          </a:p>
        </p:txBody>
      </p:sp>
      <p:sp>
        <p:nvSpPr>
          <p:cNvPr id="37" name="Rectangle 36"/>
          <p:cNvSpPr/>
          <p:nvPr/>
        </p:nvSpPr>
        <p:spPr>
          <a:xfrm>
            <a:off x="5517363" y="4803022"/>
            <a:ext cx="2260073" cy="346249"/>
          </a:xfrm>
          <a:prstGeom prst="rect">
            <a:avLst/>
          </a:prstGeom>
          <a:noFill/>
        </p:spPr>
        <p:txBody>
          <a:bodyPr wrap="square" lIns="68580" tIns="34290" rIns="68580" bIns="34290">
            <a:spAutoFit/>
          </a:bodyPr>
          <a:lstStyle/>
          <a:p>
            <a:pPr algn="r"/>
            <a:r>
              <a:rPr lang="fr-FR" b="1" dirty="0">
                <a:ln w="13462">
                  <a:solidFill>
                    <a:prstClr val="black"/>
                  </a:solidFill>
                  <a:prstDash val="solid"/>
                </a:ln>
                <a:solidFill>
                  <a:prstClr val="white">
                    <a:lumMod val="95000"/>
                  </a:prstClr>
                </a:solidFill>
                <a:latin typeface="Arial" panose="020B0604020202020204" pitchFamily="34" charset="0"/>
              </a:rPr>
              <a:t>Substrats utilisés</a:t>
            </a:r>
          </a:p>
        </p:txBody>
      </p:sp>
      <p:pic>
        <p:nvPicPr>
          <p:cNvPr id="21" name="Image 20"/>
          <p:cNvPicPr>
            <a:picLocks noChangeAspect="1"/>
          </p:cNvPicPr>
          <p:nvPr/>
        </p:nvPicPr>
        <p:blipFill>
          <a:blip r:embed="rId8">
            <a:clrChange>
              <a:clrFrom>
                <a:srgbClr val="FFFFFF"/>
              </a:clrFrom>
              <a:clrTo>
                <a:srgbClr val="FFFFFF">
                  <a:alpha val="0"/>
                </a:srgbClr>
              </a:clrTo>
            </a:clrChange>
          </a:blip>
          <a:stretch>
            <a:fillRect/>
          </a:stretch>
        </p:blipFill>
        <p:spPr>
          <a:xfrm rot="18742796">
            <a:off x="3691067" y="4184710"/>
            <a:ext cx="1600200" cy="1907381"/>
          </a:xfrm>
          <a:prstGeom prst="rect">
            <a:avLst/>
          </a:prstGeom>
        </p:spPr>
      </p:pic>
      <p:sp>
        <p:nvSpPr>
          <p:cNvPr id="32" name="Rectangle 31"/>
          <p:cNvSpPr/>
          <p:nvPr/>
        </p:nvSpPr>
        <p:spPr>
          <a:xfrm>
            <a:off x="2416726" y="5585445"/>
            <a:ext cx="2260073" cy="346249"/>
          </a:xfrm>
          <a:prstGeom prst="rect">
            <a:avLst/>
          </a:prstGeom>
          <a:noFill/>
        </p:spPr>
        <p:txBody>
          <a:bodyPr wrap="square" lIns="68580" tIns="34290" rIns="68580" bIns="34290">
            <a:spAutoFit/>
          </a:bodyPr>
          <a:lstStyle/>
          <a:p>
            <a:pPr algn="r"/>
            <a:r>
              <a:rPr lang="fr-FR" b="1" dirty="0">
                <a:ln w="13462">
                  <a:solidFill>
                    <a:prstClr val="black"/>
                  </a:solidFill>
                  <a:prstDash val="solid"/>
                </a:ln>
                <a:solidFill>
                  <a:prstClr val="white">
                    <a:lumMod val="95000"/>
                  </a:prstClr>
                </a:solidFill>
                <a:latin typeface="Arial" panose="020B0604020202020204" pitchFamily="34" charset="0"/>
              </a:rPr>
              <a:t>Structure du sol</a:t>
            </a:r>
          </a:p>
        </p:txBody>
      </p:sp>
      <p:pic>
        <p:nvPicPr>
          <p:cNvPr id="5" name="Picture 4" descr="Pilze, Wasserpilz, Pilz, Giftig, Gart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9690" y="1688565"/>
            <a:ext cx="1294532" cy="8233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eim, Bakterien, Infektion, Gesundheit"/>
          <p:cNvPicPr>
            <a:picLocks noChangeAspect="1" noChangeArrowheads="1"/>
          </p:cNvPicPr>
          <p:nvPr/>
        </p:nvPicPr>
        <p:blipFill>
          <a:blip r:embed="rId10" cstate="print">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rot="1322738">
            <a:off x="7777435" y="2631284"/>
            <a:ext cx="478577" cy="4656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akterien, Cartoon, Monster, Viru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270849" flipH="1">
            <a:off x="6664935" y="2702191"/>
            <a:ext cx="504524" cy="49088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Keim, Bakterien, Infektion, Gesundhei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464944">
            <a:off x="7257599" y="2746904"/>
            <a:ext cx="399296" cy="388504"/>
          </a:xfrm>
          <a:prstGeom prst="rect">
            <a:avLst/>
          </a:prstGeom>
          <a:noFill/>
          <a:extLst>
            <a:ext uri="{909E8E84-426E-40DD-AFC4-6F175D3DCCD1}">
              <a14:hiddenFill xmlns:a14="http://schemas.microsoft.com/office/drawing/2010/main">
                <a:solidFill>
                  <a:srgbClr val="FFFFFF"/>
                </a:solidFill>
              </a14:hiddenFill>
            </a:ext>
          </a:extLst>
        </p:spPr>
      </p:pic>
      <p:sp>
        <p:nvSpPr>
          <p:cNvPr id="39" name="ZoneTexte 38"/>
          <p:cNvSpPr txBox="1"/>
          <p:nvPr/>
        </p:nvSpPr>
        <p:spPr>
          <a:xfrm>
            <a:off x="6551524" y="959142"/>
            <a:ext cx="1412567" cy="738664"/>
          </a:xfrm>
          <a:prstGeom prst="rect">
            <a:avLst/>
          </a:prstGeom>
          <a:noFill/>
        </p:spPr>
        <p:txBody>
          <a:bodyPr wrap="none" rtlCol="0">
            <a:spAutoFit/>
          </a:bodyPr>
          <a:lstStyle/>
          <a:p>
            <a:pPr algn="ctr"/>
            <a:r>
              <a:rPr lang="fr-BE" sz="2100" dirty="0">
                <a:solidFill>
                  <a:prstClr val="black"/>
                </a:solidFill>
                <a:latin typeface="Arial Black" panose="020B0A04020102020204" pitchFamily="34" charset="0"/>
              </a:rPr>
              <a:t/>
            </a:r>
            <a:br>
              <a:rPr lang="fr-BE" sz="2100" dirty="0">
                <a:solidFill>
                  <a:prstClr val="black"/>
                </a:solidFill>
                <a:latin typeface="Arial Black" panose="020B0A04020102020204" pitchFamily="34" charset="0"/>
              </a:rPr>
            </a:br>
            <a:r>
              <a:rPr lang="fr-BE" sz="2100" dirty="0">
                <a:solidFill>
                  <a:prstClr val="black"/>
                </a:solidFill>
                <a:latin typeface="Arial Black" panose="020B0A04020102020204" pitchFamily="34" charset="0"/>
              </a:rPr>
              <a:t>C</a:t>
            </a:r>
            <a:r>
              <a:rPr lang="fr-BE" sz="2100" baseline="-25000" dirty="0">
                <a:solidFill>
                  <a:prstClr val="black"/>
                </a:solidFill>
                <a:latin typeface="Arial Black" panose="020B0A04020102020204" pitchFamily="34" charset="0"/>
              </a:rPr>
              <a:t>mic</a:t>
            </a:r>
            <a:r>
              <a:rPr lang="fr-BE" sz="2100" dirty="0">
                <a:solidFill>
                  <a:prstClr val="black"/>
                </a:solidFill>
                <a:latin typeface="Arial Black" panose="020B0A04020102020204" pitchFamily="34" charset="0"/>
              </a:rPr>
              <a:t>/N</a:t>
            </a:r>
            <a:r>
              <a:rPr lang="fr-BE" sz="2100" baseline="-25000" dirty="0">
                <a:solidFill>
                  <a:prstClr val="black"/>
                </a:solidFill>
                <a:latin typeface="Arial Black" panose="020B0A04020102020204" pitchFamily="34" charset="0"/>
              </a:rPr>
              <a:t>mic</a:t>
            </a:r>
            <a:endParaRPr lang="en-GB" sz="2100" baseline="-250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109823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animBg="1"/>
      <p:bldP spid="16" grpId="0"/>
      <p:bldP spid="19" grpId="0"/>
      <p:bldP spid="20" grpId="0"/>
      <p:bldP spid="33" grpId="0"/>
      <p:bldP spid="34" grpId="0"/>
      <p:bldP spid="35" grpId="0"/>
      <p:bldP spid="36" grpId="0"/>
      <p:bldP spid="37" grpId="0"/>
      <p:bldP spid="32"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6329" y="818060"/>
            <a:ext cx="7269480" cy="535290"/>
          </a:xfrm>
        </p:spPr>
        <p:txBody>
          <a:bodyPr/>
          <a:lstStyle/>
          <a:p>
            <a:r>
              <a:rPr lang="fr-BE" dirty="0" smtClean="0"/>
              <a:t>Indicateurs biologiques</a:t>
            </a:r>
            <a:endParaRPr lang="en-GB" dirty="0"/>
          </a:p>
        </p:txBody>
      </p:sp>
      <p:sp>
        <p:nvSpPr>
          <p:cNvPr id="4" name="Espace réservé du numéro de diapositive 3"/>
          <p:cNvSpPr>
            <a:spLocks noGrp="1"/>
          </p:cNvSpPr>
          <p:nvPr>
            <p:ph type="sldNum" sz="quarter" idx="12"/>
          </p:nvPr>
        </p:nvSpPr>
        <p:spPr/>
        <p:txBody>
          <a:bodyPr>
            <a:normAutofit/>
          </a:bodyPr>
          <a:lstStyle/>
          <a:p>
            <a:fld id="{9DA50FC6-A9EB-4FCF-8FD7-27AA1C0A53EA}" type="slidenum">
              <a:rPr lang="en-GB" smtClean="0">
                <a:solidFill>
                  <a:srgbClr val="D34817">
                    <a:lumMod val="60000"/>
                    <a:lumOff val="40000"/>
                  </a:srgbClr>
                </a:solidFill>
              </a:rPr>
              <a:pPr/>
              <a:t>28</a:t>
            </a:fld>
            <a:endParaRPr lang="en-GB">
              <a:solidFill>
                <a:srgbClr val="D34817">
                  <a:lumMod val="60000"/>
                  <a:lumOff val="40000"/>
                </a:srgbClr>
              </a:solidFill>
            </a:endParaRPr>
          </a:p>
        </p:txBody>
      </p:sp>
      <p:sp>
        <p:nvSpPr>
          <p:cNvPr id="7" name="Titre 1"/>
          <p:cNvSpPr txBox="1">
            <a:spLocks/>
          </p:cNvSpPr>
          <p:nvPr/>
        </p:nvSpPr>
        <p:spPr>
          <a:xfrm>
            <a:off x="-74502" y="755715"/>
            <a:ext cx="7269480" cy="1042060"/>
          </a:xfrm>
          <a:prstGeom prst="rect">
            <a:avLst/>
          </a:prstGeom>
        </p:spPr>
        <p:txBody>
          <a:bodyPr vert="horz" lIns="68580" tIns="20574" rIns="68580" bIns="3429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fr-BE" sz="3300" dirty="0">
                <a:solidFill>
                  <a:prstClr val="black"/>
                </a:solidFill>
              </a:rPr>
              <a:t/>
            </a:r>
            <a:br>
              <a:rPr lang="fr-BE" sz="3300" dirty="0">
                <a:solidFill>
                  <a:prstClr val="black"/>
                </a:solidFill>
              </a:rPr>
            </a:br>
            <a:endParaRPr lang="en-GB" sz="3300" dirty="0">
              <a:solidFill>
                <a:srgbClr val="D34817"/>
              </a:solidFill>
            </a:endParaRPr>
          </a:p>
        </p:txBody>
      </p:sp>
      <p:pic>
        <p:nvPicPr>
          <p:cNvPr id="1028" name="Picture 4" descr="Hügel, Boden, Gras, Wiese, Grün, Brown, Natur, 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880" y="3199477"/>
            <a:ext cx="11704320" cy="3429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p:nvSpPr>
        <p:spPr>
          <a:xfrm>
            <a:off x="346329" y="1748981"/>
            <a:ext cx="8992145" cy="1061829"/>
          </a:xfrm>
          <a:prstGeom prst="rect">
            <a:avLst/>
          </a:prstGeom>
          <a:noFill/>
        </p:spPr>
        <p:txBody>
          <a:bodyPr wrap="square" rtlCol="0">
            <a:spAutoFit/>
          </a:bodyPr>
          <a:lstStyle/>
          <a:p>
            <a:r>
              <a:rPr lang="fr-BE" sz="2100" dirty="0">
                <a:solidFill>
                  <a:prstClr val="black"/>
                </a:solidFill>
                <a:latin typeface="Arial Black" panose="020B0A04020102020204" pitchFamily="34" charset="0"/>
              </a:rPr>
              <a:t>Quotient microbien:</a:t>
            </a:r>
            <a:endParaRPr lang="fr-BE" sz="2100" dirty="0">
              <a:solidFill>
                <a:prstClr val="black"/>
              </a:solidFill>
              <a:latin typeface="Arial" panose="020B0604020202020204" pitchFamily="34" charset="0"/>
              <a:cs typeface="Arial" panose="020B0604020202020204" pitchFamily="34" charset="0"/>
            </a:endParaRPr>
          </a:p>
          <a:p>
            <a:endParaRPr lang="fr-BE" sz="2100" dirty="0">
              <a:solidFill>
                <a:prstClr val="black"/>
              </a:solidFill>
              <a:latin typeface="Arial" panose="020B0604020202020204" pitchFamily="34" charset="0"/>
              <a:cs typeface="Arial" panose="020B0604020202020204" pitchFamily="34" charset="0"/>
            </a:endParaRPr>
          </a:p>
          <a:p>
            <a:endParaRPr lang="fr-BE" sz="2100" dirty="0">
              <a:solidFill>
                <a:prstClr val="black"/>
              </a:solidFill>
              <a:latin typeface="Arial" panose="020B0604020202020204" pitchFamily="34" charset="0"/>
              <a:cs typeface="Arial" panose="020B0604020202020204" pitchFamily="34" charset="0"/>
            </a:endParaRPr>
          </a:p>
        </p:txBody>
      </p:sp>
      <p:cxnSp>
        <p:nvCxnSpPr>
          <p:cNvPr id="8" name="Connecteur droit 7"/>
          <p:cNvCxnSpPr/>
          <p:nvPr/>
        </p:nvCxnSpPr>
        <p:spPr>
          <a:xfrm>
            <a:off x="1676400" y="2617206"/>
            <a:ext cx="2406314" cy="217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660589" y="2273129"/>
            <a:ext cx="2518638" cy="369332"/>
          </a:xfrm>
          <a:prstGeom prst="rect">
            <a:avLst/>
          </a:prstGeom>
          <a:noFill/>
        </p:spPr>
        <p:txBody>
          <a:bodyPr wrap="none" rtlCol="0">
            <a:spAutoFit/>
          </a:bodyPr>
          <a:lstStyle/>
          <a:p>
            <a:r>
              <a:rPr lang="fr-BE" i="1" dirty="0">
                <a:solidFill>
                  <a:prstClr val="black"/>
                </a:solidFill>
                <a:latin typeface="Arial" panose="020B0604020202020204" pitchFamily="34" charset="0"/>
                <a:cs typeface="Arial" panose="020B0604020202020204" pitchFamily="34" charset="0"/>
              </a:rPr>
              <a:t>Biomasse microbienne</a:t>
            </a:r>
            <a:endParaRPr lang="en-GB" i="1" dirty="0">
              <a:solidFill>
                <a:prstClr val="black"/>
              </a:solidFill>
              <a:latin typeface="Arial" panose="020B0604020202020204" pitchFamily="34" charset="0"/>
              <a:cs typeface="Arial" panose="020B0604020202020204" pitchFamily="34" charset="0"/>
            </a:endParaRPr>
          </a:p>
        </p:txBody>
      </p:sp>
      <p:sp>
        <p:nvSpPr>
          <p:cNvPr id="38" name="ZoneTexte 37"/>
          <p:cNvSpPr txBox="1"/>
          <p:nvPr/>
        </p:nvSpPr>
        <p:spPr>
          <a:xfrm>
            <a:off x="1834462" y="2617205"/>
            <a:ext cx="2159566" cy="369332"/>
          </a:xfrm>
          <a:prstGeom prst="rect">
            <a:avLst/>
          </a:prstGeom>
          <a:noFill/>
        </p:spPr>
        <p:txBody>
          <a:bodyPr wrap="none" rtlCol="0">
            <a:spAutoFit/>
          </a:bodyPr>
          <a:lstStyle/>
          <a:p>
            <a:r>
              <a:rPr lang="fr-BE" i="1" dirty="0">
                <a:solidFill>
                  <a:prstClr val="black"/>
                </a:solidFill>
                <a:latin typeface="Arial" panose="020B0604020202020204" pitchFamily="34" charset="0"/>
                <a:cs typeface="Arial" panose="020B0604020202020204" pitchFamily="34" charset="0"/>
              </a:rPr>
              <a:t>Carbone organique</a:t>
            </a:r>
            <a:endParaRPr lang="en-GB" i="1" dirty="0">
              <a:solidFill>
                <a:prstClr val="black"/>
              </a:solidFill>
              <a:latin typeface="Arial" panose="020B0604020202020204" pitchFamily="34" charset="0"/>
              <a:cs typeface="Arial" panose="020B0604020202020204" pitchFamily="34" charset="0"/>
            </a:endParaRPr>
          </a:p>
        </p:txBody>
      </p:sp>
      <p:sp>
        <p:nvSpPr>
          <p:cNvPr id="39" name="ZoneTexte 38"/>
          <p:cNvSpPr txBox="1"/>
          <p:nvPr/>
        </p:nvSpPr>
        <p:spPr>
          <a:xfrm>
            <a:off x="1646011" y="4163729"/>
            <a:ext cx="2518638" cy="369332"/>
          </a:xfrm>
          <a:prstGeom prst="rect">
            <a:avLst/>
          </a:prstGeom>
          <a:noFill/>
        </p:spPr>
        <p:txBody>
          <a:bodyPr wrap="none" rtlCol="0">
            <a:spAutoFit/>
          </a:bodyPr>
          <a:lstStyle/>
          <a:p>
            <a:r>
              <a:rPr lang="fr-BE" i="1" dirty="0">
                <a:solidFill>
                  <a:prstClr val="black"/>
                </a:solidFill>
                <a:latin typeface="Arial" panose="020B0604020202020204" pitchFamily="34" charset="0"/>
                <a:cs typeface="Arial" panose="020B0604020202020204" pitchFamily="34" charset="0"/>
              </a:rPr>
              <a:t>Biomasse microbienne</a:t>
            </a:r>
            <a:endParaRPr lang="en-GB" i="1" dirty="0">
              <a:solidFill>
                <a:prstClr val="black"/>
              </a:solidFill>
              <a:latin typeface="Arial" panose="020B0604020202020204" pitchFamily="34" charset="0"/>
              <a:cs typeface="Arial" panose="020B0604020202020204" pitchFamily="34" charset="0"/>
            </a:endParaRPr>
          </a:p>
        </p:txBody>
      </p:sp>
      <p:cxnSp>
        <p:nvCxnSpPr>
          <p:cNvPr id="41" name="Connecteur droit 40"/>
          <p:cNvCxnSpPr/>
          <p:nvPr/>
        </p:nvCxnSpPr>
        <p:spPr>
          <a:xfrm>
            <a:off x="1674001" y="4179879"/>
            <a:ext cx="2406314" cy="217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2232179" y="3843181"/>
            <a:ext cx="1351652" cy="369332"/>
          </a:xfrm>
          <a:prstGeom prst="rect">
            <a:avLst/>
          </a:prstGeom>
          <a:noFill/>
        </p:spPr>
        <p:txBody>
          <a:bodyPr wrap="none" rtlCol="0">
            <a:spAutoFit/>
          </a:bodyPr>
          <a:lstStyle/>
          <a:p>
            <a:r>
              <a:rPr lang="fr-BE" i="1" dirty="0">
                <a:solidFill>
                  <a:prstClr val="black"/>
                </a:solidFill>
                <a:latin typeface="Arial" panose="020B0604020202020204" pitchFamily="34" charset="0"/>
                <a:cs typeface="Arial" panose="020B0604020202020204" pitchFamily="34" charset="0"/>
              </a:rPr>
              <a:t>Respiration</a:t>
            </a:r>
            <a:endParaRPr lang="en-GB" i="1"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346329" y="2963454"/>
            <a:ext cx="8752115" cy="738664"/>
          </a:xfrm>
          <a:prstGeom prst="rect">
            <a:avLst/>
          </a:prstGeom>
        </p:spPr>
        <p:txBody>
          <a:bodyPr wrap="square">
            <a:spAutoFit/>
          </a:bodyPr>
          <a:lstStyle/>
          <a:p>
            <a:endParaRPr lang="fr-BE" sz="2100" dirty="0">
              <a:solidFill>
                <a:prstClr val="black"/>
              </a:solidFill>
              <a:latin typeface="Arial" panose="020B0604020202020204" pitchFamily="34" charset="0"/>
              <a:cs typeface="Arial" panose="020B0604020202020204" pitchFamily="34" charset="0"/>
            </a:endParaRPr>
          </a:p>
          <a:p>
            <a:r>
              <a:rPr lang="fr-BE" sz="2100" dirty="0">
                <a:solidFill>
                  <a:prstClr val="black"/>
                </a:solidFill>
                <a:latin typeface="Arial Black" panose="020B0A04020102020204" pitchFamily="34" charset="0"/>
                <a:cs typeface="Arial" panose="020B0604020202020204" pitchFamily="34" charset="0"/>
              </a:rPr>
              <a:t>Quotient métabolique:</a:t>
            </a:r>
            <a:r>
              <a:rPr lang="fr-BE" sz="2100" dirty="0">
                <a:solidFill>
                  <a:prstClr val="black"/>
                </a:solidFill>
                <a:latin typeface="Arial" panose="020B0604020202020204" pitchFamily="34" charset="0"/>
                <a:cs typeface="Arial" panose="020B0604020202020204" pitchFamily="34" charset="0"/>
              </a:rPr>
              <a:t> 				</a:t>
            </a:r>
            <a:endParaRPr lang="en-GB" sz="2100" dirty="0">
              <a:solidFill>
                <a:prstClr val="black"/>
              </a:solidFill>
              <a:latin typeface="Arial Black" panose="020B0A04020102020204" pitchFamily="34" charset="0"/>
            </a:endParaRPr>
          </a:p>
        </p:txBody>
      </p:sp>
      <p:sp>
        <p:nvSpPr>
          <p:cNvPr id="21" name="ZoneTexte 20"/>
          <p:cNvSpPr txBox="1"/>
          <p:nvPr/>
        </p:nvSpPr>
        <p:spPr>
          <a:xfrm>
            <a:off x="4191571" y="2428094"/>
            <a:ext cx="3964350" cy="415498"/>
          </a:xfrm>
          <a:prstGeom prst="rect">
            <a:avLst/>
          </a:prstGeom>
          <a:noFill/>
        </p:spPr>
        <p:txBody>
          <a:bodyPr wrap="square" rtlCol="0">
            <a:spAutoFit/>
          </a:bodyPr>
          <a:lstStyle/>
          <a:p>
            <a:r>
              <a:rPr lang="fr-BE" sz="2100"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fr-BE" sz="2100" dirty="0">
                <a:solidFill>
                  <a:prstClr val="black"/>
                </a:solidFill>
                <a:latin typeface="Arial" panose="020B0604020202020204" pitchFamily="34" charset="0"/>
                <a:cs typeface="Arial" panose="020B0604020202020204" pitchFamily="34" charset="0"/>
              </a:rPr>
              <a:t>Disponibilité du carbone</a:t>
            </a:r>
            <a:endParaRPr lang="en-GB" sz="2100" dirty="0">
              <a:solidFill>
                <a:prstClr val="black"/>
              </a:solidFill>
              <a:latin typeface="Arial" panose="020B0604020202020204" pitchFamily="34" charset="0"/>
              <a:cs typeface="Arial" panose="020B0604020202020204" pitchFamily="34" charset="0"/>
            </a:endParaRPr>
          </a:p>
        </p:txBody>
      </p:sp>
      <p:sp>
        <p:nvSpPr>
          <p:cNvPr id="44" name="ZoneTexte 43"/>
          <p:cNvSpPr txBox="1"/>
          <p:nvPr/>
        </p:nvSpPr>
        <p:spPr>
          <a:xfrm>
            <a:off x="4191571" y="4026622"/>
            <a:ext cx="3964350" cy="415498"/>
          </a:xfrm>
          <a:prstGeom prst="rect">
            <a:avLst/>
          </a:prstGeom>
          <a:noFill/>
        </p:spPr>
        <p:txBody>
          <a:bodyPr wrap="square" rtlCol="0">
            <a:spAutoFit/>
          </a:bodyPr>
          <a:lstStyle/>
          <a:p>
            <a:r>
              <a:rPr lang="fr-BE" sz="2100" dirty="0">
                <a:solidFill>
                  <a:prstClr val="black"/>
                </a:solidFill>
                <a:latin typeface="Arial" panose="020B0604020202020204" pitchFamily="34" charset="0"/>
                <a:cs typeface="Arial" panose="020B0604020202020204" pitchFamily="34" charset="0"/>
                <a:sym typeface="Wingdings" panose="05000000000000000000" pitchFamily="2" charset="2"/>
              </a:rPr>
              <a:t> Indicateur de stress</a:t>
            </a:r>
            <a:endParaRPr lang="en-GB" sz="2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06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p:bldP spid="38" grpId="0"/>
      <p:bldP spid="39" grpId="0"/>
      <p:bldP spid="42" grpId="0"/>
      <p:bldP spid="18" grpId="0"/>
      <p:bldP spid="21" grpId="0"/>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7562112" y="3334870"/>
            <a:ext cx="1389865" cy="13971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re 1"/>
          <p:cNvSpPr>
            <a:spLocks noGrp="1"/>
          </p:cNvSpPr>
          <p:nvPr>
            <p:ph type="title"/>
          </p:nvPr>
        </p:nvSpPr>
        <p:spPr>
          <a:xfrm>
            <a:off x="346329" y="818060"/>
            <a:ext cx="7269480" cy="535290"/>
          </a:xfrm>
        </p:spPr>
        <p:txBody>
          <a:bodyPr/>
          <a:lstStyle/>
          <a:p>
            <a:r>
              <a:rPr lang="fr-BE" dirty="0" smtClean="0"/>
              <a:t>Fractions de carbone organique</a:t>
            </a:r>
            <a:endParaRPr lang="en-GB" dirty="0"/>
          </a:p>
        </p:txBody>
      </p:sp>
      <p:sp>
        <p:nvSpPr>
          <p:cNvPr id="4" name="Espace réservé du numéro de diapositive 3"/>
          <p:cNvSpPr>
            <a:spLocks noGrp="1"/>
          </p:cNvSpPr>
          <p:nvPr>
            <p:ph type="sldNum" sz="quarter" idx="12"/>
          </p:nvPr>
        </p:nvSpPr>
        <p:spPr/>
        <p:txBody>
          <a:bodyPr>
            <a:normAutofit/>
          </a:bodyPr>
          <a:lstStyle/>
          <a:p>
            <a:fld id="{9DA50FC6-A9EB-4FCF-8FD7-27AA1C0A53EA}" type="slidenum">
              <a:rPr lang="en-GB" smtClean="0">
                <a:solidFill>
                  <a:srgbClr val="D34817">
                    <a:lumMod val="60000"/>
                    <a:lumOff val="40000"/>
                  </a:srgbClr>
                </a:solidFill>
              </a:rPr>
              <a:pPr/>
              <a:t>29</a:t>
            </a:fld>
            <a:endParaRPr lang="en-GB">
              <a:solidFill>
                <a:srgbClr val="D34817">
                  <a:lumMod val="60000"/>
                  <a:lumOff val="40000"/>
                </a:srgbClr>
              </a:solidFill>
            </a:endParaRPr>
          </a:p>
        </p:txBody>
      </p:sp>
      <p:sp>
        <p:nvSpPr>
          <p:cNvPr id="7" name="Titre 1"/>
          <p:cNvSpPr txBox="1">
            <a:spLocks/>
          </p:cNvSpPr>
          <p:nvPr/>
        </p:nvSpPr>
        <p:spPr>
          <a:xfrm>
            <a:off x="-74502" y="755715"/>
            <a:ext cx="7269480" cy="1042060"/>
          </a:xfrm>
          <a:prstGeom prst="rect">
            <a:avLst/>
          </a:prstGeom>
        </p:spPr>
        <p:txBody>
          <a:bodyPr vert="horz" lIns="68580" tIns="20574" rIns="68580" bIns="3429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fr-BE" sz="3300" dirty="0">
                <a:solidFill>
                  <a:schemeClr val="tx1"/>
                </a:solidFill>
              </a:rPr>
              <a:t/>
            </a:r>
            <a:br>
              <a:rPr lang="fr-BE" sz="3300" dirty="0">
                <a:solidFill>
                  <a:schemeClr val="tx1"/>
                </a:solidFill>
              </a:rPr>
            </a:br>
            <a:endParaRPr lang="en-GB" sz="3300" dirty="0"/>
          </a:p>
        </p:txBody>
      </p:sp>
      <p:sp>
        <p:nvSpPr>
          <p:cNvPr id="28" name="ZoneTexte 27"/>
          <p:cNvSpPr txBox="1"/>
          <p:nvPr/>
        </p:nvSpPr>
        <p:spPr>
          <a:xfrm>
            <a:off x="789698" y="1509078"/>
            <a:ext cx="3254663" cy="1246495"/>
          </a:xfrm>
          <a:prstGeom prst="rect">
            <a:avLst/>
          </a:prstGeom>
          <a:noFill/>
        </p:spPr>
        <p:txBody>
          <a:bodyPr wrap="square" rtlCol="0">
            <a:spAutoFit/>
          </a:bodyPr>
          <a:lstStyle/>
          <a:p>
            <a:r>
              <a:rPr lang="fr-BE" sz="2100" dirty="0">
                <a:latin typeface="Arial Black" panose="020B0A04020102020204" pitchFamily="34" charset="0"/>
              </a:rPr>
              <a:t>Fraction labile:</a:t>
            </a:r>
          </a:p>
          <a:p>
            <a:r>
              <a:rPr lang="fr-BE" dirty="0">
                <a:latin typeface="Arial" panose="020B0604020202020204" pitchFamily="34" charset="0"/>
                <a:cs typeface="Arial" panose="020B0604020202020204" pitchFamily="34" charset="0"/>
              </a:rPr>
              <a:t>Lieu de l’activité microbienne</a:t>
            </a:r>
          </a:p>
          <a:p>
            <a:r>
              <a:rPr lang="fr-BE" dirty="0">
                <a:latin typeface="Arial" panose="020B0604020202020204" pitchFamily="34" charset="0"/>
                <a:cs typeface="Arial" panose="020B0604020202020204" pitchFamily="34" charset="0"/>
              </a:rPr>
              <a:t>Fertilité</a:t>
            </a:r>
          </a:p>
          <a:p>
            <a:r>
              <a:rPr lang="fr-BE" dirty="0">
                <a:latin typeface="Arial" panose="020B0604020202020204" pitchFamily="34" charset="0"/>
                <a:cs typeface="Arial" panose="020B0604020202020204" pitchFamily="34" charset="0"/>
              </a:rPr>
              <a:t>Minéralisation</a:t>
            </a:r>
          </a:p>
        </p:txBody>
      </p:sp>
      <p:sp>
        <p:nvSpPr>
          <p:cNvPr id="18" name="Rectangle 17"/>
          <p:cNvSpPr/>
          <p:nvPr/>
        </p:nvSpPr>
        <p:spPr>
          <a:xfrm>
            <a:off x="4762568" y="1507950"/>
            <a:ext cx="3355375" cy="2123658"/>
          </a:xfrm>
          <a:prstGeom prst="rect">
            <a:avLst/>
          </a:prstGeom>
        </p:spPr>
        <p:txBody>
          <a:bodyPr wrap="square">
            <a:spAutoFit/>
          </a:bodyPr>
          <a:lstStyle/>
          <a:p>
            <a:pPr lvl="0"/>
            <a:r>
              <a:rPr lang="fr-BE" sz="2100" dirty="0">
                <a:solidFill>
                  <a:prstClr val="black"/>
                </a:solidFill>
                <a:latin typeface="Arial Black" panose="020B0A04020102020204" pitchFamily="34" charset="0"/>
                <a:cs typeface="Arial" panose="020B0604020202020204" pitchFamily="34" charset="0"/>
              </a:rPr>
              <a:t>Fraction stable:</a:t>
            </a:r>
          </a:p>
          <a:p>
            <a:pPr lvl="0"/>
            <a:r>
              <a:rPr lang="fr-BE" dirty="0">
                <a:solidFill>
                  <a:prstClr val="black"/>
                </a:solidFill>
                <a:latin typeface="Arial" panose="020B0604020202020204" pitchFamily="34" charset="0"/>
                <a:cs typeface="Arial" panose="020B0604020202020204" pitchFamily="34" charset="0"/>
              </a:rPr>
              <a:t>Agrégation</a:t>
            </a:r>
          </a:p>
          <a:p>
            <a:pPr lvl="0"/>
            <a:r>
              <a:rPr lang="fr-BE" dirty="0">
                <a:solidFill>
                  <a:prstClr val="black"/>
                </a:solidFill>
                <a:latin typeface="Arial" panose="020B0604020202020204" pitchFamily="34" charset="0"/>
                <a:cs typeface="Arial" panose="020B0604020202020204" pitchFamily="34" charset="0"/>
              </a:rPr>
              <a:t>Drainage</a:t>
            </a:r>
          </a:p>
          <a:p>
            <a:pPr lvl="0"/>
            <a:r>
              <a:rPr lang="fr-BE" dirty="0">
                <a:solidFill>
                  <a:prstClr val="black"/>
                </a:solidFill>
                <a:latin typeface="Arial" panose="020B0604020202020204" pitchFamily="34" charset="0"/>
                <a:cs typeface="Arial" panose="020B0604020202020204" pitchFamily="34" charset="0"/>
              </a:rPr>
              <a:t>Stabilité structurale</a:t>
            </a:r>
          </a:p>
          <a:p>
            <a:pPr lvl="0"/>
            <a:r>
              <a:rPr lang="fr-BE" dirty="0">
                <a:solidFill>
                  <a:prstClr val="black"/>
                </a:solidFill>
                <a:latin typeface="Arial" panose="020B0604020202020204" pitchFamily="34" charset="0"/>
                <a:cs typeface="Arial" panose="020B0604020202020204" pitchFamily="34" charset="0"/>
              </a:rPr>
              <a:t>Traficabilité</a:t>
            </a:r>
          </a:p>
          <a:p>
            <a:r>
              <a:rPr lang="fr-BE" dirty="0">
                <a:solidFill>
                  <a:prstClr val="black"/>
                </a:solidFill>
                <a:latin typeface="Arial" panose="020B0604020202020204" pitchFamily="34" charset="0"/>
                <a:cs typeface="Arial" panose="020B0604020202020204" pitchFamily="34" charset="0"/>
              </a:rPr>
              <a:t>Facilité à travailler le sol</a:t>
            </a:r>
          </a:p>
          <a:p>
            <a:pPr lvl="0"/>
            <a:r>
              <a:rPr lang="fr-BE" sz="2100" dirty="0">
                <a:solidFill>
                  <a:prstClr val="black"/>
                </a:solidFill>
                <a:latin typeface="Arial" panose="020B0604020202020204" pitchFamily="34" charset="0"/>
                <a:cs typeface="Arial" panose="020B0604020202020204" pitchFamily="34" charset="0"/>
              </a:rPr>
              <a:t>	</a:t>
            </a:r>
            <a:endParaRPr lang="en-GB" sz="2100" dirty="0">
              <a:solidFill>
                <a:prstClr val="black"/>
              </a:solidFill>
              <a:latin typeface="Arial Black" panose="020B0A04020102020204" pitchFamily="34" charset="0"/>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271"/>
          <a:stretch/>
        </p:blipFill>
        <p:spPr bwMode="auto">
          <a:xfrm>
            <a:off x="3831528" y="3894678"/>
            <a:ext cx="2463724" cy="95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bouesseineaval.siaap.fr/wp-images/racines_solfr.gif"/>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03" t="8918"/>
          <a:stretch/>
        </p:blipFill>
        <p:spPr bwMode="auto">
          <a:xfrm>
            <a:off x="6689037" y="3334870"/>
            <a:ext cx="2454964" cy="1712572"/>
          </a:xfrm>
          <a:prstGeom prst="rect">
            <a:avLst/>
          </a:prstGeom>
          <a:noFill/>
          <a:ln>
            <a:noFill/>
          </a:ln>
          <a:extLst/>
        </p:spPr>
      </p:pic>
      <p:pic>
        <p:nvPicPr>
          <p:cNvPr id="16" name="Picture 2" descr="Gras, Erde, Rasen, Umwelt, Boden, Feld, Land, P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 y="4627221"/>
            <a:ext cx="8622792" cy="209694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öhre, Comic, Karotte, Zeichnung, Nahrungsmittel, Essen"/>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8737" y="2919678"/>
            <a:ext cx="1418292" cy="221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582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54271" y="156649"/>
            <a:ext cx="1981825" cy="584775"/>
          </a:xfrm>
          <a:prstGeom prst="rect">
            <a:avLst/>
          </a:prstGeom>
          <a:noFill/>
        </p:spPr>
        <p:txBody>
          <a:bodyPr wrap="none" rtlCol="0">
            <a:spAutoFit/>
          </a:bodyPr>
          <a:lstStyle/>
          <a:p>
            <a:r>
              <a:rPr lang="fr-BE" sz="3200" b="1" dirty="0" smtClean="0">
                <a:solidFill>
                  <a:srgbClr val="00B0F0"/>
                </a:solidFill>
                <a:effectLst>
                  <a:outerShdw blurRad="38100" dist="38100" dir="2700000" algn="tl">
                    <a:srgbClr val="000000">
                      <a:alpha val="43137"/>
                    </a:srgbClr>
                  </a:outerShdw>
                </a:effectLst>
              </a:rPr>
              <a:t>CONTEXTE</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611560" y="1124744"/>
            <a:ext cx="7848872" cy="4832092"/>
          </a:xfrm>
          <a:prstGeom prst="rect">
            <a:avLst/>
          </a:prstGeom>
          <a:noFill/>
        </p:spPr>
        <p:txBody>
          <a:bodyPr wrap="square" rtlCol="0">
            <a:spAutoFit/>
          </a:bodyPr>
          <a:lstStyle/>
          <a:p>
            <a:pPr marL="342900" indent="-342900">
              <a:buFont typeface="Arial" panose="020B0604020202020204" pitchFamily="34" charset="0"/>
              <a:buChar char="•"/>
            </a:pPr>
            <a:r>
              <a:rPr lang="fr-BE" sz="2400" b="1" dirty="0" smtClean="0"/>
              <a:t>L’évaluation </a:t>
            </a:r>
            <a:r>
              <a:rPr lang="fr-BE" sz="2400" b="1" dirty="0"/>
              <a:t>de la qualité du </a:t>
            </a:r>
            <a:r>
              <a:rPr lang="fr-BE" sz="2400" b="1" dirty="0" smtClean="0"/>
              <a:t>sol </a:t>
            </a:r>
            <a:r>
              <a:rPr lang="fr-BE" sz="2400" dirty="0" smtClean="0"/>
              <a:t>?</a:t>
            </a:r>
          </a:p>
          <a:p>
            <a:endParaRPr lang="fr-BE" sz="2400" dirty="0" smtClean="0"/>
          </a:p>
          <a:p>
            <a:r>
              <a:rPr lang="fr-BE" sz="2400" dirty="0" smtClean="0">
                <a:sym typeface="Wingdings" panose="05000000000000000000" pitchFamily="2" charset="2"/>
              </a:rPr>
              <a:t> </a:t>
            </a:r>
            <a:r>
              <a:rPr lang="fr-BE" sz="2000" dirty="0" smtClean="0"/>
              <a:t>La mesure et le suivi de </a:t>
            </a:r>
            <a:r>
              <a:rPr lang="fr-BE" sz="2000" b="1" dirty="0"/>
              <a:t>paramètres pertinents et quantifiables </a:t>
            </a:r>
            <a:r>
              <a:rPr lang="fr-BE" sz="2000" dirty="0" smtClean="0"/>
              <a:t>via </a:t>
            </a:r>
            <a:r>
              <a:rPr lang="fr-BE" sz="2000" dirty="0"/>
              <a:t>des réseaux de surveillance appropriés et efficaces </a:t>
            </a:r>
            <a:endParaRPr lang="fr-BE" sz="2400" dirty="0" smtClean="0"/>
          </a:p>
          <a:p>
            <a:pPr lvl="1"/>
            <a:r>
              <a:rPr lang="fr-BE" sz="2000" i="1" dirty="0" smtClean="0"/>
              <a:t>(</a:t>
            </a:r>
            <a:r>
              <a:rPr lang="fr-BE" sz="2000" i="1" dirty="0" err="1"/>
              <a:t>Arrouays</a:t>
            </a:r>
            <a:r>
              <a:rPr lang="fr-BE" sz="2000" i="1" dirty="0"/>
              <a:t> et al., 2008)</a:t>
            </a:r>
            <a:endParaRPr lang="fr-BE" sz="2400" i="1" dirty="0"/>
          </a:p>
          <a:p>
            <a:r>
              <a:rPr lang="fr-BE" sz="2000" dirty="0"/>
              <a:t>			</a:t>
            </a:r>
            <a:endParaRPr lang="fr-BE" sz="2000" dirty="0" smtClean="0"/>
          </a:p>
          <a:p>
            <a:r>
              <a:rPr lang="fr-BE" sz="2000" b="1" i="1" dirty="0"/>
              <a:t>	</a:t>
            </a:r>
            <a:r>
              <a:rPr lang="fr-BE" sz="2400" b="1" i="1" dirty="0" smtClean="0"/>
              <a:t>Combien </a:t>
            </a:r>
            <a:r>
              <a:rPr lang="fr-BE" sz="2400" b="1" i="1" dirty="0"/>
              <a:t>?</a:t>
            </a:r>
          </a:p>
          <a:p>
            <a:r>
              <a:rPr lang="fr-BE" sz="2400" b="1" i="1" dirty="0"/>
              <a:t>	</a:t>
            </a:r>
            <a:r>
              <a:rPr lang="fr-BE" sz="2400" b="1" i="1" dirty="0" smtClean="0"/>
              <a:t>Où </a:t>
            </a:r>
            <a:r>
              <a:rPr lang="fr-BE" sz="2400" b="1" i="1" dirty="0"/>
              <a:t>?</a:t>
            </a:r>
          </a:p>
          <a:p>
            <a:pPr marL="342900" indent="-342900">
              <a:buFont typeface="Arial" panose="020B0604020202020204" pitchFamily="34" charset="0"/>
              <a:buChar char="•"/>
            </a:pPr>
            <a:endParaRPr lang="fr-BE" sz="2400" dirty="0" smtClean="0"/>
          </a:p>
          <a:p>
            <a:pPr marL="342900" indent="-342900">
              <a:buFont typeface="Arial" panose="020B0604020202020204" pitchFamily="34" charset="0"/>
              <a:buChar char="•"/>
            </a:pPr>
            <a:r>
              <a:rPr lang="fr-BE" sz="2400" b="1" dirty="0" smtClean="0"/>
              <a:t>Réseaux </a:t>
            </a:r>
            <a:r>
              <a:rPr lang="fr-BE" sz="2400" b="1" dirty="0"/>
              <a:t>de </a:t>
            </a:r>
            <a:r>
              <a:rPr lang="fr-BE" sz="2400" b="1" dirty="0" smtClean="0"/>
              <a:t>surveillance des sols </a:t>
            </a:r>
            <a:r>
              <a:rPr lang="fr-BE" sz="2400" b="1" dirty="0"/>
              <a:t>(RSS</a:t>
            </a:r>
            <a:r>
              <a:rPr lang="fr-BE" sz="2400" b="1" dirty="0" smtClean="0"/>
              <a:t>)</a:t>
            </a:r>
          </a:p>
          <a:p>
            <a:pPr lvl="1"/>
            <a:endParaRPr lang="fr-FR" sz="2000" dirty="0"/>
          </a:p>
          <a:p>
            <a:r>
              <a:rPr lang="fr-FR" sz="2000" dirty="0" smtClean="0"/>
              <a:t>un </a:t>
            </a:r>
            <a:r>
              <a:rPr lang="fr-FR" sz="2000" dirty="0"/>
              <a:t>ensemble de sites ou de zones où </a:t>
            </a:r>
            <a:r>
              <a:rPr lang="fr-FR" sz="2000" dirty="0" smtClean="0"/>
              <a:t>les </a:t>
            </a:r>
            <a:r>
              <a:rPr lang="fr-FR" sz="2000" dirty="0"/>
              <a:t>changements </a:t>
            </a:r>
            <a:r>
              <a:rPr lang="fr-FR" sz="2000" dirty="0" smtClean="0"/>
              <a:t>de caractéristiques </a:t>
            </a:r>
            <a:r>
              <a:rPr lang="fr-FR" sz="2000" dirty="0"/>
              <a:t>du sol </a:t>
            </a:r>
            <a:r>
              <a:rPr lang="fr-FR" sz="2000" dirty="0" smtClean="0"/>
              <a:t>sont observés </a:t>
            </a:r>
            <a:r>
              <a:rPr lang="fr-FR" sz="2000" dirty="0"/>
              <a:t>à travers </a:t>
            </a:r>
            <a:r>
              <a:rPr lang="fr-FR" sz="2000" dirty="0" smtClean="0"/>
              <a:t>l’évaluation </a:t>
            </a:r>
            <a:r>
              <a:rPr lang="fr-FR" sz="2000" dirty="0"/>
              <a:t>régulière </a:t>
            </a:r>
            <a:r>
              <a:rPr lang="fr-FR" sz="2000" dirty="0" smtClean="0"/>
              <a:t>de différents paramètres / propriétés </a:t>
            </a:r>
            <a:r>
              <a:rPr lang="fr-FR" sz="2000" dirty="0"/>
              <a:t>du </a:t>
            </a:r>
            <a:r>
              <a:rPr lang="fr-FR" sz="2000" dirty="0" smtClean="0"/>
              <a:t>sol</a:t>
            </a:r>
          </a:p>
        </p:txBody>
      </p:sp>
    </p:spTree>
    <p:extLst>
      <p:ext uri="{BB962C8B-B14F-4D97-AF65-F5344CB8AC3E}">
        <p14:creationId xmlns:p14="http://schemas.microsoft.com/office/powerpoint/2010/main" val="39860216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54271" y="156649"/>
            <a:ext cx="1981825" cy="584775"/>
          </a:xfrm>
          <a:prstGeom prst="rect">
            <a:avLst/>
          </a:prstGeom>
          <a:noFill/>
        </p:spPr>
        <p:txBody>
          <a:bodyPr wrap="none" rtlCol="0">
            <a:spAutoFit/>
          </a:bodyPr>
          <a:lstStyle/>
          <a:p>
            <a:r>
              <a:rPr lang="fr-BE" sz="3200" b="1" dirty="0" smtClean="0">
                <a:solidFill>
                  <a:srgbClr val="00B0F0"/>
                </a:solidFill>
                <a:effectLst>
                  <a:outerShdw blurRad="38100" dist="38100" dir="2700000" algn="tl">
                    <a:srgbClr val="000000">
                      <a:alpha val="43137"/>
                    </a:srgbClr>
                  </a:outerShdw>
                </a:effectLst>
              </a:rPr>
              <a:t>CONTEXTE</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467544" y="1124744"/>
            <a:ext cx="8136904" cy="5447645"/>
          </a:xfrm>
          <a:prstGeom prst="rect">
            <a:avLst/>
          </a:prstGeom>
          <a:noFill/>
        </p:spPr>
        <p:txBody>
          <a:bodyPr wrap="square" rtlCol="0">
            <a:spAutoFit/>
          </a:bodyPr>
          <a:lstStyle/>
          <a:p>
            <a:pPr marL="342900" indent="-342900">
              <a:buFont typeface="Arial" panose="020B0604020202020204" pitchFamily="34" charset="0"/>
              <a:buChar char="•"/>
            </a:pPr>
            <a:r>
              <a:rPr lang="fr-BE" sz="2400" b="1" dirty="0" smtClean="0"/>
              <a:t>Carbone Organique des Sols </a:t>
            </a:r>
            <a:r>
              <a:rPr lang="fr-BE" sz="2400" dirty="0" smtClean="0"/>
              <a:t>(COS) est un élément clé</a:t>
            </a:r>
          </a:p>
          <a:p>
            <a:pPr marL="800100" lvl="1" indent="-342900">
              <a:buFont typeface="Arial" panose="020B0604020202020204" pitchFamily="34" charset="0"/>
              <a:buChar char="•"/>
            </a:pPr>
            <a:r>
              <a:rPr lang="fr-BE" sz="2000" dirty="0" smtClean="0"/>
              <a:t>pour la </a:t>
            </a:r>
            <a:r>
              <a:rPr lang="fr-BE" sz="2000" dirty="0" smtClean="0"/>
              <a:t>fertilité, la structure, le </a:t>
            </a:r>
            <a:r>
              <a:rPr lang="fr-BE" sz="2000" dirty="0" smtClean="0"/>
              <a:t>drainage… </a:t>
            </a:r>
            <a:r>
              <a:rPr lang="fr-BE" sz="2000" dirty="0" smtClean="0"/>
              <a:t>des </a:t>
            </a:r>
            <a:r>
              <a:rPr lang="fr-BE" sz="2000" dirty="0" smtClean="0"/>
              <a:t>sols</a:t>
            </a:r>
          </a:p>
          <a:p>
            <a:pPr marL="800100" lvl="1" indent="-342900">
              <a:buFont typeface="Arial" panose="020B0604020202020204" pitchFamily="34" charset="0"/>
              <a:buChar char="•"/>
            </a:pPr>
            <a:r>
              <a:rPr lang="fr-BE" sz="2000" dirty="0" smtClean="0"/>
              <a:t>pour contrebalancer les émissions anthropogéniques de CO</a:t>
            </a:r>
            <a:r>
              <a:rPr lang="fr-BE" sz="2000" baseline="-25000" dirty="0" smtClean="0"/>
              <a:t>2</a:t>
            </a:r>
            <a:r>
              <a:rPr lang="fr-BE" sz="2000" dirty="0"/>
              <a:t> </a:t>
            </a:r>
            <a:r>
              <a:rPr lang="fr-BE" sz="2000" i="1" dirty="0" smtClean="0"/>
              <a:t>(via son stockage sous forme stable)</a:t>
            </a:r>
            <a:endParaRPr lang="fr-BE" i="1" dirty="0" smtClean="0"/>
          </a:p>
          <a:p>
            <a:pPr marL="800100" lvl="1" indent="-342900">
              <a:buFont typeface="Arial" panose="020B0604020202020204" pitchFamily="34" charset="0"/>
              <a:buChar char="•"/>
            </a:pPr>
            <a:endParaRPr lang="fr-BE" sz="2000" i="1" dirty="0" smtClean="0"/>
          </a:p>
          <a:p>
            <a:pPr marL="800100" lvl="1" indent="-342900">
              <a:buFont typeface="Arial" panose="020B0604020202020204" pitchFamily="34" charset="0"/>
              <a:buChar char="•"/>
            </a:pPr>
            <a:endParaRPr lang="fr-BE" sz="2000" i="1" dirty="0"/>
          </a:p>
          <a:p>
            <a:pPr marL="800100" lvl="1" indent="-342900">
              <a:buFont typeface="Arial" panose="020B0604020202020204" pitchFamily="34" charset="0"/>
              <a:buChar char="•"/>
            </a:pPr>
            <a:endParaRPr lang="fr-BE" sz="2000" i="1" dirty="0"/>
          </a:p>
          <a:p>
            <a:pPr marL="342900" indent="-342900">
              <a:buFont typeface="Wingdings"/>
              <a:buChar char="à"/>
            </a:pPr>
            <a:r>
              <a:rPr lang="fr-BE" sz="2400" dirty="0" smtClean="0">
                <a:sym typeface="Wingdings" panose="05000000000000000000" pitchFamily="2" charset="2"/>
              </a:rPr>
              <a:t>La </a:t>
            </a:r>
            <a:r>
              <a:rPr lang="fr-BE" sz="2400" b="1" dirty="0" smtClean="0">
                <a:sym typeface="Wingdings" panose="05000000000000000000" pitchFamily="2" charset="2"/>
              </a:rPr>
              <a:t>quantification</a:t>
            </a:r>
            <a:r>
              <a:rPr lang="fr-BE" sz="2400" dirty="0" smtClean="0">
                <a:sym typeface="Wingdings" panose="05000000000000000000" pitchFamily="2" charset="2"/>
              </a:rPr>
              <a:t> et la </a:t>
            </a:r>
            <a:r>
              <a:rPr lang="fr-BE" sz="2400" b="1" dirty="0" smtClean="0">
                <a:sym typeface="Wingdings" panose="05000000000000000000" pitchFamily="2" charset="2"/>
              </a:rPr>
              <a:t>spatialisation</a:t>
            </a:r>
            <a:r>
              <a:rPr lang="fr-BE" sz="2400" dirty="0" smtClean="0">
                <a:sym typeface="Wingdings" panose="05000000000000000000" pitchFamily="2" charset="2"/>
              </a:rPr>
              <a:t> </a:t>
            </a:r>
          </a:p>
          <a:p>
            <a:r>
              <a:rPr lang="fr-BE" sz="2000" i="1" dirty="0" smtClean="0">
                <a:sym typeface="Wingdings" panose="05000000000000000000" pitchFamily="2" charset="2"/>
              </a:rPr>
              <a:t>(i.e., répondre aux questions </a:t>
            </a:r>
            <a:r>
              <a:rPr lang="fr-BE" sz="2000" i="1" u="sng" dirty="0" smtClean="0">
                <a:sym typeface="Wingdings" panose="05000000000000000000" pitchFamily="2" charset="2"/>
              </a:rPr>
              <a:t>‘Combien?’</a:t>
            </a:r>
            <a:r>
              <a:rPr lang="fr-BE" sz="2000" i="1" dirty="0" smtClean="0">
                <a:sym typeface="Wingdings" panose="05000000000000000000" pitchFamily="2" charset="2"/>
              </a:rPr>
              <a:t> et </a:t>
            </a:r>
            <a:r>
              <a:rPr lang="fr-BE" sz="2000" i="1" u="sng" dirty="0" smtClean="0">
                <a:sym typeface="Wingdings" panose="05000000000000000000" pitchFamily="2" charset="2"/>
              </a:rPr>
              <a:t>‘Où?’</a:t>
            </a:r>
            <a:r>
              <a:rPr lang="fr-BE" sz="2000" i="1" dirty="0" smtClean="0">
                <a:sym typeface="Wingdings" panose="05000000000000000000" pitchFamily="2" charset="2"/>
              </a:rPr>
              <a:t>) </a:t>
            </a:r>
          </a:p>
          <a:p>
            <a:r>
              <a:rPr lang="fr-BE" sz="2400" dirty="0">
                <a:sym typeface="Wingdings" panose="05000000000000000000" pitchFamily="2" charset="2"/>
              </a:rPr>
              <a:t>d</a:t>
            </a:r>
            <a:r>
              <a:rPr lang="fr-BE" sz="2400" dirty="0" smtClean="0">
                <a:sym typeface="Wingdings" panose="05000000000000000000" pitchFamily="2" charset="2"/>
              </a:rPr>
              <a:t>es stocks (Mg C ha</a:t>
            </a:r>
            <a:r>
              <a:rPr lang="fr-BE" sz="2400" baseline="30000" dirty="0" smtClean="0">
                <a:sym typeface="Wingdings" panose="05000000000000000000" pitchFamily="2" charset="2"/>
              </a:rPr>
              <a:t>-1</a:t>
            </a:r>
            <a:r>
              <a:rPr lang="fr-BE" sz="2400" dirty="0" smtClean="0">
                <a:sym typeface="Wingdings" panose="05000000000000000000" pitchFamily="2" charset="2"/>
              </a:rPr>
              <a:t>) et de stocks totaux (Tg C) fiables de COS (et des incertitudes associées) apparaissent essentielles pour:</a:t>
            </a:r>
          </a:p>
          <a:p>
            <a:endParaRPr lang="fr-BE" sz="2400" dirty="0" smtClean="0">
              <a:sym typeface="Wingdings" panose="05000000000000000000" pitchFamily="2" charset="2"/>
            </a:endParaRPr>
          </a:p>
          <a:p>
            <a:r>
              <a:rPr lang="fr-BE" sz="2400" dirty="0">
                <a:sym typeface="Wingdings" panose="05000000000000000000" pitchFamily="2" charset="2"/>
              </a:rPr>
              <a:t>	</a:t>
            </a:r>
            <a:r>
              <a:rPr lang="fr-BE" sz="2000" dirty="0" smtClean="0">
                <a:sym typeface="Wingdings" panose="05000000000000000000" pitchFamily="2" charset="2"/>
              </a:rPr>
              <a:t>i/ détecter les tendances de gains ou de pertes en COS</a:t>
            </a:r>
          </a:p>
          <a:p>
            <a:r>
              <a:rPr lang="fr-BE" sz="2000" dirty="0">
                <a:sym typeface="Wingdings" panose="05000000000000000000" pitchFamily="2" charset="2"/>
              </a:rPr>
              <a:t>	</a:t>
            </a:r>
            <a:r>
              <a:rPr lang="fr-BE" sz="2000" dirty="0" smtClean="0">
                <a:sym typeface="Wingdings" panose="05000000000000000000" pitchFamily="2" charset="2"/>
              </a:rPr>
              <a:t>ii/ localiser les zones sensibles où prioriser la mise en place de 	pratiques de conservation…</a:t>
            </a:r>
            <a:endParaRPr lang="fr-BE" sz="2000" dirty="0" smtClean="0"/>
          </a:p>
          <a:p>
            <a:endParaRPr lang="fr-BE" sz="2400" dirty="0"/>
          </a:p>
        </p:txBody>
      </p:sp>
      <p:pic>
        <p:nvPicPr>
          <p:cNvPr id="6" name="Picture 4" descr="Feld, Landwirtschaft, Er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276872"/>
            <a:ext cx="2270769" cy="15138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782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UCL\PUBLI\1 - Stock simulation\fig1-bis.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082829"/>
            <a:ext cx="6636430" cy="439577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454271" y="156649"/>
            <a:ext cx="1981825" cy="584775"/>
          </a:xfrm>
          <a:prstGeom prst="rect">
            <a:avLst/>
          </a:prstGeom>
          <a:noFill/>
        </p:spPr>
        <p:txBody>
          <a:bodyPr wrap="none" rtlCol="0">
            <a:spAutoFit/>
          </a:bodyPr>
          <a:lstStyle/>
          <a:p>
            <a:r>
              <a:rPr lang="fr-BE" sz="3200" b="1" dirty="0" smtClean="0">
                <a:solidFill>
                  <a:srgbClr val="00B0F0"/>
                </a:solidFill>
                <a:effectLst>
                  <a:outerShdw blurRad="38100" dist="38100" dir="2700000" algn="tl">
                    <a:srgbClr val="000000">
                      <a:alpha val="43137"/>
                    </a:srgbClr>
                  </a:outerShdw>
                </a:effectLst>
              </a:rPr>
              <a:t>CONTEXTE</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467544" y="842740"/>
            <a:ext cx="8212747" cy="1138773"/>
          </a:xfrm>
          <a:prstGeom prst="rect">
            <a:avLst/>
          </a:prstGeom>
          <a:noFill/>
        </p:spPr>
        <p:txBody>
          <a:bodyPr wrap="square" rtlCol="0">
            <a:spAutoFit/>
          </a:bodyPr>
          <a:lstStyle/>
          <a:p>
            <a:pPr marL="342900" indent="-342900">
              <a:buFont typeface="Arial" panose="020B0604020202020204" pitchFamily="34" charset="0"/>
              <a:buChar char="•"/>
            </a:pPr>
            <a:r>
              <a:rPr lang="fr-BE" sz="2400" dirty="0" smtClean="0"/>
              <a:t>En Wallonie, le </a:t>
            </a:r>
            <a:r>
              <a:rPr lang="fr-BE" sz="2400" b="1" dirty="0" smtClean="0"/>
              <a:t>RSS CARBOSOL </a:t>
            </a:r>
            <a:r>
              <a:rPr lang="fr-BE" sz="2400" dirty="0" smtClean="0"/>
              <a:t>est dédié au suivi spatio-temporel du COS dans les sols agricoles</a:t>
            </a:r>
          </a:p>
          <a:p>
            <a:pPr marL="800100" lvl="1" indent="-342900">
              <a:buFont typeface="Arial" panose="020B0604020202020204" pitchFamily="34" charset="0"/>
              <a:buChar char="•"/>
            </a:pPr>
            <a:r>
              <a:rPr lang="fr-BE" sz="2000" dirty="0" smtClean="0"/>
              <a:t>ré-échantillonnage de sites du réseau </a:t>
            </a:r>
            <a:r>
              <a:rPr lang="fr-BE" sz="2000" dirty="0" err="1"/>
              <a:t>AardeWerk</a:t>
            </a:r>
            <a:endParaRPr lang="fr-BE" sz="2000" dirty="0"/>
          </a:p>
        </p:txBody>
      </p:sp>
    </p:spTree>
    <p:extLst>
      <p:ext uri="{BB962C8B-B14F-4D97-AF65-F5344CB8AC3E}">
        <p14:creationId xmlns:p14="http://schemas.microsoft.com/office/powerpoint/2010/main" val="35781213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35896" y="167825"/>
            <a:ext cx="1933734" cy="584775"/>
          </a:xfrm>
          <a:prstGeom prst="rect">
            <a:avLst/>
          </a:prstGeom>
          <a:noFill/>
        </p:spPr>
        <p:txBody>
          <a:bodyPr wrap="none" rtlCol="0">
            <a:spAutoFit/>
          </a:bodyPr>
          <a:lstStyle/>
          <a:p>
            <a:r>
              <a:rPr lang="fr-BE" sz="3200" b="1" dirty="0" smtClean="0">
                <a:solidFill>
                  <a:srgbClr val="00B0F0"/>
                </a:solidFill>
                <a:effectLst>
                  <a:outerShdw blurRad="38100" dist="38100" dir="2700000" algn="tl">
                    <a:srgbClr val="000000">
                      <a:alpha val="43137"/>
                    </a:srgbClr>
                  </a:outerShdw>
                </a:effectLst>
              </a:rPr>
              <a:t>OBJECTIFS</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687856" y="1355284"/>
            <a:ext cx="8060608" cy="1569660"/>
          </a:xfrm>
          <a:prstGeom prst="rect">
            <a:avLst/>
          </a:prstGeom>
          <a:noFill/>
        </p:spPr>
        <p:txBody>
          <a:bodyPr wrap="square" rtlCol="0">
            <a:noAutofit/>
          </a:bodyPr>
          <a:lstStyle/>
          <a:p>
            <a:pPr marL="342900" indent="-342900">
              <a:buFont typeface="Arial" panose="020B0604020202020204" pitchFamily="34" charset="0"/>
              <a:buChar char="•"/>
            </a:pPr>
            <a:r>
              <a:rPr lang="fr-BE" sz="2400" b="1" dirty="0" smtClean="0"/>
              <a:t>Quantifier </a:t>
            </a:r>
            <a:r>
              <a:rPr lang="fr-BE" sz="2400" dirty="0" smtClean="0"/>
              <a:t>les stocks totaux </a:t>
            </a:r>
            <a:r>
              <a:rPr lang="fr-BE" sz="2400" dirty="0"/>
              <a:t>de COS (</a:t>
            </a:r>
            <a:r>
              <a:rPr lang="fr-BE" sz="2400" b="1" dirty="0"/>
              <a:t>Combien</a:t>
            </a:r>
            <a:r>
              <a:rPr lang="fr-BE" sz="2400" b="1" dirty="0" smtClean="0"/>
              <a:t>? / Tg C</a:t>
            </a:r>
            <a:r>
              <a:rPr lang="fr-BE" sz="2400" dirty="0" smtClean="0"/>
              <a:t>)</a:t>
            </a:r>
          </a:p>
          <a:p>
            <a:r>
              <a:rPr lang="fr-BE" sz="2400" dirty="0" smtClean="0"/>
              <a:t> </a:t>
            </a:r>
          </a:p>
          <a:p>
            <a:pPr marL="342900" indent="-342900">
              <a:buFont typeface="Arial" panose="020B0604020202020204" pitchFamily="34" charset="0"/>
              <a:buChar char="•"/>
            </a:pPr>
            <a:r>
              <a:rPr lang="fr-BE" sz="2400" b="1" dirty="0" smtClean="0"/>
              <a:t>Spatialiser</a:t>
            </a:r>
            <a:r>
              <a:rPr lang="fr-BE" sz="2400" dirty="0" smtClean="0"/>
              <a:t> </a:t>
            </a:r>
            <a:r>
              <a:rPr lang="fr-BE" sz="2400" dirty="0"/>
              <a:t>l’information </a:t>
            </a:r>
            <a:r>
              <a:rPr lang="fr-BE" sz="2400" dirty="0" smtClean="0"/>
              <a:t>‘stock </a:t>
            </a:r>
            <a:r>
              <a:rPr lang="fr-BE" sz="2400" dirty="0"/>
              <a:t>de COS’ (</a:t>
            </a:r>
            <a:r>
              <a:rPr lang="fr-BE" sz="2400" b="1" dirty="0"/>
              <a:t>Où </a:t>
            </a:r>
            <a:r>
              <a:rPr lang="fr-BE" sz="2400" b="1" dirty="0" smtClean="0"/>
              <a:t>? / Mt C . ha</a:t>
            </a:r>
            <a:r>
              <a:rPr lang="fr-BE" sz="2400" b="1" baseline="30000" dirty="0" smtClean="0"/>
              <a:t>-1</a:t>
            </a:r>
            <a:r>
              <a:rPr lang="fr-BE" sz="2400" dirty="0" smtClean="0"/>
              <a:t>) </a:t>
            </a:r>
            <a:endParaRPr lang="fr-BE" sz="2400" dirty="0"/>
          </a:p>
          <a:p>
            <a:endParaRPr lang="fr-BE" sz="2400" dirty="0" smtClean="0"/>
          </a:p>
          <a:p>
            <a:r>
              <a:rPr lang="fr-BE" sz="2400" dirty="0" smtClean="0"/>
              <a:t>à </a:t>
            </a:r>
            <a:r>
              <a:rPr lang="fr-BE" sz="2400" dirty="0"/>
              <a:t>partir </a:t>
            </a:r>
            <a:r>
              <a:rPr lang="fr-BE" sz="2400" dirty="0" smtClean="0"/>
              <a:t>des </a:t>
            </a:r>
            <a:r>
              <a:rPr lang="fr-BE" sz="2400" dirty="0"/>
              <a:t>données </a:t>
            </a:r>
            <a:r>
              <a:rPr lang="fr-BE" sz="2400" dirty="0" smtClean="0"/>
              <a:t>du RSS </a:t>
            </a:r>
            <a:r>
              <a:rPr lang="fr-BE" sz="2400" u="sng" dirty="0" smtClean="0"/>
              <a:t>CARBOSOL </a:t>
            </a:r>
            <a:r>
              <a:rPr lang="fr-BE" sz="2400" dirty="0" smtClean="0"/>
              <a:t>&amp;</a:t>
            </a:r>
          </a:p>
          <a:p>
            <a:r>
              <a:rPr lang="fr-BE" sz="2400" dirty="0" smtClean="0"/>
              <a:t>pour les différentes </a:t>
            </a:r>
            <a:r>
              <a:rPr lang="fr-BE" sz="2400" u="sng" dirty="0" smtClean="0"/>
              <a:t>combinaisons d’occupation de sols/régions agricoles</a:t>
            </a:r>
          </a:p>
          <a:p>
            <a:endParaRPr lang="fr-BE" sz="2400" u="sng" dirty="0" smtClean="0"/>
          </a:p>
          <a:p>
            <a:endParaRPr lang="fr-BE" sz="2400" dirty="0">
              <a:solidFill>
                <a:schemeClr val="tx1">
                  <a:lumMod val="65000"/>
                  <a:lumOff val="35000"/>
                </a:schemeClr>
              </a:solidFill>
            </a:endParaRPr>
          </a:p>
          <a:p>
            <a:r>
              <a:rPr lang="fr-BE" sz="2400" b="1" dirty="0" smtClean="0">
                <a:solidFill>
                  <a:schemeClr val="accent2">
                    <a:lumMod val="50000"/>
                  </a:schemeClr>
                </a:solidFill>
                <a:effectLst>
                  <a:outerShdw blurRad="38100" dist="38100" dir="2700000" algn="tl">
                    <a:srgbClr val="000000">
                      <a:alpha val="43137"/>
                    </a:srgbClr>
                  </a:outerShdw>
                </a:effectLst>
              </a:rPr>
              <a:t>APPORTS DE LA CNSW / BD </a:t>
            </a:r>
            <a:r>
              <a:rPr lang="fr-BE" sz="2400" b="1" dirty="0" err="1" smtClean="0">
                <a:solidFill>
                  <a:schemeClr val="accent2">
                    <a:lumMod val="50000"/>
                  </a:schemeClr>
                </a:solidFill>
                <a:effectLst>
                  <a:outerShdw blurRad="38100" dist="38100" dir="2700000" algn="tl">
                    <a:srgbClr val="000000">
                      <a:alpha val="43137"/>
                    </a:srgbClr>
                  </a:outerShdw>
                </a:effectLst>
              </a:rPr>
              <a:t>AardeWerk</a:t>
            </a:r>
            <a:r>
              <a:rPr lang="fr-BE" sz="2400" b="1" dirty="0" smtClean="0">
                <a:solidFill>
                  <a:schemeClr val="accent2">
                    <a:lumMod val="50000"/>
                  </a:schemeClr>
                </a:solidFill>
                <a:effectLst>
                  <a:outerShdw blurRad="38100" dist="38100" dir="2700000" algn="tl">
                    <a:srgbClr val="000000">
                      <a:alpha val="43137"/>
                    </a:srgbClr>
                  </a:outerShdw>
                </a:effectLst>
              </a:rPr>
              <a:t> à l’analyse spatiale du COS dans le sols agricoles wallons (Cultures et prairies)</a:t>
            </a:r>
          </a:p>
        </p:txBody>
      </p:sp>
    </p:spTree>
    <p:extLst>
      <p:ext uri="{BB962C8B-B14F-4D97-AF65-F5344CB8AC3E}">
        <p14:creationId xmlns:p14="http://schemas.microsoft.com/office/powerpoint/2010/main" val="683529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pic>
        <p:nvPicPr>
          <p:cNvPr id="7" name="Picture 1" descr="D:\UCL\PUBLI\1 - Stock simulation\Soumission 1\Fig_1.t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188482" y="3789040"/>
            <a:ext cx="4955518" cy="3068960"/>
          </a:xfrm>
          <a:prstGeom prst="rect">
            <a:avLst/>
          </a:prstGeom>
          <a:noFill/>
          <a:extLst>
            <a:ext uri="{909E8E84-426E-40DD-AFC4-6F175D3DCCD1}">
              <a14:hiddenFill xmlns:a14="http://schemas.microsoft.com/office/drawing/2010/main">
                <a:solidFill>
                  <a:srgbClr val="FFFFFF"/>
                </a:solidFill>
              </a14:hiddenFill>
            </a:ext>
          </a:extLst>
        </p:spPr>
      </p:pic>
      <p:pic>
        <p:nvPicPr>
          <p:cNvPr id="14337" name="Picture 1" descr="D:\UCL\PUBLI\1 - Stock simulation\Soumission 1\Fig_1.tif"/>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244692" y="460212"/>
            <a:ext cx="4863812" cy="355109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411760" y="167825"/>
            <a:ext cx="4609723"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MATERIELS ET METHODES</a:t>
            </a:r>
            <a:endParaRPr lang="fr-BE" sz="3200" b="1" dirty="0">
              <a:solidFill>
                <a:srgbClr val="00B0F0"/>
              </a:solidFill>
              <a:effectLst>
                <a:outerShdw blurRad="38100" dist="38100" dir="2700000" algn="tl">
                  <a:srgbClr val="000000">
                    <a:alpha val="43137"/>
                  </a:srgbClr>
                </a:outerShdw>
              </a:effectLst>
            </a:endParaRPr>
          </a:p>
        </p:txBody>
      </p:sp>
      <p:sp>
        <p:nvSpPr>
          <p:cNvPr id="5" name="ZoneTexte 4"/>
          <p:cNvSpPr txBox="1"/>
          <p:nvPr/>
        </p:nvSpPr>
        <p:spPr>
          <a:xfrm>
            <a:off x="136494" y="1148546"/>
            <a:ext cx="4108198" cy="5324535"/>
          </a:xfrm>
          <a:prstGeom prst="rect">
            <a:avLst/>
          </a:prstGeom>
          <a:noFill/>
        </p:spPr>
        <p:txBody>
          <a:bodyPr wrap="square" rtlCol="0">
            <a:spAutoFit/>
          </a:bodyPr>
          <a:lstStyle/>
          <a:p>
            <a:pPr marL="342900" indent="-342900">
              <a:buFont typeface="Arial" panose="020B0604020202020204" pitchFamily="34" charset="0"/>
              <a:buChar char="•"/>
            </a:pPr>
            <a:r>
              <a:rPr lang="fr-BE" sz="2400" dirty="0" smtClean="0"/>
              <a:t>Aire d’étude: </a:t>
            </a:r>
            <a:r>
              <a:rPr lang="fr-BE" sz="2400" b="1" dirty="0" smtClean="0"/>
              <a:t>Wallonie</a:t>
            </a:r>
          </a:p>
          <a:p>
            <a:pPr marL="800100" lvl="1" indent="-342900">
              <a:buFont typeface="Arial" panose="020B0604020202020204" pitchFamily="34" charset="0"/>
              <a:buChar char="•"/>
            </a:pPr>
            <a:r>
              <a:rPr lang="fr-BE" sz="2000" dirty="0" smtClean="0"/>
              <a:t>SAU de 750 000 ha</a:t>
            </a:r>
          </a:p>
          <a:p>
            <a:pPr marL="800100" lvl="1" indent="-342900">
              <a:buFont typeface="Arial" panose="020B0604020202020204" pitchFamily="34" charset="0"/>
              <a:buChar char="•"/>
            </a:pPr>
            <a:r>
              <a:rPr lang="fr-BE" sz="2000" dirty="0" smtClean="0"/>
              <a:t>10 régions agricoles</a:t>
            </a:r>
          </a:p>
          <a:p>
            <a:pPr marL="342900" indent="-342900">
              <a:buFont typeface="Arial" panose="020B0604020202020204" pitchFamily="34" charset="0"/>
              <a:buChar char="•"/>
            </a:pPr>
            <a:endParaRPr lang="fr-BE" sz="2000" dirty="0"/>
          </a:p>
          <a:p>
            <a:pPr marL="342900" indent="-342900">
              <a:buFont typeface="Arial" panose="020B0604020202020204" pitchFamily="34" charset="0"/>
              <a:buChar char="•"/>
            </a:pPr>
            <a:r>
              <a:rPr lang="fr-BE" sz="2400" dirty="0" smtClean="0"/>
              <a:t>Du NW au SE:</a:t>
            </a:r>
          </a:p>
          <a:p>
            <a:pPr marL="800100" lvl="1" indent="-342900">
              <a:buFont typeface="Arial" panose="020B0604020202020204" pitchFamily="34" charset="0"/>
              <a:buChar char="•"/>
            </a:pPr>
            <a:r>
              <a:rPr lang="fr-BE" sz="2000" dirty="0" smtClean="0"/>
              <a:t>Altitude</a:t>
            </a:r>
          </a:p>
          <a:p>
            <a:pPr marL="800100" lvl="1" indent="-342900">
              <a:buFont typeface="Arial" panose="020B0604020202020204" pitchFamily="34" charset="0"/>
              <a:buChar char="•"/>
            </a:pPr>
            <a:r>
              <a:rPr lang="fr-BE" sz="2000" dirty="0" smtClean="0"/>
              <a:t>Précipitations</a:t>
            </a:r>
          </a:p>
          <a:p>
            <a:pPr marL="800100" lvl="1" indent="-342900">
              <a:buFont typeface="Arial" panose="020B0604020202020204" pitchFamily="34" charset="0"/>
              <a:buChar char="•"/>
            </a:pPr>
            <a:r>
              <a:rPr lang="fr-BE" sz="2000" dirty="0" smtClean="0"/>
              <a:t>Températures</a:t>
            </a:r>
          </a:p>
          <a:p>
            <a:pPr marL="800100" lvl="1" indent="-342900">
              <a:buFont typeface="Arial" panose="020B0604020202020204" pitchFamily="34" charset="0"/>
              <a:buChar char="•"/>
            </a:pPr>
            <a:endParaRPr lang="fr-BE" sz="2000" dirty="0" smtClean="0"/>
          </a:p>
          <a:p>
            <a:pPr marL="800100" lvl="1" indent="-342900">
              <a:buFont typeface="Arial" panose="020B0604020202020204" pitchFamily="34" charset="0"/>
              <a:buChar char="•"/>
            </a:pPr>
            <a:r>
              <a:rPr lang="fr-BE" sz="2000" dirty="0"/>
              <a:t>T</a:t>
            </a:r>
            <a:r>
              <a:rPr lang="fr-BE" sz="2000" dirty="0" smtClean="0"/>
              <a:t>exture limoneuse à limono-sableuse</a:t>
            </a:r>
            <a:endParaRPr lang="fr-BE" sz="2000" dirty="0"/>
          </a:p>
          <a:p>
            <a:pPr marL="800100" lvl="1" indent="-342900">
              <a:buFont typeface="Arial" panose="020B0604020202020204" pitchFamily="34" charset="0"/>
              <a:buChar char="•"/>
            </a:pPr>
            <a:endParaRPr lang="fr-BE" sz="2400" dirty="0" smtClean="0"/>
          </a:p>
          <a:p>
            <a:pPr marL="800100" lvl="1" indent="-342900">
              <a:buFont typeface="Arial" panose="020B0604020202020204" pitchFamily="34" charset="0"/>
              <a:buChar char="•"/>
            </a:pPr>
            <a:r>
              <a:rPr lang="fr-BE" sz="2000" dirty="0" smtClean="0"/>
              <a:t>Cultures dominantes à prairies et forêts dominantes</a:t>
            </a:r>
          </a:p>
          <a:p>
            <a:pPr marL="800100" lvl="1" indent="-342900">
              <a:buFont typeface="Arial" panose="020B0604020202020204" pitchFamily="34" charset="0"/>
              <a:buChar char="•"/>
            </a:pPr>
            <a:endParaRPr lang="fr-BE" sz="2400" dirty="0" smtClean="0"/>
          </a:p>
          <a:p>
            <a:pPr marL="800100" lvl="1" indent="-342900">
              <a:buFont typeface="Arial" panose="020B0604020202020204" pitchFamily="34" charset="0"/>
              <a:buChar char="•"/>
            </a:pPr>
            <a:endParaRPr lang="fr-BE" sz="2400" dirty="0" smtClean="0"/>
          </a:p>
        </p:txBody>
      </p:sp>
      <p:cxnSp>
        <p:nvCxnSpPr>
          <p:cNvPr id="8" name="Connecteur droit avec flèche 7"/>
          <p:cNvCxnSpPr/>
          <p:nvPr/>
        </p:nvCxnSpPr>
        <p:spPr>
          <a:xfrm flipV="1">
            <a:off x="2051720" y="2852936"/>
            <a:ext cx="36004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Connecteur droit avec flèche 8"/>
          <p:cNvCxnSpPr/>
          <p:nvPr/>
        </p:nvCxnSpPr>
        <p:spPr>
          <a:xfrm flipV="1">
            <a:off x="2555776" y="3068960"/>
            <a:ext cx="36004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Connecteur droit avec flèche 9"/>
          <p:cNvCxnSpPr/>
          <p:nvPr/>
        </p:nvCxnSpPr>
        <p:spPr>
          <a:xfrm>
            <a:off x="2627784" y="3460812"/>
            <a:ext cx="283840" cy="3282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835293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11760" y="167825"/>
            <a:ext cx="4609723" cy="584775"/>
          </a:xfrm>
          <a:prstGeom prst="rect">
            <a:avLst/>
          </a:prstGeom>
          <a:noFill/>
        </p:spPr>
        <p:txBody>
          <a:bodyPr wrap="none" rtlCol="0">
            <a:spAutoFit/>
          </a:bodyPr>
          <a:lstStyle/>
          <a:p>
            <a:pPr algn="ctr"/>
            <a:r>
              <a:rPr lang="fr-BE" sz="3200" b="1" dirty="0" smtClean="0">
                <a:solidFill>
                  <a:srgbClr val="00B0F0"/>
                </a:solidFill>
                <a:effectLst>
                  <a:outerShdw blurRad="38100" dist="38100" dir="2700000" algn="tl">
                    <a:srgbClr val="000000">
                      <a:alpha val="43137"/>
                    </a:srgbClr>
                  </a:outerShdw>
                </a:effectLst>
              </a:rPr>
              <a:t>MATERIELS ET METHODES</a:t>
            </a:r>
            <a:endParaRPr lang="fr-BE" sz="3200" b="1" dirty="0">
              <a:solidFill>
                <a:srgbClr val="00B0F0"/>
              </a:solidFill>
              <a:effectLst>
                <a:outerShdw blurRad="38100" dist="38100" dir="2700000" algn="tl">
                  <a:srgbClr val="000000">
                    <a:alpha val="43137"/>
                  </a:srgbClr>
                </a:outerShdw>
              </a:effectLst>
            </a:endParaRPr>
          </a:p>
        </p:txBody>
      </p:sp>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sp>
        <p:nvSpPr>
          <p:cNvPr id="5" name="ZoneTexte 4"/>
          <p:cNvSpPr txBox="1"/>
          <p:nvPr/>
        </p:nvSpPr>
        <p:spPr>
          <a:xfrm>
            <a:off x="251520" y="1140292"/>
            <a:ext cx="3600400" cy="4647426"/>
          </a:xfrm>
          <a:prstGeom prst="rect">
            <a:avLst/>
          </a:prstGeom>
          <a:noFill/>
        </p:spPr>
        <p:txBody>
          <a:bodyPr wrap="square" rtlCol="0">
            <a:spAutoFit/>
          </a:bodyPr>
          <a:lstStyle/>
          <a:p>
            <a:pPr marL="342900" indent="-342900">
              <a:buFont typeface="Arial" panose="020B0604020202020204" pitchFamily="34" charset="0"/>
              <a:buChar char="•"/>
            </a:pPr>
            <a:r>
              <a:rPr lang="fr-BE" sz="2400" b="1" dirty="0" smtClean="0"/>
              <a:t>RSS CARBOSOL</a:t>
            </a:r>
          </a:p>
          <a:p>
            <a:pPr marL="800100" lvl="1" indent="-342900">
              <a:buFont typeface="Arial" panose="020B0604020202020204" pitchFamily="34" charset="0"/>
              <a:buChar char="•"/>
            </a:pPr>
            <a:r>
              <a:rPr lang="fr-BE" sz="2000" dirty="0" smtClean="0"/>
              <a:t>592 sites</a:t>
            </a:r>
          </a:p>
          <a:p>
            <a:pPr marL="800100" lvl="1" indent="-342900">
              <a:buFont typeface="Arial" panose="020B0604020202020204" pitchFamily="34" charset="0"/>
              <a:buChar char="•"/>
            </a:pPr>
            <a:r>
              <a:rPr lang="fr-BE" sz="2000" dirty="0" smtClean="0"/>
              <a:t>2005-2014</a:t>
            </a:r>
          </a:p>
          <a:p>
            <a:pPr marL="800100" lvl="1" indent="-342900">
              <a:buFont typeface="Arial" panose="020B0604020202020204" pitchFamily="34" charset="0"/>
              <a:buChar char="•"/>
            </a:pPr>
            <a:endParaRPr lang="fr-BE" sz="2000" dirty="0"/>
          </a:p>
          <a:p>
            <a:pPr marL="342900" indent="-342900">
              <a:buFont typeface="Arial" panose="020B0604020202020204" pitchFamily="34" charset="0"/>
              <a:buChar char="•"/>
            </a:pPr>
            <a:r>
              <a:rPr lang="fr-BE" sz="2400" dirty="0" smtClean="0"/>
              <a:t>Pour chaque site </a:t>
            </a:r>
            <a:r>
              <a:rPr lang="fr-BE" sz="2000" i="1" dirty="0" smtClean="0"/>
              <a:t>(cercle de 4m de rayon)</a:t>
            </a:r>
            <a:r>
              <a:rPr lang="fr-BE" sz="2400" dirty="0" smtClean="0"/>
              <a:t>, mesure sur 0-30cm de:</a:t>
            </a:r>
          </a:p>
          <a:p>
            <a:pPr marL="800100" lvl="1" indent="-342900">
              <a:buFont typeface="Arial" panose="020B0604020202020204" pitchFamily="34" charset="0"/>
              <a:buChar char="•"/>
            </a:pPr>
            <a:r>
              <a:rPr lang="fr-BE" sz="2000" dirty="0"/>
              <a:t>l</a:t>
            </a:r>
            <a:r>
              <a:rPr lang="fr-BE" sz="2000" dirty="0" smtClean="0"/>
              <a:t>a teneur en COS</a:t>
            </a:r>
          </a:p>
          <a:p>
            <a:pPr marL="800100" lvl="1" indent="-342900">
              <a:buFont typeface="Arial" panose="020B0604020202020204" pitchFamily="34" charset="0"/>
              <a:buChar char="•"/>
            </a:pPr>
            <a:r>
              <a:rPr lang="fr-BE" sz="2000" dirty="0" smtClean="0"/>
              <a:t>la densité apparente</a:t>
            </a:r>
          </a:p>
          <a:p>
            <a:pPr marL="800100" lvl="1" indent="-342900">
              <a:buFont typeface="Arial" panose="020B0604020202020204" pitchFamily="34" charset="0"/>
              <a:buChar char="•"/>
            </a:pPr>
            <a:r>
              <a:rPr lang="fr-BE" sz="2000" dirty="0" smtClean="0"/>
              <a:t>la teneur en éléments grossiers</a:t>
            </a:r>
          </a:p>
          <a:p>
            <a:pPr marL="800100" lvl="1" indent="-342900">
              <a:buFont typeface="Arial" panose="020B0604020202020204" pitchFamily="34" charset="0"/>
              <a:buChar char="•"/>
            </a:pPr>
            <a:endParaRPr lang="fr-BE" sz="2000" dirty="0"/>
          </a:p>
          <a:p>
            <a:r>
              <a:rPr lang="fr-BE" sz="2000" dirty="0" smtClean="0">
                <a:sym typeface="Wingdings" panose="05000000000000000000" pitchFamily="2" charset="2"/>
              </a:rPr>
              <a:t> Estimation des stocks de COS en Mg C ha</a:t>
            </a:r>
            <a:r>
              <a:rPr lang="fr-BE" sz="2000" baseline="30000" dirty="0" smtClean="0">
                <a:sym typeface="Wingdings" panose="05000000000000000000" pitchFamily="2" charset="2"/>
              </a:rPr>
              <a:t>-1</a:t>
            </a:r>
            <a:endParaRPr lang="fr-BE" sz="2000" dirty="0" smtClean="0"/>
          </a:p>
        </p:txBody>
      </p:sp>
      <p:graphicFrame>
        <p:nvGraphicFramePr>
          <p:cNvPr id="18" name="Tableau 17"/>
          <p:cNvGraphicFramePr>
            <a:graphicFrameLocks noGrp="1"/>
          </p:cNvGraphicFramePr>
          <p:nvPr>
            <p:extLst>
              <p:ext uri="{D42A27DB-BD31-4B8C-83A1-F6EECF244321}">
                <p14:modId xmlns:p14="http://schemas.microsoft.com/office/powerpoint/2010/main" val="3460279978"/>
              </p:ext>
            </p:extLst>
          </p:nvPr>
        </p:nvGraphicFramePr>
        <p:xfrm>
          <a:off x="3708253" y="697579"/>
          <a:ext cx="5345081" cy="5760792"/>
        </p:xfrm>
        <a:graphic>
          <a:graphicData uri="http://schemas.openxmlformats.org/drawingml/2006/table">
            <a:tbl>
              <a:tblPr firstRow="1" firstCol="1" bandRow="1"/>
              <a:tblGrid>
                <a:gridCol w="1270666">
                  <a:extLst>
                    <a:ext uri="{9D8B030D-6E8A-4147-A177-3AD203B41FA5}">
                      <a16:colId xmlns:a16="http://schemas.microsoft.com/office/drawing/2014/main" xmlns="" val="3637126676"/>
                    </a:ext>
                  </a:extLst>
                </a:gridCol>
                <a:gridCol w="1270666">
                  <a:extLst>
                    <a:ext uri="{9D8B030D-6E8A-4147-A177-3AD203B41FA5}">
                      <a16:colId xmlns:a16="http://schemas.microsoft.com/office/drawing/2014/main" xmlns="" val="2237132380"/>
                    </a:ext>
                  </a:extLst>
                </a:gridCol>
                <a:gridCol w="1008245">
                  <a:extLst>
                    <a:ext uri="{9D8B030D-6E8A-4147-A177-3AD203B41FA5}">
                      <a16:colId xmlns:a16="http://schemas.microsoft.com/office/drawing/2014/main" xmlns="" val="3312572854"/>
                    </a:ext>
                  </a:extLst>
                </a:gridCol>
                <a:gridCol w="1008245">
                  <a:extLst>
                    <a:ext uri="{9D8B030D-6E8A-4147-A177-3AD203B41FA5}">
                      <a16:colId xmlns:a16="http://schemas.microsoft.com/office/drawing/2014/main" xmlns="" val="2969067356"/>
                    </a:ext>
                  </a:extLst>
                </a:gridCol>
                <a:gridCol w="787259">
                  <a:extLst>
                    <a:ext uri="{9D8B030D-6E8A-4147-A177-3AD203B41FA5}">
                      <a16:colId xmlns:a16="http://schemas.microsoft.com/office/drawing/2014/main" xmlns="" val="433843876"/>
                    </a:ext>
                  </a:extLst>
                </a:gridCol>
              </a:tblGrid>
              <a:tr h="397303">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Landuse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Agricultural Region</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 total area per </a:t>
                      </a:r>
                      <a:r>
                        <a:rPr lang="en-GB"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landuse</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number</a:t>
                      </a:r>
                      <a:r>
                        <a:rPr lang="fr-BE"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 </a:t>
                      </a:r>
                      <a:r>
                        <a:rPr lang="fr-BE" sz="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samples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22077489"/>
                  </a:ext>
                </a:extLst>
              </a:tr>
              <a:tr h="198652">
                <a:tc rowSpan="10">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Cropland</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Sandy-loam</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70187487"/>
                  </a:ext>
                </a:extLst>
              </a:tr>
              <a:tr h="19865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Loam</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53.2</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3896536526"/>
                  </a:ext>
                </a:extLst>
              </a:tr>
              <a:tr h="397303">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Camipne Hennuyère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2288792158"/>
                  </a:ext>
                </a:extLst>
              </a:tr>
              <a:tr h="19865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Condroz</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19.8</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127</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3851741668"/>
                  </a:ext>
                </a:extLst>
              </a:tr>
              <a:tr h="25909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Herbagère Liège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2833691964"/>
                  </a:ext>
                </a:extLst>
              </a:tr>
              <a:tr h="25909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Herbagère Fagnes</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2604071209"/>
                  </a:ext>
                </a:extLst>
              </a:tr>
              <a:tr h="19865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Famenne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3642087960"/>
                  </a:ext>
                </a:extLst>
              </a:tr>
              <a:tr h="19865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Ardenne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3705891185"/>
                  </a:ext>
                </a:extLst>
              </a:tr>
              <a:tr h="19865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Jurassic</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1761400422"/>
                  </a:ext>
                </a:extLst>
              </a:tr>
              <a:tr h="19865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Haute Ardenne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73557475"/>
                  </a:ext>
                </a:extLst>
              </a:tr>
              <a:tr h="259092">
                <a:tc>
                  <a:txBody>
                    <a:bodyPr/>
                    <a:lstStyle/>
                    <a:p>
                      <a:pPr>
                        <a:lnSpc>
                          <a:spcPct val="115000"/>
                        </a:lnSpc>
                        <a:spcAft>
                          <a:spcPts val="0"/>
                        </a:spcAft>
                      </a:pPr>
                      <a:r>
                        <a:rPr lang="fr-BE"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Cropland</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 4745 Km²)</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36676748"/>
                  </a:ext>
                </a:extLst>
              </a:tr>
              <a:tr h="198652">
                <a:tc rowSpan="10">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Grassland</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Sandy-loam</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374357242"/>
                  </a:ext>
                </a:extLst>
              </a:tr>
              <a:tr h="19865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Loam</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15.4</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3567704232"/>
                  </a:ext>
                </a:extLst>
              </a:tr>
              <a:tr h="397303">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Camipne Hennuyère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3801152545"/>
                  </a:ext>
                </a:extLst>
              </a:tr>
              <a:tr h="19865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Condroz</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14.3</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2032788390"/>
                  </a:ext>
                </a:extLst>
              </a:tr>
              <a:tr h="25909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Herbagère Liège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14.5</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3129295768"/>
                  </a:ext>
                </a:extLst>
              </a:tr>
              <a:tr h="25909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Herbagère Fagnes</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2352610420"/>
                  </a:ext>
                </a:extLst>
              </a:tr>
              <a:tr h="19865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Famenne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2392551900"/>
                  </a:ext>
                </a:extLst>
              </a:tr>
              <a:tr h="19865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Ardenne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4153432105"/>
                  </a:ext>
                </a:extLst>
              </a:tr>
              <a:tr h="19865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Jurassic</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a:noFill/>
                    </a:lnB>
                    <a:solidFill>
                      <a:srgbClr val="FFFFFF"/>
                    </a:solidFill>
                  </a:tcPr>
                </a:tc>
                <a:extLst>
                  <a:ext uri="{0D108BD9-81ED-4DB2-BD59-A6C34878D82A}">
                    <a16:rowId xmlns:a16="http://schemas.microsoft.com/office/drawing/2014/main" xmlns="" val="17261208"/>
                  </a:ext>
                </a:extLst>
              </a:tr>
              <a:tr h="198652">
                <a:tc vMerge="1">
                  <a:txBody>
                    <a:bodyPr/>
                    <a:lstStyle/>
                    <a:p>
                      <a:endParaRPr lang="fr-BE"/>
                    </a:p>
                  </a:txBody>
                  <a:tcPr/>
                </a:tc>
                <a:tc>
                  <a:txBody>
                    <a:bodyPr/>
                    <a:lstStyle/>
                    <a:p>
                      <a:pP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Haute Ardenne</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24041504"/>
                  </a:ext>
                </a:extLst>
              </a:tr>
              <a:tr h="259092">
                <a:tc>
                  <a:txBody>
                    <a:bodyPr/>
                    <a:lstStyle/>
                    <a:p>
                      <a:pPr>
                        <a:lnSpc>
                          <a:spcPct val="115000"/>
                        </a:lnSpc>
                        <a:spcAft>
                          <a:spcPts val="0"/>
                        </a:spcAft>
                      </a:pPr>
                      <a:r>
                        <a:rPr lang="fr-BE"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Grassland</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 5710 Km²)</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BE"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BE"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221</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785" marR="347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1160917"/>
                  </a:ext>
                </a:extLst>
              </a:tr>
            </a:tbl>
          </a:graphicData>
        </a:graphic>
      </p:graphicFrame>
      <p:grpSp>
        <p:nvGrpSpPr>
          <p:cNvPr id="27" name="Groupe 26"/>
          <p:cNvGrpSpPr/>
          <p:nvPr/>
        </p:nvGrpSpPr>
        <p:grpSpPr>
          <a:xfrm>
            <a:off x="4860029" y="1556792"/>
            <a:ext cx="4209000" cy="4410969"/>
            <a:chOff x="4860029" y="1556792"/>
            <a:chExt cx="4209000" cy="4410969"/>
          </a:xfrm>
        </p:grpSpPr>
        <p:sp>
          <p:nvSpPr>
            <p:cNvPr id="7" name="Rectangle 6"/>
            <p:cNvSpPr/>
            <p:nvPr/>
          </p:nvSpPr>
          <p:spPr>
            <a:xfrm>
              <a:off x="4860032" y="1556792"/>
              <a:ext cx="4177605" cy="34793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8" name="Rectangle 7"/>
            <p:cNvSpPr/>
            <p:nvPr/>
          </p:nvSpPr>
          <p:spPr>
            <a:xfrm>
              <a:off x="4860031" y="2157568"/>
              <a:ext cx="4193301" cy="27148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9" name="Rectangle 8"/>
            <p:cNvSpPr/>
            <p:nvPr/>
          </p:nvSpPr>
          <p:spPr>
            <a:xfrm>
              <a:off x="4860031" y="2449854"/>
              <a:ext cx="4193301" cy="22759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19" name="Rectangle 18"/>
            <p:cNvSpPr/>
            <p:nvPr/>
          </p:nvSpPr>
          <p:spPr>
            <a:xfrm>
              <a:off x="4860030" y="3296716"/>
              <a:ext cx="4193301" cy="21936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1" name="Rectangle 20"/>
            <p:cNvSpPr/>
            <p:nvPr/>
          </p:nvSpPr>
          <p:spPr>
            <a:xfrm>
              <a:off x="4860029" y="3088904"/>
              <a:ext cx="4193301" cy="21936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2" name="Rectangle 21"/>
            <p:cNvSpPr/>
            <p:nvPr/>
          </p:nvSpPr>
          <p:spPr>
            <a:xfrm>
              <a:off x="4867879" y="4236288"/>
              <a:ext cx="4193301" cy="33660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4" name="Rectangle 23"/>
            <p:cNvSpPr/>
            <p:nvPr/>
          </p:nvSpPr>
          <p:spPr>
            <a:xfrm>
              <a:off x="4875728" y="5103952"/>
              <a:ext cx="4193301" cy="21936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5" name="Rectangle 24"/>
            <p:cNvSpPr/>
            <p:nvPr/>
          </p:nvSpPr>
          <p:spPr>
            <a:xfrm>
              <a:off x="4860029" y="5748395"/>
              <a:ext cx="4193301" cy="21936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sp>
          <p:nvSpPr>
            <p:cNvPr id="26" name="Rectangle 25"/>
            <p:cNvSpPr/>
            <p:nvPr/>
          </p:nvSpPr>
          <p:spPr>
            <a:xfrm>
              <a:off x="4860032" y="3789040"/>
              <a:ext cx="4193301" cy="21936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BE"/>
            </a:p>
          </p:txBody>
        </p:sp>
      </p:grpSp>
    </p:spTree>
    <p:extLst>
      <p:ext uri="{BB962C8B-B14F-4D97-AF65-F5344CB8AC3E}">
        <p14:creationId xmlns:p14="http://schemas.microsoft.com/office/powerpoint/2010/main" val="461948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UCL\Pratique\logo-ul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7045" y="6225167"/>
            <a:ext cx="866493" cy="63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280" y="6225168"/>
            <a:ext cx="1152128" cy="632832"/>
          </a:xfrm>
          <a:prstGeom prst="rect">
            <a:avLst/>
          </a:prstGeom>
        </p:spPr>
      </p:pic>
      <p:pic>
        <p:nvPicPr>
          <p:cNvPr id="2050" name="Picture 2" descr="D:\UCL\PUBLI\1 - Stock simulation\Soumission 1\Fig_4.tif"/>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23928" y="-18631"/>
            <a:ext cx="5301826" cy="687663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7112" y="1124744"/>
            <a:ext cx="4328864" cy="4031873"/>
          </a:xfrm>
          <a:prstGeom prst="rect">
            <a:avLst/>
          </a:prstGeom>
          <a:noFill/>
        </p:spPr>
        <p:txBody>
          <a:bodyPr wrap="square" rtlCol="0">
            <a:spAutoFit/>
          </a:bodyPr>
          <a:lstStyle/>
          <a:p>
            <a:pPr algn="ctr"/>
            <a:r>
              <a:rPr lang="fr-BE" sz="2400" dirty="0" smtClean="0"/>
              <a:t>Développement d’une </a:t>
            </a:r>
            <a:r>
              <a:rPr lang="fr-BE" sz="2400" b="1" dirty="0" smtClean="0"/>
              <a:t>procédure</a:t>
            </a:r>
            <a:r>
              <a:rPr lang="fr-BE" sz="2400" dirty="0" smtClean="0"/>
              <a:t> combinant:</a:t>
            </a:r>
          </a:p>
          <a:p>
            <a:pPr algn="ctr"/>
            <a:endParaRPr lang="fr-BE" sz="2400" dirty="0" smtClean="0"/>
          </a:p>
          <a:p>
            <a:pPr marL="342900" indent="-342900" algn="ctr">
              <a:buFont typeface="Arial" panose="020B0604020202020204" pitchFamily="34" charset="0"/>
              <a:buChar char="•"/>
            </a:pPr>
            <a:r>
              <a:rPr lang="fr-BE" sz="2400" dirty="0"/>
              <a:t>d</a:t>
            </a:r>
            <a:r>
              <a:rPr lang="fr-BE" sz="2400" dirty="0" smtClean="0"/>
              <a:t>es techniques de </a:t>
            </a:r>
            <a:r>
              <a:rPr lang="fr-BE" sz="2400" b="1" dirty="0" smtClean="0"/>
              <a:t>cartographie numérique des sols </a:t>
            </a:r>
            <a:r>
              <a:rPr lang="fr-BE" sz="2000" i="1" dirty="0" smtClean="0"/>
              <a:t>(Digital </a:t>
            </a:r>
            <a:r>
              <a:rPr lang="fr-BE" sz="2000" i="1" dirty="0" err="1" smtClean="0"/>
              <a:t>Soil</a:t>
            </a:r>
            <a:r>
              <a:rPr lang="fr-BE" sz="2000" i="1" dirty="0" smtClean="0"/>
              <a:t> </a:t>
            </a:r>
            <a:r>
              <a:rPr lang="fr-BE" sz="2000" i="1" dirty="0" err="1" smtClean="0"/>
              <a:t>Mapping</a:t>
            </a:r>
            <a:r>
              <a:rPr lang="fr-BE" sz="2000" i="1" dirty="0" smtClean="0"/>
              <a:t>) </a:t>
            </a:r>
          </a:p>
          <a:p>
            <a:pPr marL="342900" indent="-342900" algn="ctr">
              <a:buFont typeface="Arial" panose="020B0604020202020204" pitchFamily="34" charset="0"/>
              <a:buChar char="•"/>
            </a:pPr>
            <a:endParaRPr lang="fr-BE" sz="2000" i="1" dirty="0" smtClean="0"/>
          </a:p>
          <a:p>
            <a:pPr algn="ctr"/>
            <a:r>
              <a:rPr lang="fr-BE" sz="2400" b="1" dirty="0" smtClean="0"/>
              <a:t>&amp;</a:t>
            </a:r>
          </a:p>
          <a:p>
            <a:pPr algn="ctr"/>
            <a:endParaRPr lang="fr-BE" sz="2400" b="1" dirty="0" smtClean="0"/>
          </a:p>
          <a:p>
            <a:pPr marL="342900" indent="-342900" algn="ctr">
              <a:buFont typeface="Arial" panose="020B0604020202020204" pitchFamily="34" charset="0"/>
              <a:buChar char="•"/>
            </a:pPr>
            <a:r>
              <a:rPr lang="fr-BE" sz="2400" b="1" dirty="0" smtClean="0">
                <a:solidFill>
                  <a:schemeClr val="tx1">
                    <a:lumMod val="50000"/>
                    <a:lumOff val="50000"/>
                  </a:schemeClr>
                </a:solidFill>
              </a:rPr>
              <a:t>simulations stochastiques</a:t>
            </a:r>
            <a:r>
              <a:rPr lang="fr-BE" sz="2400" dirty="0" smtClean="0">
                <a:solidFill>
                  <a:schemeClr val="tx1">
                    <a:lumMod val="50000"/>
                    <a:lumOff val="50000"/>
                  </a:schemeClr>
                </a:solidFill>
              </a:rPr>
              <a:t> </a:t>
            </a:r>
            <a:r>
              <a:rPr lang="fr-BE" sz="2000" i="1" dirty="0">
                <a:solidFill>
                  <a:schemeClr val="tx1">
                    <a:lumMod val="50000"/>
                    <a:lumOff val="50000"/>
                  </a:schemeClr>
                </a:solidFill>
              </a:rPr>
              <a:t>(</a:t>
            </a:r>
            <a:r>
              <a:rPr lang="fr-BE" sz="2000" i="1" dirty="0" err="1" smtClean="0">
                <a:solidFill>
                  <a:schemeClr val="tx1">
                    <a:lumMod val="50000"/>
                    <a:lumOff val="50000"/>
                  </a:schemeClr>
                </a:solidFill>
              </a:rPr>
              <a:t>Monte-carlo</a:t>
            </a:r>
            <a:r>
              <a:rPr lang="fr-BE" sz="2000" i="1" dirty="0" smtClean="0">
                <a:solidFill>
                  <a:schemeClr val="tx1">
                    <a:lumMod val="50000"/>
                    <a:lumOff val="50000"/>
                  </a:schemeClr>
                </a:solidFill>
              </a:rPr>
              <a:t>)</a:t>
            </a:r>
            <a:r>
              <a:rPr lang="fr-BE" sz="2000" dirty="0" smtClean="0">
                <a:solidFill>
                  <a:schemeClr val="tx1">
                    <a:lumMod val="50000"/>
                    <a:lumOff val="50000"/>
                  </a:schemeClr>
                </a:solidFill>
              </a:rPr>
              <a:t> </a:t>
            </a:r>
            <a:endParaRPr lang="fr-BE" sz="2000" dirty="0">
              <a:solidFill>
                <a:schemeClr val="tx1">
                  <a:lumMod val="50000"/>
                  <a:lumOff val="50000"/>
                </a:schemeClr>
              </a:solidFill>
            </a:endParaRPr>
          </a:p>
        </p:txBody>
      </p:sp>
    </p:spTree>
    <p:extLst>
      <p:ext uri="{BB962C8B-B14F-4D97-AF65-F5344CB8AC3E}">
        <p14:creationId xmlns:p14="http://schemas.microsoft.com/office/powerpoint/2010/main" val="12455676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TotalTime>
  <Words>1548</Words>
  <Application>Microsoft Office PowerPoint</Application>
  <PresentationFormat>Affichage à l'écran (4:3)</PresentationFormat>
  <Paragraphs>538</Paragraphs>
  <Slides>29</Slides>
  <Notes>5</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29</vt:i4>
      </vt:variant>
    </vt:vector>
  </HeadingPairs>
  <TitlesOfParts>
    <vt:vector size="40" baseType="lpstr">
      <vt:lpstr>ＭＳ Ｐゴシック</vt:lpstr>
      <vt:lpstr>Arial</vt:lpstr>
      <vt:lpstr>Arial Black</vt:lpstr>
      <vt:lpstr>Calibri</vt:lpstr>
      <vt:lpstr>Century Schoolbook</vt:lpstr>
      <vt:lpstr>Frutiger 75 Black</vt:lpstr>
      <vt:lpstr>Times New Roman</vt:lpstr>
      <vt:lpstr>Wingdings</vt:lpstr>
      <vt:lpstr>Wingdings 2</vt:lpstr>
      <vt:lpstr>Thème Office</vt:lpstr>
      <vt:lpstr>View</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Suivi de la qualité du sol</vt:lpstr>
      <vt:lpstr>Objectifs</vt:lpstr>
      <vt:lpstr>Indicateurs biologiques</vt:lpstr>
      <vt:lpstr>Indicateurs biologiques</vt:lpstr>
      <vt:lpstr>Fractions de carbone organique</vt:lpstr>
    </vt:vector>
  </TitlesOfParts>
  <Company>Université catholique de Louvain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SIWS</dc:creator>
  <cp:lastModifiedBy>caroline chartin</cp:lastModifiedBy>
  <cp:revision>271</cp:revision>
  <dcterms:created xsi:type="dcterms:W3CDTF">2016-06-22T10:34:52Z</dcterms:created>
  <dcterms:modified xsi:type="dcterms:W3CDTF">2016-12-14T09:27:24Z</dcterms:modified>
</cp:coreProperties>
</file>